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9" r:id="rId3"/>
    <p:sldId id="260" r:id="rId4"/>
    <p:sldId id="261" r:id="rId5"/>
    <p:sldId id="262" r:id="rId6"/>
    <p:sldId id="263" r:id="rId7"/>
    <p:sldId id="264" r:id="rId8"/>
    <p:sldId id="265" r:id="rId9"/>
    <p:sldId id="306" r:id="rId10"/>
    <p:sldId id="266" r:id="rId11"/>
    <p:sldId id="267" r:id="rId12"/>
    <p:sldId id="268" r:id="rId13"/>
    <p:sldId id="269" r:id="rId14"/>
    <p:sldId id="271" r:id="rId15"/>
    <p:sldId id="272" r:id="rId16"/>
    <p:sldId id="274" r:id="rId17"/>
    <p:sldId id="275" r:id="rId18"/>
    <p:sldId id="276" r:id="rId19"/>
    <p:sldId id="277" r:id="rId20"/>
    <p:sldId id="278" r:id="rId21"/>
    <p:sldId id="279" r:id="rId22"/>
    <p:sldId id="280" r:id="rId23"/>
    <p:sldId id="270" r:id="rId24"/>
    <p:sldId id="273" r:id="rId25"/>
    <p:sldId id="281" r:id="rId26"/>
    <p:sldId id="290" r:id="rId27"/>
    <p:sldId id="282" r:id="rId28"/>
    <p:sldId id="283" r:id="rId29"/>
    <p:sldId id="284" r:id="rId30"/>
    <p:sldId id="285" r:id="rId31"/>
    <p:sldId id="286" r:id="rId32"/>
    <p:sldId id="287" r:id="rId33"/>
    <p:sldId id="288" r:id="rId34"/>
    <p:sldId id="289" r:id="rId35"/>
    <p:sldId id="291" r:id="rId36"/>
    <p:sldId id="292" r:id="rId37"/>
    <p:sldId id="293" r:id="rId38"/>
    <p:sldId id="294" r:id="rId39"/>
    <p:sldId id="295" r:id="rId40"/>
    <p:sldId id="296" r:id="rId41"/>
    <p:sldId id="303" r:id="rId42"/>
    <p:sldId id="305" r:id="rId43"/>
    <p:sldId id="297" r:id="rId44"/>
    <p:sldId id="298" r:id="rId45"/>
    <p:sldId id="299" r:id="rId46"/>
    <p:sldId id="300" r:id="rId47"/>
    <p:sldId id="301" r:id="rId48"/>
    <p:sldId id="302" r:id="rId4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0A1B5D5-9B99-4C35-A422-299274C87663}" styleName="Средний стиль 1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935" autoAdjust="0"/>
  </p:normalViewPr>
  <p:slideViewPr>
    <p:cSldViewPr>
      <p:cViewPr>
        <p:scale>
          <a:sx n="64" d="100"/>
          <a:sy n="64" d="100"/>
        </p:scale>
        <p:origin x="-1554" y="-1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251A4B-38FE-42F9-ADD4-EFA457BBF63E}" type="doc">
      <dgm:prSet loTypeId="urn:microsoft.com/office/officeart/2005/8/layout/radial5" loCatId="cycle" qsTypeId="urn:microsoft.com/office/officeart/2005/8/quickstyle/simple2" qsCatId="simple" csTypeId="urn:microsoft.com/office/officeart/2005/8/colors/accent3_1" csCatId="accent3" phldr="1"/>
      <dgm:spPr/>
      <dgm:t>
        <a:bodyPr/>
        <a:lstStyle/>
        <a:p>
          <a:endParaRPr lang="ru-RU"/>
        </a:p>
      </dgm:t>
    </dgm:pt>
    <dgm:pt modelId="{5EFAD478-99B2-40DE-98B7-DB1B25AF2334}">
      <dgm:prSet phldrT="[Текст]" custT="1"/>
      <dgm:spPr>
        <a:ln>
          <a:solidFill>
            <a:srgbClr val="C00000"/>
          </a:solidFill>
        </a:ln>
      </dgm:spPr>
      <dgm:t>
        <a:bodyPr/>
        <a:lstStyle/>
        <a:p>
          <a:r>
            <a:rPr lang="ru-RU" sz="2000" b="1" dirty="0" smtClean="0"/>
            <a:t>Исторические источники</a:t>
          </a:r>
          <a:endParaRPr lang="ru-RU" sz="2000" b="1" dirty="0"/>
        </a:p>
      </dgm:t>
    </dgm:pt>
    <dgm:pt modelId="{6895495A-5CA6-4FA7-8B51-9B5D6EA0B5C6}" type="parTrans" cxnId="{B3CBAB75-6678-4A0D-828B-EB91F5374A97}">
      <dgm:prSet/>
      <dgm:spPr/>
      <dgm:t>
        <a:bodyPr/>
        <a:lstStyle/>
        <a:p>
          <a:endParaRPr lang="ru-RU"/>
        </a:p>
      </dgm:t>
    </dgm:pt>
    <dgm:pt modelId="{A136AB21-1516-4E09-8A06-55203CA6F74D}" type="sibTrans" cxnId="{B3CBAB75-6678-4A0D-828B-EB91F5374A97}">
      <dgm:prSet/>
      <dgm:spPr/>
      <dgm:t>
        <a:bodyPr/>
        <a:lstStyle/>
        <a:p>
          <a:endParaRPr lang="ru-RU"/>
        </a:p>
      </dgm:t>
    </dgm:pt>
    <dgm:pt modelId="{8C7D3DA9-0539-4980-84C2-9637704D099E}">
      <dgm:prSet phldrT="[Текст]" custT="1"/>
      <dgm:spPr>
        <a:ln>
          <a:solidFill>
            <a:srgbClr val="C00000"/>
          </a:solidFill>
        </a:ln>
      </dgm:spPr>
      <dgm:t>
        <a:bodyPr/>
        <a:lstStyle/>
        <a:p>
          <a:r>
            <a:rPr lang="ru-RU" sz="1800" b="1" u="sng" dirty="0" smtClean="0">
              <a:latin typeface="Times New Roman" pitchFamily="18" charset="0"/>
              <a:cs typeface="Times New Roman" pitchFamily="18" charset="0"/>
            </a:rPr>
            <a:t>Археологические</a:t>
          </a:r>
          <a:r>
            <a:rPr lang="ru-RU" sz="1800" b="1" dirty="0" smtClean="0">
              <a:latin typeface="Times New Roman" pitchFamily="18" charset="0"/>
              <a:cs typeface="Times New Roman" pitchFamily="18" charset="0"/>
            </a:rPr>
            <a:t>- это вещи которые обнаружены под водой, землей</a:t>
          </a:r>
          <a:endParaRPr lang="ru-RU" sz="1800" b="1" dirty="0">
            <a:latin typeface="Times New Roman" pitchFamily="18" charset="0"/>
            <a:cs typeface="Times New Roman" pitchFamily="18" charset="0"/>
          </a:endParaRPr>
        </a:p>
      </dgm:t>
    </dgm:pt>
    <dgm:pt modelId="{4FE1D1DF-BA45-4AC5-B5F4-DBFFC10C7884}" type="parTrans" cxnId="{7673B545-0C27-4751-91D7-2E8AA5B5549D}">
      <dgm:prSet/>
      <dgm:spPr>
        <a:solidFill>
          <a:srgbClr val="C00000"/>
        </a:solidFill>
      </dgm:spPr>
      <dgm:t>
        <a:bodyPr/>
        <a:lstStyle/>
        <a:p>
          <a:endParaRPr lang="ru-RU"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dgm:t>
    </dgm:pt>
    <dgm:pt modelId="{777E08C8-7C67-431E-82FF-286D33DC8322}" type="sibTrans" cxnId="{7673B545-0C27-4751-91D7-2E8AA5B5549D}">
      <dgm:prSet/>
      <dgm:spPr/>
      <dgm:t>
        <a:bodyPr/>
        <a:lstStyle/>
        <a:p>
          <a:endParaRPr lang="ru-RU"/>
        </a:p>
      </dgm:t>
    </dgm:pt>
    <dgm:pt modelId="{90441383-DB8C-4DE1-9E46-A44DFFE650B2}">
      <dgm:prSet phldrT="[Текст]" custT="1"/>
      <dgm:spPr>
        <a:ln>
          <a:solidFill>
            <a:srgbClr val="C00000"/>
          </a:solidFill>
        </a:ln>
      </dgm:spPr>
      <dgm:t>
        <a:bodyPr/>
        <a:lstStyle/>
        <a:p>
          <a:r>
            <a:rPr lang="ru-RU" sz="1800" b="1" u="sng" dirty="0" smtClean="0">
              <a:latin typeface="Times New Roman" pitchFamily="18" charset="0"/>
              <a:cs typeface="Times New Roman" pitchFamily="18" charset="0"/>
            </a:rPr>
            <a:t>Зрительные</a:t>
          </a:r>
          <a:r>
            <a:rPr lang="ru-RU" sz="1800" b="1" dirty="0" smtClean="0">
              <a:latin typeface="Times New Roman" pitchFamily="18" charset="0"/>
              <a:cs typeface="Times New Roman" pitchFamily="18" charset="0"/>
            </a:rPr>
            <a:t> – это рисунки., карты, фотографии, слайды, кино-видеофильмы.</a:t>
          </a:r>
          <a:endParaRPr lang="ru-RU" sz="1800" b="1" dirty="0">
            <a:latin typeface="Times New Roman" pitchFamily="18" charset="0"/>
            <a:cs typeface="Times New Roman" pitchFamily="18" charset="0"/>
          </a:endParaRPr>
        </a:p>
      </dgm:t>
    </dgm:pt>
    <dgm:pt modelId="{9B20B72F-EAEA-4412-81A3-0E9C64B53DAA}" type="parTrans" cxnId="{23D63DA2-1B9E-4C4F-AC35-DBB8D2FE133D}">
      <dgm:prSet/>
      <dgm:spPr>
        <a:solidFill>
          <a:srgbClr val="C00000"/>
        </a:solidFill>
      </dgm:spPr>
      <dgm:t>
        <a:bodyPr/>
        <a:lstStyle/>
        <a:p>
          <a:endParaRPr lang="ru-RU"/>
        </a:p>
      </dgm:t>
    </dgm:pt>
    <dgm:pt modelId="{D9ED2F1E-CC81-41F6-8DB6-AE50CF648A71}" type="sibTrans" cxnId="{23D63DA2-1B9E-4C4F-AC35-DBB8D2FE133D}">
      <dgm:prSet/>
      <dgm:spPr/>
      <dgm:t>
        <a:bodyPr/>
        <a:lstStyle/>
        <a:p>
          <a:endParaRPr lang="ru-RU"/>
        </a:p>
      </dgm:t>
    </dgm:pt>
    <dgm:pt modelId="{8D5301D7-AEA8-4DF4-B18A-45DA2E486E8B}">
      <dgm:prSet phldrT="[Текст]" custT="1"/>
      <dgm:spPr>
        <a:ln>
          <a:solidFill>
            <a:srgbClr val="C00000"/>
          </a:solidFill>
        </a:ln>
      </dgm:spPr>
      <dgm:t>
        <a:bodyPr/>
        <a:lstStyle/>
        <a:p>
          <a:r>
            <a:rPr lang="ru-RU" sz="1800" b="1" u="sng" dirty="0" smtClean="0">
              <a:latin typeface="Times New Roman" pitchFamily="18" charset="0"/>
              <a:cs typeface="Times New Roman" pitchFamily="18" charset="0"/>
            </a:rPr>
            <a:t>Устные</a:t>
          </a:r>
          <a:r>
            <a:rPr lang="ru-RU" sz="1800" b="1" dirty="0" smtClean="0">
              <a:latin typeface="Times New Roman" pitchFamily="18" charset="0"/>
              <a:cs typeface="Times New Roman" pitchFamily="18" charset="0"/>
            </a:rPr>
            <a:t> – сказания, пословицы, устаревшие слова</a:t>
          </a:r>
          <a:endParaRPr lang="ru-RU" sz="1800" b="1" dirty="0">
            <a:latin typeface="Times New Roman" pitchFamily="18" charset="0"/>
            <a:cs typeface="Times New Roman" pitchFamily="18" charset="0"/>
          </a:endParaRPr>
        </a:p>
      </dgm:t>
    </dgm:pt>
    <dgm:pt modelId="{77E18240-24BB-417A-A794-4E8A67D648EA}" type="parTrans" cxnId="{A7A59F55-CF6D-4C3F-B4B4-1EBA06A497EF}">
      <dgm:prSet/>
      <dgm:spPr>
        <a:solidFill>
          <a:srgbClr val="C00000"/>
        </a:solidFill>
      </dgm:spPr>
      <dgm:t>
        <a:bodyPr/>
        <a:lstStyle/>
        <a:p>
          <a:endParaRPr lang="ru-RU"/>
        </a:p>
      </dgm:t>
    </dgm:pt>
    <dgm:pt modelId="{3056CCC7-59D0-41F0-9DE0-16491134CD74}" type="sibTrans" cxnId="{A7A59F55-CF6D-4C3F-B4B4-1EBA06A497EF}">
      <dgm:prSet/>
      <dgm:spPr/>
      <dgm:t>
        <a:bodyPr/>
        <a:lstStyle/>
        <a:p>
          <a:endParaRPr lang="ru-RU"/>
        </a:p>
      </dgm:t>
    </dgm:pt>
    <dgm:pt modelId="{34DAC615-AF95-4E80-A39D-23B906ED8A4E}">
      <dgm:prSet phldrT="[Текст]" custT="1"/>
      <dgm:spPr>
        <a:ln>
          <a:solidFill>
            <a:srgbClr val="C00000"/>
          </a:solidFill>
        </a:ln>
      </dgm:spPr>
      <dgm:t>
        <a:bodyPr/>
        <a:lstStyle/>
        <a:p>
          <a:r>
            <a:rPr lang="ru-RU" sz="1800" b="1" u="sng" dirty="0" smtClean="0">
              <a:latin typeface="Times New Roman" pitchFamily="18" charset="0"/>
              <a:cs typeface="Times New Roman" pitchFamily="18" charset="0"/>
            </a:rPr>
            <a:t>Письменные</a:t>
          </a:r>
          <a:r>
            <a:rPr lang="ru-RU" sz="1800" b="1" dirty="0" smtClean="0">
              <a:latin typeface="Times New Roman" pitchFamily="18" charset="0"/>
              <a:cs typeface="Times New Roman" pitchFamily="18" charset="0"/>
            </a:rPr>
            <a:t> – летописи, письма, документы, книги </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dgm:t>
    </dgm:pt>
    <dgm:pt modelId="{B488569E-968F-4BDF-ACDF-0F2DE395833B}" type="parTrans" cxnId="{F1D8B822-093C-4FF3-9866-871D38ED08F0}">
      <dgm:prSet/>
      <dgm:spPr>
        <a:solidFill>
          <a:srgbClr val="C00000"/>
        </a:solidFill>
      </dgm:spPr>
      <dgm:t>
        <a:bodyPr/>
        <a:lstStyle/>
        <a:p>
          <a:endParaRPr lang="ru-RU"/>
        </a:p>
      </dgm:t>
    </dgm:pt>
    <dgm:pt modelId="{34E8889B-B7DB-407A-89C8-EAEE8BB8902A}" type="sibTrans" cxnId="{F1D8B822-093C-4FF3-9866-871D38ED08F0}">
      <dgm:prSet/>
      <dgm:spPr/>
      <dgm:t>
        <a:bodyPr/>
        <a:lstStyle/>
        <a:p>
          <a:endParaRPr lang="ru-RU"/>
        </a:p>
      </dgm:t>
    </dgm:pt>
    <dgm:pt modelId="{18BE7860-96B3-4BA0-9C24-8AB2E0962CE5}">
      <dgm:prSet phldrT="[Текст]" custT="1"/>
      <dgm:spPr>
        <a:ln>
          <a:solidFill>
            <a:srgbClr val="C00000"/>
          </a:solidFill>
        </a:ln>
      </dgm:spPr>
      <dgm:t>
        <a:bodyPr/>
        <a:lstStyle/>
        <a:p>
          <a:r>
            <a:rPr lang="ru-RU" sz="1800" b="1" u="sng" dirty="0" smtClean="0">
              <a:latin typeface="Times New Roman" pitchFamily="18" charset="0"/>
              <a:cs typeface="Times New Roman" pitchFamily="18" charset="0"/>
            </a:rPr>
            <a:t>Звукозаписи</a:t>
          </a:r>
          <a:r>
            <a:rPr lang="ru-RU" sz="1800" b="1" dirty="0" smtClean="0">
              <a:latin typeface="Times New Roman" pitchFamily="18" charset="0"/>
              <a:cs typeface="Times New Roman" pitchFamily="18" charset="0"/>
            </a:rPr>
            <a:t>- грампластинки, магнитофонные записи, </a:t>
          </a:r>
          <a:endParaRPr lang="ru-RU" sz="1800" b="1" dirty="0">
            <a:latin typeface="Times New Roman" pitchFamily="18" charset="0"/>
            <a:cs typeface="Times New Roman" pitchFamily="18" charset="0"/>
          </a:endParaRPr>
        </a:p>
      </dgm:t>
    </dgm:pt>
    <dgm:pt modelId="{63924A4D-9297-4E1D-A45C-C4B4574D9E16}" type="parTrans" cxnId="{03CD8634-EFBA-4091-8ABE-EC7AFB2CF9E2}">
      <dgm:prSet/>
      <dgm:spPr>
        <a:solidFill>
          <a:srgbClr val="C00000"/>
        </a:solidFill>
      </dgm:spPr>
      <dgm:t>
        <a:bodyPr/>
        <a:lstStyle/>
        <a:p>
          <a:endParaRPr lang="ru-RU"/>
        </a:p>
      </dgm:t>
    </dgm:pt>
    <dgm:pt modelId="{FBC0DB92-9D55-49CF-85FB-15461824F8EE}" type="sibTrans" cxnId="{03CD8634-EFBA-4091-8ABE-EC7AFB2CF9E2}">
      <dgm:prSet/>
      <dgm:spPr/>
      <dgm:t>
        <a:bodyPr/>
        <a:lstStyle/>
        <a:p>
          <a:endParaRPr lang="ru-RU"/>
        </a:p>
      </dgm:t>
    </dgm:pt>
    <dgm:pt modelId="{1B38E391-EA6E-4B38-8660-FCFD5644EDA8}" type="pres">
      <dgm:prSet presAssocID="{44251A4B-38FE-42F9-ADD4-EFA457BBF63E}" presName="Name0" presStyleCnt="0">
        <dgm:presLayoutVars>
          <dgm:chMax val="1"/>
          <dgm:dir/>
          <dgm:animLvl val="ctr"/>
          <dgm:resizeHandles val="exact"/>
        </dgm:presLayoutVars>
      </dgm:prSet>
      <dgm:spPr/>
      <dgm:t>
        <a:bodyPr/>
        <a:lstStyle/>
        <a:p>
          <a:endParaRPr lang="ru-RU"/>
        </a:p>
      </dgm:t>
    </dgm:pt>
    <dgm:pt modelId="{7452057B-F2CA-444C-8F08-D793CDD6F665}" type="pres">
      <dgm:prSet presAssocID="{5EFAD478-99B2-40DE-98B7-DB1B25AF2334}" presName="centerShape" presStyleLbl="node0" presStyleIdx="0" presStyleCnt="1" custScaleX="153450"/>
      <dgm:spPr/>
      <dgm:t>
        <a:bodyPr/>
        <a:lstStyle/>
        <a:p>
          <a:endParaRPr lang="ru-RU"/>
        </a:p>
      </dgm:t>
    </dgm:pt>
    <dgm:pt modelId="{B25F66B3-A2CD-43A0-8C8F-8D3B1C860756}" type="pres">
      <dgm:prSet presAssocID="{4FE1D1DF-BA45-4AC5-B5F4-DBFFC10C7884}" presName="parTrans" presStyleLbl="sibTrans2D1" presStyleIdx="0" presStyleCnt="5"/>
      <dgm:spPr/>
      <dgm:t>
        <a:bodyPr/>
        <a:lstStyle/>
        <a:p>
          <a:endParaRPr lang="ru-RU"/>
        </a:p>
      </dgm:t>
    </dgm:pt>
    <dgm:pt modelId="{A7222C72-9761-4656-BE7B-27C6A6023B95}" type="pres">
      <dgm:prSet presAssocID="{4FE1D1DF-BA45-4AC5-B5F4-DBFFC10C7884}" presName="connectorText" presStyleLbl="sibTrans2D1" presStyleIdx="0" presStyleCnt="5"/>
      <dgm:spPr/>
      <dgm:t>
        <a:bodyPr/>
        <a:lstStyle/>
        <a:p>
          <a:endParaRPr lang="ru-RU"/>
        </a:p>
      </dgm:t>
    </dgm:pt>
    <dgm:pt modelId="{5B28566E-6BD8-4870-A0AE-20572137991C}" type="pres">
      <dgm:prSet presAssocID="{8C7D3DA9-0539-4980-84C2-9637704D099E}" presName="node" presStyleLbl="node1" presStyleIdx="0" presStyleCnt="5" custScaleX="184975" custScaleY="93630">
        <dgm:presLayoutVars>
          <dgm:bulletEnabled val="1"/>
        </dgm:presLayoutVars>
      </dgm:prSet>
      <dgm:spPr/>
      <dgm:t>
        <a:bodyPr/>
        <a:lstStyle/>
        <a:p>
          <a:endParaRPr lang="ru-RU"/>
        </a:p>
      </dgm:t>
    </dgm:pt>
    <dgm:pt modelId="{1A5E8A87-5002-425F-9FD1-48778EBA13F7}" type="pres">
      <dgm:prSet presAssocID="{B488569E-968F-4BDF-ACDF-0F2DE395833B}" presName="parTrans" presStyleLbl="sibTrans2D1" presStyleIdx="1" presStyleCnt="5"/>
      <dgm:spPr/>
      <dgm:t>
        <a:bodyPr/>
        <a:lstStyle/>
        <a:p>
          <a:endParaRPr lang="ru-RU"/>
        </a:p>
      </dgm:t>
    </dgm:pt>
    <dgm:pt modelId="{E363CDD2-06CA-416A-BA9E-F202BFDAB4B6}" type="pres">
      <dgm:prSet presAssocID="{B488569E-968F-4BDF-ACDF-0F2DE395833B}" presName="connectorText" presStyleLbl="sibTrans2D1" presStyleIdx="1" presStyleCnt="5"/>
      <dgm:spPr/>
      <dgm:t>
        <a:bodyPr/>
        <a:lstStyle/>
        <a:p>
          <a:endParaRPr lang="ru-RU"/>
        </a:p>
      </dgm:t>
    </dgm:pt>
    <dgm:pt modelId="{2F448B61-AEDE-42B6-8457-5FDD1818F862}" type="pres">
      <dgm:prSet presAssocID="{34DAC615-AF95-4E80-A39D-23B906ED8A4E}" presName="node" presStyleLbl="node1" presStyleIdx="1" presStyleCnt="5" custScaleX="174399" custScaleY="104576" custRadScaleRad="134791" custRadScaleInc="-7420">
        <dgm:presLayoutVars>
          <dgm:bulletEnabled val="1"/>
        </dgm:presLayoutVars>
      </dgm:prSet>
      <dgm:spPr/>
      <dgm:t>
        <a:bodyPr/>
        <a:lstStyle/>
        <a:p>
          <a:endParaRPr lang="ru-RU"/>
        </a:p>
      </dgm:t>
    </dgm:pt>
    <dgm:pt modelId="{A85F610E-3A1E-4B96-800A-087FF3B52F02}" type="pres">
      <dgm:prSet presAssocID="{77E18240-24BB-417A-A794-4E8A67D648EA}" presName="parTrans" presStyleLbl="sibTrans2D1" presStyleIdx="2" presStyleCnt="5"/>
      <dgm:spPr/>
      <dgm:t>
        <a:bodyPr/>
        <a:lstStyle/>
        <a:p>
          <a:endParaRPr lang="ru-RU"/>
        </a:p>
      </dgm:t>
    </dgm:pt>
    <dgm:pt modelId="{2465B0FB-8759-4A42-A66D-16C9C02004A5}" type="pres">
      <dgm:prSet presAssocID="{77E18240-24BB-417A-A794-4E8A67D648EA}" presName="connectorText" presStyleLbl="sibTrans2D1" presStyleIdx="2" presStyleCnt="5"/>
      <dgm:spPr/>
      <dgm:t>
        <a:bodyPr/>
        <a:lstStyle/>
        <a:p>
          <a:endParaRPr lang="ru-RU"/>
        </a:p>
      </dgm:t>
    </dgm:pt>
    <dgm:pt modelId="{62CFB8EE-32E3-43F2-AE36-458D099597BA}" type="pres">
      <dgm:prSet presAssocID="{8D5301D7-AEA8-4DF4-B18A-45DA2E486E8B}" presName="node" presStyleLbl="node1" presStyleIdx="2" presStyleCnt="5" custScaleX="176872" custScaleY="99291" custRadScaleRad="125755" custRadScaleInc="-50581">
        <dgm:presLayoutVars>
          <dgm:bulletEnabled val="1"/>
        </dgm:presLayoutVars>
      </dgm:prSet>
      <dgm:spPr/>
      <dgm:t>
        <a:bodyPr/>
        <a:lstStyle/>
        <a:p>
          <a:endParaRPr lang="ru-RU"/>
        </a:p>
      </dgm:t>
    </dgm:pt>
    <dgm:pt modelId="{CAE9081F-EE77-4A6E-BE52-C84478DC8250}" type="pres">
      <dgm:prSet presAssocID="{9B20B72F-EAEA-4412-81A3-0E9C64B53DAA}" presName="parTrans" presStyleLbl="sibTrans2D1" presStyleIdx="3" presStyleCnt="5"/>
      <dgm:spPr/>
      <dgm:t>
        <a:bodyPr/>
        <a:lstStyle/>
        <a:p>
          <a:endParaRPr lang="ru-RU"/>
        </a:p>
      </dgm:t>
    </dgm:pt>
    <dgm:pt modelId="{B1F8E3D1-EE7D-46FC-A3A5-E18208D9AC82}" type="pres">
      <dgm:prSet presAssocID="{9B20B72F-EAEA-4412-81A3-0E9C64B53DAA}" presName="connectorText" presStyleLbl="sibTrans2D1" presStyleIdx="3" presStyleCnt="5"/>
      <dgm:spPr/>
      <dgm:t>
        <a:bodyPr/>
        <a:lstStyle/>
        <a:p>
          <a:endParaRPr lang="ru-RU"/>
        </a:p>
      </dgm:t>
    </dgm:pt>
    <dgm:pt modelId="{893A0D39-6CA2-48AD-B37C-8617B72C1BD7}" type="pres">
      <dgm:prSet presAssocID="{90441383-DB8C-4DE1-9E46-A44DFFE650B2}" presName="node" presStyleLbl="node1" presStyleIdx="3" presStyleCnt="5" custScaleX="189346" custScaleY="99291" custRadScaleRad="114069" custRadScaleInc="31779">
        <dgm:presLayoutVars>
          <dgm:bulletEnabled val="1"/>
        </dgm:presLayoutVars>
      </dgm:prSet>
      <dgm:spPr/>
      <dgm:t>
        <a:bodyPr/>
        <a:lstStyle/>
        <a:p>
          <a:endParaRPr lang="ru-RU"/>
        </a:p>
      </dgm:t>
    </dgm:pt>
    <dgm:pt modelId="{F7408D4E-E2BD-4382-B1A0-33287CB9EB68}" type="pres">
      <dgm:prSet presAssocID="{63924A4D-9297-4E1D-A45C-C4B4574D9E16}" presName="parTrans" presStyleLbl="sibTrans2D1" presStyleIdx="4" presStyleCnt="5"/>
      <dgm:spPr/>
      <dgm:t>
        <a:bodyPr/>
        <a:lstStyle/>
        <a:p>
          <a:endParaRPr lang="ru-RU"/>
        </a:p>
      </dgm:t>
    </dgm:pt>
    <dgm:pt modelId="{0CD1DD2A-724D-4EC5-A0BA-A60A3C2D8B0D}" type="pres">
      <dgm:prSet presAssocID="{63924A4D-9297-4E1D-A45C-C4B4574D9E16}" presName="connectorText" presStyleLbl="sibTrans2D1" presStyleIdx="4" presStyleCnt="5"/>
      <dgm:spPr/>
      <dgm:t>
        <a:bodyPr/>
        <a:lstStyle/>
        <a:p>
          <a:endParaRPr lang="ru-RU"/>
        </a:p>
      </dgm:t>
    </dgm:pt>
    <dgm:pt modelId="{81D8AF6A-97CE-44C4-847B-E747751903D8}" type="pres">
      <dgm:prSet presAssocID="{18BE7860-96B3-4BA0-9C24-8AB2E0962CE5}" presName="node" presStyleLbl="node1" presStyleIdx="4" presStyleCnt="5" custScaleX="158127" custScaleY="93934" custRadScaleRad="130537" custRadScaleInc="9448">
        <dgm:presLayoutVars>
          <dgm:bulletEnabled val="1"/>
        </dgm:presLayoutVars>
      </dgm:prSet>
      <dgm:spPr/>
      <dgm:t>
        <a:bodyPr/>
        <a:lstStyle/>
        <a:p>
          <a:endParaRPr lang="ru-RU"/>
        </a:p>
      </dgm:t>
    </dgm:pt>
  </dgm:ptLst>
  <dgm:cxnLst>
    <dgm:cxn modelId="{03CD8634-EFBA-4091-8ABE-EC7AFB2CF9E2}" srcId="{5EFAD478-99B2-40DE-98B7-DB1B25AF2334}" destId="{18BE7860-96B3-4BA0-9C24-8AB2E0962CE5}" srcOrd="4" destOrd="0" parTransId="{63924A4D-9297-4E1D-A45C-C4B4574D9E16}" sibTransId="{FBC0DB92-9D55-49CF-85FB-15461824F8EE}"/>
    <dgm:cxn modelId="{B3CBAB75-6678-4A0D-828B-EB91F5374A97}" srcId="{44251A4B-38FE-42F9-ADD4-EFA457BBF63E}" destId="{5EFAD478-99B2-40DE-98B7-DB1B25AF2334}" srcOrd="0" destOrd="0" parTransId="{6895495A-5CA6-4FA7-8B51-9B5D6EA0B5C6}" sibTransId="{A136AB21-1516-4E09-8A06-55203CA6F74D}"/>
    <dgm:cxn modelId="{581EF6CC-F94F-4CB8-A16D-AA6AE63BCED5}" type="presOf" srcId="{B488569E-968F-4BDF-ACDF-0F2DE395833B}" destId="{1A5E8A87-5002-425F-9FD1-48778EBA13F7}" srcOrd="0" destOrd="0" presId="urn:microsoft.com/office/officeart/2005/8/layout/radial5"/>
    <dgm:cxn modelId="{3130BDB9-0600-4B70-9E0A-EFD26C6D0397}" type="presOf" srcId="{9B20B72F-EAEA-4412-81A3-0E9C64B53DAA}" destId="{CAE9081F-EE77-4A6E-BE52-C84478DC8250}" srcOrd="0" destOrd="0" presId="urn:microsoft.com/office/officeart/2005/8/layout/radial5"/>
    <dgm:cxn modelId="{C9347B59-4C48-47C4-86E6-1CFEC9069928}" type="presOf" srcId="{8D5301D7-AEA8-4DF4-B18A-45DA2E486E8B}" destId="{62CFB8EE-32E3-43F2-AE36-458D099597BA}" srcOrd="0" destOrd="0" presId="urn:microsoft.com/office/officeart/2005/8/layout/radial5"/>
    <dgm:cxn modelId="{8F7B1DB9-1719-43DA-8A6C-2563593F4B36}" type="presOf" srcId="{9B20B72F-EAEA-4412-81A3-0E9C64B53DAA}" destId="{B1F8E3D1-EE7D-46FC-A3A5-E18208D9AC82}" srcOrd="1" destOrd="0" presId="urn:microsoft.com/office/officeart/2005/8/layout/radial5"/>
    <dgm:cxn modelId="{10A5B0B7-19B1-4BE2-959D-0DF82B692FF6}" type="presOf" srcId="{44251A4B-38FE-42F9-ADD4-EFA457BBF63E}" destId="{1B38E391-EA6E-4B38-8660-FCFD5644EDA8}" srcOrd="0" destOrd="0" presId="urn:microsoft.com/office/officeart/2005/8/layout/radial5"/>
    <dgm:cxn modelId="{2414F761-364C-4A62-8CC3-5A6AE09B528B}" type="presOf" srcId="{63924A4D-9297-4E1D-A45C-C4B4574D9E16}" destId="{0CD1DD2A-724D-4EC5-A0BA-A60A3C2D8B0D}" srcOrd="1" destOrd="0" presId="urn:microsoft.com/office/officeart/2005/8/layout/radial5"/>
    <dgm:cxn modelId="{EA8A1EDD-0D5B-4F3C-9166-DFBA86354000}" type="presOf" srcId="{4FE1D1DF-BA45-4AC5-B5F4-DBFFC10C7884}" destId="{B25F66B3-A2CD-43A0-8C8F-8D3B1C860756}" srcOrd="0" destOrd="0" presId="urn:microsoft.com/office/officeart/2005/8/layout/radial5"/>
    <dgm:cxn modelId="{303A873D-0A5B-4930-AB6A-B8245AC07B95}" type="presOf" srcId="{4FE1D1DF-BA45-4AC5-B5F4-DBFFC10C7884}" destId="{A7222C72-9761-4656-BE7B-27C6A6023B95}" srcOrd="1" destOrd="0" presId="urn:microsoft.com/office/officeart/2005/8/layout/radial5"/>
    <dgm:cxn modelId="{323307E3-6097-414D-B3FA-C49CA953F156}" type="presOf" srcId="{B488569E-968F-4BDF-ACDF-0F2DE395833B}" destId="{E363CDD2-06CA-416A-BA9E-F202BFDAB4B6}" srcOrd="1" destOrd="0" presId="urn:microsoft.com/office/officeart/2005/8/layout/radial5"/>
    <dgm:cxn modelId="{22ED96CA-0D56-4E0B-B58B-DBDC3DBD22A8}" type="presOf" srcId="{63924A4D-9297-4E1D-A45C-C4B4574D9E16}" destId="{F7408D4E-E2BD-4382-B1A0-33287CB9EB68}" srcOrd="0" destOrd="0" presId="urn:microsoft.com/office/officeart/2005/8/layout/radial5"/>
    <dgm:cxn modelId="{7C82BBF9-9770-42CC-8EC7-8424499A8B75}" type="presOf" srcId="{77E18240-24BB-417A-A794-4E8A67D648EA}" destId="{2465B0FB-8759-4A42-A66D-16C9C02004A5}" srcOrd="1" destOrd="0" presId="urn:microsoft.com/office/officeart/2005/8/layout/radial5"/>
    <dgm:cxn modelId="{54A73112-04F9-40D3-B2AF-587E8D774955}" type="presOf" srcId="{77E18240-24BB-417A-A794-4E8A67D648EA}" destId="{A85F610E-3A1E-4B96-800A-087FF3B52F02}" srcOrd="0" destOrd="0" presId="urn:microsoft.com/office/officeart/2005/8/layout/radial5"/>
    <dgm:cxn modelId="{94048BAA-3A60-44A5-82AF-EAD6B0DC0BDE}" type="presOf" srcId="{18BE7860-96B3-4BA0-9C24-8AB2E0962CE5}" destId="{81D8AF6A-97CE-44C4-847B-E747751903D8}" srcOrd="0" destOrd="0" presId="urn:microsoft.com/office/officeart/2005/8/layout/radial5"/>
    <dgm:cxn modelId="{B8B55C47-D99F-4A91-BCDC-7B0A6D0BCF1D}" type="presOf" srcId="{8C7D3DA9-0539-4980-84C2-9637704D099E}" destId="{5B28566E-6BD8-4870-A0AE-20572137991C}" srcOrd="0" destOrd="0" presId="urn:microsoft.com/office/officeart/2005/8/layout/radial5"/>
    <dgm:cxn modelId="{7E54D86A-4648-44DC-BDC1-2FF74A6104AF}" type="presOf" srcId="{90441383-DB8C-4DE1-9E46-A44DFFE650B2}" destId="{893A0D39-6CA2-48AD-B37C-8617B72C1BD7}" srcOrd="0" destOrd="0" presId="urn:microsoft.com/office/officeart/2005/8/layout/radial5"/>
    <dgm:cxn modelId="{7673B545-0C27-4751-91D7-2E8AA5B5549D}" srcId="{5EFAD478-99B2-40DE-98B7-DB1B25AF2334}" destId="{8C7D3DA9-0539-4980-84C2-9637704D099E}" srcOrd="0" destOrd="0" parTransId="{4FE1D1DF-BA45-4AC5-B5F4-DBFFC10C7884}" sibTransId="{777E08C8-7C67-431E-82FF-286D33DC8322}"/>
    <dgm:cxn modelId="{23D63DA2-1B9E-4C4F-AC35-DBB8D2FE133D}" srcId="{5EFAD478-99B2-40DE-98B7-DB1B25AF2334}" destId="{90441383-DB8C-4DE1-9E46-A44DFFE650B2}" srcOrd="3" destOrd="0" parTransId="{9B20B72F-EAEA-4412-81A3-0E9C64B53DAA}" sibTransId="{D9ED2F1E-CC81-41F6-8DB6-AE50CF648A71}"/>
    <dgm:cxn modelId="{2AC165E6-47AB-404F-BB29-D31CF84E0929}" type="presOf" srcId="{34DAC615-AF95-4E80-A39D-23B906ED8A4E}" destId="{2F448B61-AEDE-42B6-8457-5FDD1818F862}" srcOrd="0" destOrd="0" presId="urn:microsoft.com/office/officeart/2005/8/layout/radial5"/>
    <dgm:cxn modelId="{A7A59F55-CF6D-4C3F-B4B4-1EBA06A497EF}" srcId="{5EFAD478-99B2-40DE-98B7-DB1B25AF2334}" destId="{8D5301D7-AEA8-4DF4-B18A-45DA2E486E8B}" srcOrd="2" destOrd="0" parTransId="{77E18240-24BB-417A-A794-4E8A67D648EA}" sibTransId="{3056CCC7-59D0-41F0-9DE0-16491134CD74}"/>
    <dgm:cxn modelId="{E359F442-B578-48E1-B304-70B5B1ACA397}" type="presOf" srcId="{5EFAD478-99B2-40DE-98B7-DB1B25AF2334}" destId="{7452057B-F2CA-444C-8F08-D793CDD6F665}" srcOrd="0" destOrd="0" presId="urn:microsoft.com/office/officeart/2005/8/layout/radial5"/>
    <dgm:cxn modelId="{F1D8B822-093C-4FF3-9866-871D38ED08F0}" srcId="{5EFAD478-99B2-40DE-98B7-DB1B25AF2334}" destId="{34DAC615-AF95-4E80-A39D-23B906ED8A4E}" srcOrd="1" destOrd="0" parTransId="{B488569E-968F-4BDF-ACDF-0F2DE395833B}" sibTransId="{34E8889B-B7DB-407A-89C8-EAEE8BB8902A}"/>
    <dgm:cxn modelId="{8EEC4777-B862-4A90-96C3-5520C6DE6BB8}" type="presParOf" srcId="{1B38E391-EA6E-4B38-8660-FCFD5644EDA8}" destId="{7452057B-F2CA-444C-8F08-D793CDD6F665}" srcOrd="0" destOrd="0" presId="urn:microsoft.com/office/officeart/2005/8/layout/radial5"/>
    <dgm:cxn modelId="{5DA72FF1-85CF-4350-964C-D1D107F3F289}" type="presParOf" srcId="{1B38E391-EA6E-4B38-8660-FCFD5644EDA8}" destId="{B25F66B3-A2CD-43A0-8C8F-8D3B1C860756}" srcOrd="1" destOrd="0" presId="urn:microsoft.com/office/officeart/2005/8/layout/radial5"/>
    <dgm:cxn modelId="{D79DD9CD-8480-4561-BA56-15B171899066}" type="presParOf" srcId="{B25F66B3-A2CD-43A0-8C8F-8D3B1C860756}" destId="{A7222C72-9761-4656-BE7B-27C6A6023B95}" srcOrd="0" destOrd="0" presId="urn:microsoft.com/office/officeart/2005/8/layout/radial5"/>
    <dgm:cxn modelId="{CDA19F70-1A4D-425E-9372-5C40F9EAC05F}" type="presParOf" srcId="{1B38E391-EA6E-4B38-8660-FCFD5644EDA8}" destId="{5B28566E-6BD8-4870-A0AE-20572137991C}" srcOrd="2" destOrd="0" presId="urn:microsoft.com/office/officeart/2005/8/layout/radial5"/>
    <dgm:cxn modelId="{5B3BCB7C-B919-47CE-B148-B7FDECD213B6}" type="presParOf" srcId="{1B38E391-EA6E-4B38-8660-FCFD5644EDA8}" destId="{1A5E8A87-5002-425F-9FD1-48778EBA13F7}" srcOrd="3" destOrd="0" presId="urn:microsoft.com/office/officeart/2005/8/layout/radial5"/>
    <dgm:cxn modelId="{0A7AECB6-B5F2-41D9-92FE-C65A4366CD91}" type="presParOf" srcId="{1A5E8A87-5002-425F-9FD1-48778EBA13F7}" destId="{E363CDD2-06CA-416A-BA9E-F202BFDAB4B6}" srcOrd="0" destOrd="0" presId="urn:microsoft.com/office/officeart/2005/8/layout/radial5"/>
    <dgm:cxn modelId="{701A9391-EE65-4B04-933C-AC49A828293A}" type="presParOf" srcId="{1B38E391-EA6E-4B38-8660-FCFD5644EDA8}" destId="{2F448B61-AEDE-42B6-8457-5FDD1818F862}" srcOrd="4" destOrd="0" presId="urn:microsoft.com/office/officeart/2005/8/layout/radial5"/>
    <dgm:cxn modelId="{F1C23BEC-43AC-41C8-AD05-1AC3A31B317A}" type="presParOf" srcId="{1B38E391-EA6E-4B38-8660-FCFD5644EDA8}" destId="{A85F610E-3A1E-4B96-800A-087FF3B52F02}" srcOrd="5" destOrd="0" presId="urn:microsoft.com/office/officeart/2005/8/layout/radial5"/>
    <dgm:cxn modelId="{3A220AF0-DE78-48E2-8CD6-D3B7E5E1AEB9}" type="presParOf" srcId="{A85F610E-3A1E-4B96-800A-087FF3B52F02}" destId="{2465B0FB-8759-4A42-A66D-16C9C02004A5}" srcOrd="0" destOrd="0" presId="urn:microsoft.com/office/officeart/2005/8/layout/radial5"/>
    <dgm:cxn modelId="{DA030467-C7EA-4714-AE25-6E867C181343}" type="presParOf" srcId="{1B38E391-EA6E-4B38-8660-FCFD5644EDA8}" destId="{62CFB8EE-32E3-43F2-AE36-458D099597BA}" srcOrd="6" destOrd="0" presId="urn:microsoft.com/office/officeart/2005/8/layout/radial5"/>
    <dgm:cxn modelId="{ADBBD620-892E-44FC-9F7E-C379555098E9}" type="presParOf" srcId="{1B38E391-EA6E-4B38-8660-FCFD5644EDA8}" destId="{CAE9081F-EE77-4A6E-BE52-C84478DC8250}" srcOrd="7" destOrd="0" presId="urn:microsoft.com/office/officeart/2005/8/layout/radial5"/>
    <dgm:cxn modelId="{5A902DFA-0E6A-40B4-810D-2911A38E086D}" type="presParOf" srcId="{CAE9081F-EE77-4A6E-BE52-C84478DC8250}" destId="{B1F8E3D1-EE7D-46FC-A3A5-E18208D9AC82}" srcOrd="0" destOrd="0" presId="urn:microsoft.com/office/officeart/2005/8/layout/radial5"/>
    <dgm:cxn modelId="{675B4289-7484-436B-96DE-EA69F0467FB3}" type="presParOf" srcId="{1B38E391-EA6E-4B38-8660-FCFD5644EDA8}" destId="{893A0D39-6CA2-48AD-B37C-8617B72C1BD7}" srcOrd="8" destOrd="0" presId="urn:microsoft.com/office/officeart/2005/8/layout/radial5"/>
    <dgm:cxn modelId="{7C7387A7-BF50-43CD-AF72-A43F4FAF4BF4}" type="presParOf" srcId="{1B38E391-EA6E-4B38-8660-FCFD5644EDA8}" destId="{F7408D4E-E2BD-4382-B1A0-33287CB9EB68}" srcOrd="9" destOrd="0" presId="urn:microsoft.com/office/officeart/2005/8/layout/radial5"/>
    <dgm:cxn modelId="{6CFAA489-7314-48A0-9C33-499652BD6D80}" type="presParOf" srcId="{F7408D4E-E2BD-4382-B1A0-33287CB9EB68}" destId="{0CD1DD2A-724D-4EC5-A0BA-A60A3C2D8B0D}" srcOrd="0" destOrd="0" presId="urn:microsoft.com/office/officeart/2005/8/layout/radial5"/>
    <dgm:cxn modelId="{E7B26073-6C90-4269-85E0-28ADED67BC3E}" type="presParOf" srcId="{1B38E391-EA6E-4B38-8660-FCFD5644EDA8}" destId="{81D8AF6A-97CE-44C4-847B-E747751903D8}" srcOrd="10"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3DDED17-1EEF-480D-87C8-BFD879DB148B}" type="datetimeFigureOut">
              <a:rPr lang="ru-RU" smtClean="0"/>
              <a:pPr/>
              <a:t>11.12.2012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177880-66EE-4E5F-B11C-4403328D4F7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3DDED17-1EEF-480D-87C8-BFD879DB148B}" type="datetimeFigureOut">
              <a:rPr lang="ru-RU" smtClean="0"/>
              <a:pPr/>
              <a:t>11.12.2012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177880-66EE-4E5F-B11C-4403328D4F7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3DDED17-1EEF-480D-87C8-BFD879DB148B}" type="datetimeFigureOut">
              <a:rPr lang="ru-RU" smtClean="0"/>
              <a:pPr/>
              <a:t>11.12.2012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177880-66EE-4E5F-B11C-4403328D4F7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3DDED17-1EEF-480D-87C8-BFD879DB148B}" type="datetimeFigureOut">
              <a:rPr lang="ru-RU" smtClean="0"/>
              <a:pPr/>
              <a:t>11.12.2012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177880-66EE-4E5F-B11C-4403328D4F7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3DDED17-1EEF-480D-87C8-BFD879DB148B}" type="datetimeFigureOut">
              <a:rPr lang="ru-RU" smtClean="0"/>
              <a:pPr/>
              <a:t>11.12.2012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177880-66EE-4E5F-B11C-4403328D4F7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3DDED17-1EEF-480D-87C8-BFD879DB148B}" type="datetimeFigureOut">
              <a:rPr lang="ru-RU" smtClean="0"/>
              <a:pPr/>
              <a:t>11.12.2012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8177880-66EE-4E5F-B11C-4403328D4F7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3DDED17-1EEF-480D-87C8-BFD879DB148B}" type="datetimeFigureOut">
              <a:rPr lang="ru-RU" smtClean="0"/>
              <a:pPr/>
              <a:t>11.12.2012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8177880-66EE-4E5F-B11C-4403328D4F7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3DDED17-1EEF-480D-87C8-BFD879DB148B}" type="datetimeFigureOut">
              <a:rPr lang="ru-RU" smtClean="0"/>
              <a:pPr/>
              <a:t>11.12.2012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8177880-66EE-4E5F-B11C-4403328D4F7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3DDED17-1EEF-480D-87C8-BFD879DB148B}" type="datetimeFigureOut">
              <a:rPr lang="ru-RU" smtClean="0"/>
              <a:pPr/>
              <a:t>11.12.2012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8177880-66EE-4E5F-B11C-4403328D4F7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3DDED17-1EEF-480D-87C8-BFD879DB148B}" type="datetimeFigureOut">
              <a:rPr lang="ru-RU" smtClean="0"/>
              <a:pPr/>
              <a:t>11.12.2012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8177880-66EE-4E5F-B11C-4403328D4F7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3DDED17-1EEF-480D-87C8-BFD879DB148B}" type="datetimeFigureOut">
              <a:rPr lang="ru-RU" smtClean="0"/>
              <a:pPr/>
              <a:t>11.12.2012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8177880-66EE-4E5F-B11C-4403328D4F7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DDED17-1EEF-480D-87C8-BFD879DB148B}" type="datetimeFigureOut">
              <a:rPr lang="ru-RU" smtClean="0"/>
              <a:pPr/>
              <a:t>11.12.2012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177880-66EE-4E5F-B11C-4403328D4F7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emf"/><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slideLayout" Target="../slideLayouts/slideLayout9.xml"/><Relationship Id="rId4" Type="http://schemas.openxmlformats.org/officeDocument/2006/relationships/image" Target="../media/image4.emf"/></Relationships>
</file>

<file path=ppt/slides/_rels/slide1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9.xml"/><Relationship Id="rId6" Type="http://schemas.openxmlformats.org/officeDocument/2006/relationships/image" Target="../media/image4.emf"/><Relationship Id="rId5" Type="http://schemas.openxmlformats.org/officeDocument/2006/relationships/image" Target="../media/image11.gif"/><Relationship Id="rId4" Type="http://schemas.openxmlformats.org/officeDocument/2006/relationships/image" Target="../media/image10.gif"/></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emf"/><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4.emf"/><Relationship Id="rId1" Type="http://schemas.openxmlformats.org/officeDocument/2006/relationships/slideLayout" Target="../slideLayouts/slideLayout6.xml"/><Relationship Id="rId6" Type="http://schemas.openxmlformats.org/officeDocument/2006/relationships/image" Target="../media/image18.gif"/><Relationship Id="rId5" Type="http://schemas.openxmlformats.org/officeDocument/2006/relationships/image" Target="../media/image17.gif"/><Relationship Id="rId4" Type="http://schemas.openxmlformats.org/officeDocument/2006/relationships/image" Target="../media/image16.gif"/></Relationships>
</file>

<file path=ppt/slides/_rels/slide27.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4.emf"/><Relationship Id="rId1" Type="http://schemas.openxmlformats.org/officeDocument/2006/relationships/slideLayout" Target="../slideLayouts/slideLayout6.xml"/><Relationship Id="rId5" Type="http://schemas.openxmlformats.org/officeDocument/2006/relationships/image" Target="../media/image21.gif"/><Relationship Id="rId4" Type="http://schemas.openxmlformats.org/officeDocument/2006/relationships/image" Target="../media/image20.jpeg"/></Relationships>
</file>

<file path=ppt/slides/_rels/slide28.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4.emf"/><Relationship Id="rId1" Type="http://schemas.openxmlformats.org/officeDocument/2006/relationships/slideLayout" Target="../slideLayouts/slideLayout6.xml"/><Relationship Id="rId4" Type="http://schemas.openxmlformats.org/officeDocument/2006/relationships/image" Target="../media/image23.gif"/></Relationships>
</file>

<file path=ppt/slides/_rels/slide29.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4.emf"/><Relationship Id="rId1" Type="http://schemas.openxmlformats.org/officeDocument/2006/relationships/slideLayout" Target="../slideLayouts/slideLayout6.xml"/><Relationship Id="rId4" Type="http://schemas.openxmlformats.org/officeDocument/2006/relationships/image" Target="../media/image25.gif"/></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4.emf"/><Relationship Id="rId1" Type="http://schemas.openxmlformats.org/officeDocument/2006/relationships/slideLayout" Target="../slideLayouts/slideLayout6.xml"/><Relationship Id="rId4" Type="http://schemas.openxmlformats.org/officeDocument/2006/relationships/image" Target="../media/image27.gif"/></Relationships>
</file>

<file path=ppt/slides/_rels/slide33.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4.emf"/><Relationship Id="rId1" Type="http://schemas.openxmlformats.org/officeDocument/2006/relationships/slideLayout" Target="../slideLayouts/slideLayout6.xml"/><Relationship Id="rId4" Type="http://schemas.openxmlformats.org/officeDocument/2006/relationships/image" Target="../media/image28.gif"/></Relationships>
</file>

<file path=ppt/slides/_rels/slide3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image" Target="../media/image4.emf"/><Relationship Id="rId1" Type="http://schemas.openxmlformats.org/officeDocument/2006/relationships/slideLayout" Target="../slideLayouts/slideLayout6.xml"/><Relationship Id="rId5" Type="http://schemas.openxmlformats.org/officeDocument/2006/relationships/image" Target="../media/image32.gif"/><Relationship Id="rId4" Type="http://schemas.openxmlformats.org/officeDocument/2006/relationships/image" Target="../media/image31.gif"/></Relationships>
</file>

<file path=ppt/slides/_rels/slide3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image" Target="../media/image4.emf"/><Relationship Id="rId1" Type="http://schemas.openxmlformats.org/officeDocument/2006/relationships/slideLayout" Target="../slideLayouts/slideLayout6.xml"/><Relationship Id="rId5" Type="http://schemas.openxmlformats.org/officeDocument/2006/relationships/image" Target="../media/image35.gif"/><Relationship Id="rId4" Type="http://schemas.openxmlformats.org/officeDocument/2006/relationships/image" Target="../media/image34.gif"/></Relationships>
</file>

<file path=ppt/slides/_rels/slide39.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4.emf"/><Relationship Id="rId1" Type="http://schemas.openxmlformats.org/officeDocument/2006/relationships/slideLayout" Target="../slideLayouts/slideLayout6.xml"/><Relationship Id="rId4" Type="http://schemas.openxmlformats.org/officeDocument/2006/relationships/image" Target="../media/image39.jpeg"/></Relationships>
</file>

<file path=ppt/slides/_rels/slide4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4.emf"/><Relationship Id="rId1" Type="http://schemas.openxmlformats.org/officeDocument/2006/relationships/slideLayout" Target="../slideLayouts/slideLayout6.xml"/><Relationship Id="rId4" Type="http://schemas.openxmlformats.org/officeDocument/2006/relationships/image" Target="../media/image41.jpeg"/></Relationships>
</file>

<file path=ppt/slides/_rels/slide43.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image" Target="../media/image4.emf"/><Relationship Id="rId1" Type="http://schemas.openxmlformats.org/officeDocument/2006/relationships/slideLayout" Target="../slideLayouts/slideLayout6.xml"/><Relationship Id="rId5" Type="http://schemas.openxmlformats.org/officeDocument/2006/relationships/image" Target="../media/image46.gif"/><Relationship Id="rId4" Type="http://schemas.openxmlformats.org/officeDocument/2006/relationships/image" Target="../media/image45.gif"/></Relationships>
</file>

<file path=ppt/slides/_rels/slide46.xml.rels><?xml version="1.0" encoding="UTF-8" standalone="yes"?>
<Relationships xmlns="http://schemas.openxmlformats.org/package/2006/relationships"><Relationship Id="rId3" Type="http://schemas.openxmlformats.org/officeDocument/2006/relationships/image" Target="../media/image47.gif"/><Relationship Id="rId7" Type="http://schemas.openxmlformats.org/officeDocument/2006/relationships/image" Target="../media/image51.jpeg"/><Relationship Id="rId2" Type="http://schemas.openxmlformats.org/officeDocument/2006/relationships/image" Target="../media/image4.emf"/><Relationship Id="rId1" Type="http://schemas.openxmlformats.org/officeDocument/2006/relationships/slideLayout" Target="../slideLayouts/slideLayout6.xml"/><Relationship Id="rId6" Type="http://schemas.openxmlformats.org/officeDocument/2006/relationships/image" Target="../media/image50.jpeg"/><Relationship Id="rId5" Type="http://schemas.openxmlformats.org/officeDocument/2006/relationships/image" Target="../media/image49.gif"/><Relationship Id="rId4" Type="http://schemas.openxmlformats.org/officeDocument/2006/relationships/image" Target="../media/image48.gif"/></Relationships>
</file>

<file path=ppt/slides/_rels/slide47.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image" Target="../media/image4.emf"/><Relationship Id="rId1" Type="http://schemas.openxmlformats.org/officeDocument/2006/relationships/slideLayout" Target="../slideLayouts/slideLayout6.xml"/><Relationship Id="rId4" Type="http://schemas.openxmlformats.org/officeDocument/2006/relationships/image" Target="../media/image53.gif"/></Relationships>
</file>

<file path=ppt/slides/_rels/slide48.xml.rels><?xml version="1.0" encoding="UTF-8" standalone="yes"?>
<Relationships xmlns="http://schemas.openxmlformats.org/package/2006/relationships"><Relationship Id="rId3" Type="http://schemas.openxmlformats.org/officeDocument/2006/relationships/image" Target="../media/image54.gif"/><Relationship Id="rId2" Type="http://schemas.openxmlformats.org/officeDocument/2006/relationships/image" Target="../media/image4.emf"/><Relationship Id="rId1" Type="http://schemas.openxmlformats.org/officeDocument/2006/relationships/slideLayout" Target="../slideLayouts/slideLayout6.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gif"/></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6729" y="6367"/>
            <a:ext cx="7929618" cy="1828800"/>
          </a:xfrm>
        </p:spPr>
        <p:txBody>
          <a:bodyPr>
            <a:normAutofit/>
          </a:bodyPr>
          <a:lstStyle/>
          <a:p>
            <a:pPr algn="ct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Введение в курс</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«История Древнего мира»</a:t>
            </a: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pic>
        <p:nvPicPr>
          <p:cNvPr id="1026" name="Picture 2" descr="C:\Users\1\Desktop\СВЕТИК\ИСТОРИЯ\Первобыный человек\Становление человека.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82147" y="1844824"/>
            <a:ext cx="6191240" cy="3536746"/>
          </a:xfrm>
          <a:prstGeom prst="rect">
            <a:avLst/>
          </a:prstGeom>
          <a:ln>
            <a:noFill/>
          </a:ln>
          <a:effectLst>
            <a:outerShdw blurRad="292100" dist="139700" dir="2700000" algn="tl" rotWithShape="0">
              <a:srgbClr val="333333">
                <a:alpha val="65000"/>
              </a:srgbClr>
            </a:outerShdw>
          </a:effectLst>
        </p:spPr>
      </p:pic>
      <p:pic>
        <p:nvPicPr>
          <p:cNvPr id="1027" name="Picture 3"/>
          <p:cNvPicPr>
            <a:picLocks noChangeAspect="1" noChangeArrowheads="1"/>
          </p:cNvPicPr>
          <p:nvPr/>
        </p:nvPicPr>
        <p:blipFill>
          <a:blip r:embed="rId4" cstate="print"/>
          <a:stretch>
            <a:fillRect/>
          </a:stretch>
        </p:blipFill>
        <p:spPr bwMode="auto">
          <a:xfrm rot="5400000">
            <a:off x="-2803506" y="3232101"/>
            <a:ext cx="6858000" cy="393797"/>
          </a:xfrm>
          <a:prstGeom prst="rect">
            <a:avLst/>
          </a:prstGeom>
          <a:noFill/>
          <a:ln>
            <a:noFill/>
          </a:ln>
        </p:spPr>
      </p:pic>
      <p:sp>
        <p:nvSpPr>
          <p:cNvPr id="3" name="Прямоугольник 2"/>
          <p:cNvSpPr/>
          <p:nvPr/>
        </p:nvSpPr>
        <p:spPr>
          <a:xfrm>
            <a:off x="4355976" y="5733256"/>
            <a:ext cx="4572000" cy="923330"/>
          </a:xfrm>
          <a:prstGeom prst="rect">
            <a:avLst/>
          </a:prstGeom>
        </p:spPr>
        <p:txBody>
          <a:bodyPr>
            <a:spAutoFit/>
          </a:bodyPr>
          <a:lstStyle/>
          <a:p>
            <a:pPr algn="ctr"/>
            <a:r>
              <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Преподаватель истории  и обществознания </a:t>
            </a:r>
          </a:p>
          <a:p>
            <a:pPr algn="ctr"/>
            <a:r>
              <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МБОУ «СОШ № 48» г. Владивостока </a:t>
            </a:r>
          </a:p>
          <a:p>
            <a:pPr algn="ctr"/>
            <a:r>
              <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Шабалина Светлана Николаевна</a:t>
            </a: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3"/>
          <p:cNvSpPr>
            <a:spLocks noGrp="1"/>
          </p:cNvSpPr>
          <p:nvPr>
            <p:ph type="title"/>
          </p:nvPr>
        </p:nvSpPr>
        <p:spPr>
          <a:xfrm>
            <a:off x="857250" y="274638"/>
            <a:ext cx="7829550" cy="1143000"/>
          </a:xfrm>
          <a:prstGeom prst="rect">
            <a:avLst/>
          </a:prstGeom>
        </p:spPr>
        <p:txBody>
          <a:bodyPr wrap="square">
            <a:spAutoFit/>
          </a:bodyPr>
          <a:lstStyle/>
          <a:p>
            <a:pPr marL="514350" indent="-514350" algn="ct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Работа юного историка</a:t>
            </a:r>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p>
        </p:txBody>
      </p:sp>
      <p:sp>
        <p:nvSpPr>
          <p:cNvPr id="5" name="Прямоугольник 4"/>
          <p:cNvSpPr/>
          <p:nvPr/>
        </p:nvSpPr>
        <p:spPr>
          <a:xfrm>
            <a:off x="857224" y="1428736"/>
            <a:ext cx="80724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ru-RU" sz="2000" b="1" dirty="0" smtClean="0">
                <a:latin typeface="Times New Roman" pitchFamily="18" charset="0"/>
                <a:cs typeface="Times New Roman" pitchFamily="18" charset="0"/>
              </a:rPr>
              <a:t>2. Берегите время.</a:t>
            </a:r>
            <a:endParaRPr lang="ru-RU" sz="2000" dirty="0">
              <a:latin typeface="Times New Roman" pitchFamily="18" charset="0"/>
              <a:cs typeface="Times New Roman" pitchFamily="18" charset="0"/>
            </a:endParaRPr>
          </a:p>
        </p:txBody>
      </p:sp>
      <p:sp>
        <p:nvSpPr>
          <p:cNvPr id="21507" name="Rectangle 3"/>
          <p:cNvSpPr>
            <a:spLocks noChangeArrowheads="1"/>
          </p:cNvSpPr>
          <p:nvPr/>
        </p:nvSpPr>
        <p:spPr bwMode="auto">
          <a:xfrm>
            <a:off x="857224" y="2000240"/>
            <a:ext cx="8001024" cy="4555093"/>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561975" algn="l"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indent="561975" fontAlgn="base">
              <a:spcBef>
                <a:spcPct val="0"/>
              </a:spcBef>
              <a:spcAft>
                <a:spcPct val="0"/>
              </a:spcAft>
            </a:pPr>
            <a:r>
              <a:rPr lang="ru-RU" sz="2000" b="1" dirty="0" smtClean="0">
                <a:latin typeface="Times New Roman" pitchFamily="18" charset="0"/>
                <a:ea typeface="Times New Roman" pitchFamily="18" charset="0"/>
                <a:cs typeface="Times New Roman" pitchFamily="18" charset="0"/>
              </a:rPr>
              <a:t>Собираясь в школу, проверьте, все ли на месте, не забыли ли вы чего-нибудь. Ведь если вы будете просить друг у друга забытую вещь на уроке, возникнет шум и потеряется драгоценное время. </a:t>
            </a:r>
            <a:endParaRPr lang="ru-RU" sz="2000" b="1" dirty="0" smtClean="0">
              <a:latin typeface="Times New Roman" pitchFamily="18" charset="0"/>
              <a:cs typeface="Times New Roman" pitchFamily="18" charset="0"/>
            </a:endParaRPr>
          </a:p>
          <a:p>
            <a:pPr marL="0" marR="0" lvl="0" indent="561975"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Каждую минуту надо беречь. Отвечайте обязательно с дневником и тетрадью. Без разрешения учителя не подсказывайте и не дополняйте ответ товарища. Не надо никому мешать непрошеной подсказкой.</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Учитесь слушать других и говорить. Ваш ответ должен быть четким. </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Если стоите у карты или таблицы, становитесь к ним правым боком. Показывая что-то указкой, держите ее в правой руке, чтобы спиной не заслонять то, что показываете. </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1"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Запомните:</a:t>
            </a:r>
            <a:r>
              <a:rPr kumimoji="0" lang="ru-RU" sz="20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каждую сбереженную вами минуту учитель использует, чтобы рассказать и показать что-то интересное. </a:t>
            </a:r>
            <a:endParaRPr kumimoji="0" lang="ru-RU" sz="2000" b="1" i="0" strike="noStrike" cap="none" normalizeH="0" baseline="0" dirty="0" smtClean="0">
              <a:ln>
                <a:noFill/>
              </a:ln>
              <a:solidFill>
                <a:srgbClr val="C00000"/>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3"/>
          <p:cNvSpPr>
            <a:spLocks noGrp="1"/>
          </p:cNvSpPr>
          <p:nvPr>
            <p:ph type="title"/>
          </p:nvPr>
        </p:nvSpPr>
        <p:spPr>
          <a:xfrm>
            <a:off x="857224" y="492195"/>
            <a:ext cx="7829576" cy="707886"/>
          </a:xfrm>
          <a:prstGeom prst="rect">
            <a:avLst/>
          </a:prstGeom>
        </p:spPr>
        <p:txBody>
          <a:bodyPr wrap="square">
            <a:spAutoFit/>
          </a:bodyPr>
          <a:lstStyle/>
          <a:p>
            <a:pPr marL="514350" indent="-514350" algn="ct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Работа юного историка</a:t>
            </a:r>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p>
        </p:txBody>
      </p:sp>
      <p:sp>
        <p:nvSpPr>
          <p:cNvPr id="5" name="Прямоугольник 4"/>
          <p:cNvSpPr/>
          <p:nvPr/>
        </p:nvSpPr>
        <p:spPr>
          <a:xfrm>
            <a:off x="928662" y="1357298"/>
            <a:ext cx="7929618"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ru-RU" sz="2000" b="1" dirty="0" smtClean="0">
                <a:latin typeface="Times New Roman" pitchFamily="18" charset="0"/>
                <a:cs typeface="Times New Roman" pitchFamily="18" charset="0"/>
              </a:rPr>
              <a:t>3. О четкой и правильной речи.</a:t>
            </a:r>
            <a:endParaRPr lang="ru-RU" sz="2000" dirty="0">
              <a:latin typeface="Times New Roman" pitchFamily="18" charset="0"/>
              <a:cs typeface="Times New Roman" pitchFamily="18" charset="0"/>
            </a:endParaRPr>
          </a:p>
        </p:txBody>
      </p:sp>
      <p:sp>
        <p:nvSpPr>
          <p:cNvPr id="22529" name="Rectangle 1"/>
          <p:cNvSpPr>
            <a:spLocks noChangeArrowheads="1"/>
          </p:cNvSpPr>
          <p:nvPr/>
        </p:nvSpPr>
        <p:spPr bwMode="auto">
          <a:xfrm>
            <a:off x="928662" y="1928802"/>
            <a:ext cx="7929618" cy="4524315"/>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561975"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Нередко школьники жалуются: “Об этом я знаю, а вот рассказать не умею”. Очень плохо! Свою речь надо строить так, чтобы рассказ был не только безошибочным, но и увлекательным, чтобы вас слушали с интересом.</a:t>
            </a:r>
            <a:endParaRPr kumimoji="0" lang="ru-RU" sz="1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Уже давным-давно люди поняли, как важно правильно говорить, и даже создали целую науку о произнесении речей. А есть ли правила речи для юного историка? Это не секрет, вот они:</a:t>
            </a:r>
            <a:endParaRPr kumimoji="0" lang="ru-RU" sz="1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1600" b="1" i="1"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-Говорите просто и понятно.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Если вы узнали где-то новое слово, но не поняли, что оно означает, спросите у учителя. Не употребляйте слов, не зная их смысла.</a:t>
            </a:r>
            <a:endParaRPr kumimoji="0" lang="ru-RU" sz="1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1600" b="1" i="1" u="sng" strike="noStrike" cap="none" normalizeH="0" baseline="0" dirty="0" smtClean="0">
                <a:ln>
                  <a:noFill/>
                </a:ln>
                <a:solidFill>
                  <a:srgbClr val="808000"/>
                </a:solidFill>
                <a:effectLst/>
                <a:latin typeface="Times New Roman" pitchFamily="18" charset="0"/>
                <a:ea typeface="Times New Roman" pitchFamily="18" charset="0"/>
                <a:cs typeface="Times New Roman" pitchFamily="18" charset="0"/>
              </a:rPr>
              <a:t>-</a:t>
            </a:r>
            <a:r>
              <a:rPr kumimoji="0" lang="ru-RU" sz="1600" b="1" i="1"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Говорите кратко.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Не засоряйте своего сообщения лишними словами, которые мешают вас понять. Подчеркивайте интонацией самое главное, на что слушатели должны обратить внимание.</a:t>
            </a:r>
            <a:endParaRPr kumimoji="0" lang="ru-RU" sz="1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1600" b="1" i="1"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-Говорите связно.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Каждое предложение в вашей речи должно быть связано с тем, что вы сказали раньше, и с тем, что вы скажете потом. Не перескакивайте с одного вопроса на другой, не торопитесь. Но и не затягивайте ответ.</a:t>
            </a:r>
            <a:endParaRPr kumimoji="0" lang="ru-RU" sz="1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16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-Говорите точно.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Всегда называйте людей по именам, города - по названиям. Старайтесь не пользоваться вместо них словами “он” и “этот”, чтобы не возникло путаницы. </a:t>
            </a:r>
            <a:endParaRPr kumimoji="0" lang="ru-RU" sz="16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3"/>
          <p:cNvSpPr>
            <a:spLocks noGrp="1"/>
          </p:cNvSpPr>
          <p:nvPr>
            <p:ph type="title"/>
          </p:nvPr>
        </p:nvSpPr>
        <p:spPr>
          <a:xfrm>
            <a:off x="857224" y="357166"/>
            <a:ext cx="7758138" cy="707886"/>
          </a:xfrm>
          <a:prstGeom prst="rect">
            <a:avLst/>
          </a:prstGeom>
        </p:spPr>
        <p:txBody>
          <a:bodyPr wrap="square">
            <a:spAutoFit/>
          </a:bodyPr>
          <a:lstStyle/>
          <a:p>
            <a:pPr marL="514350" indent="-514350" algn="ct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Работа юного историка</a:t>
            </a:r>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p>
        </p:txBody>
      </p:sp>
      <p:sp>
        <p:nvSpPr>
          <p:cNvPr id="5" name="Прямоугольник 4"/>
          <p:cNvSpPr/>
          <p:nvPr/>
        </p:nvSpPr>
        <p:spPr>
          <a:xfrm>
            <a:off x="1000100" y="1285860"/>
            <a:ext cx="7858180"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ru-RU" sz="2000" b="1" dirty="0" smtClean="0">
                <a:latin typeface="Times New Roman" pitchFamily="18" charset="0"/>
                <a:cs typeface="Times New Roman" pitchFamily="18" charset="0"/>
              </a:rPr>
              <a:t>4. Правила рассуждений.</a:t>
            </a:r>
            <a:endParaRPr lang="ru-RU" sz="2000" dirty="0">
              <a:latin typeface="Times New Roman" pitchFamily="18" charset="0"/>
              <a:cs typeface="Times New Roman" pitchFamily="18" charset="0"/>
            </a:endParaRPr>
          </a:p>
        </p:txBody>
      </p:sp>
      <p:sp>
        <p:nvSpPr>
          <p:cNvPr id="23553" name="Rectangle 1"/>
          <p:cNvSpPr>
            <a:spLocks noChangeArrowheads="1"/>
          </p:cNvSpPr>
          <p:nvPr/>
        </p:nvSpPr>
        <p:spPr bwMode="auto">
          <a:xfrm>
            <a:off x="1000100" y="2000240"/>
            <a:ext cx="7786742" cy="4093428"/>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561975"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Когда вы поставили перед собой цель и начали работу, не отвлекайтесь и доведите ее до конца. </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Во-первых, </a:t>
            </a:r>
            <a:r>
              <a:rPr kumimoji="0" lang="ru-RU" sz="20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хорошенько запоминайте все, что вы прочли в книгах или услышали на уроке.</a:t>
            </a:r>
            <a:r>
              <a:rPr kumimoji="0" lang="ru-RU" sz="2000" b="1" i="0" u="none" strike="noStrike" cap="none" normalizeH="0" baseline="0" dirty="0" smtClean="0">
                <a:ln>
                  <a:noFill/>
                </a:ln>
                <a:solidFill>
                  <a:srgbClr val="808000"/>
                </a:solidFill>
                <a:effectLst/>
                <a:latin typeface="Times New Roman" pitchFamily="18" charset="0"/>
                <a:ea typeface="Times New Roman" pitchFamily="18" charset="0"/>
                <a:cs typeface="Times New Roman" pitchFamily="18" charset="0"/>
              </a:rPr>
              <a:t> </a:t>
            </a: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Записывайте самое главное, собирайте иллюстрации и, с разрешения учителя, помещайте в тетради. Постоянно ищите и накапливайте новые знания. </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Во-вторых, </a:t>
            </a:r>
            <a:r>
              <a:rPr kumimoji="0" lang="ru-RU" sz="20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делайте выводы.</a:t>
            </a:r>
            <a:r>
              <a:rPr kumimoji="0" lang="ru-RU" sz="2000"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 юного историка должно быть собственное мнение обо всем, что он узнал. </a:t>
            </a: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В-третьих, </a:t>
            </a:r>
            <a:r>
              <a:rPr kumimoji="0" lang="ru-RU" sz="20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не держите свои выводы в секрете</a:t>
            </a:r>
            <a:r>
              <a:rPr kumimoji="0" lang="ru-RU" sz="2000"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Обсуждайте их с товарищами, рассказывайте о своих мыслях. Спорьте с тем, кто, по вашему мнению, не прав. Ведь старая пословица говорит, что в спорах рождается истина. Только даже в самых горячих спорах будьте вежливы и не обижайте собеседника</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6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3"/>
          <p:cNvSpPr>
            <a:spLocks noGrp="1"/>
          </p:cNvSpPr>
          <p:nvPr>
            <p:ph type="title"/>
          </p:nvPr>
        </p:nvSpPr>
        <p:spPr>
          <a:xfrm>
            <a:off x="928662" y="492195"/>
            <a:ext cx="7758138" cy="707886"/>
          </a:xfrm>
          <a:prstGeom prst="rect">
            <a:avLst/>
          </a:prstGeom>
        </p:spPr>
        <p:txBody>
          <a:bodyPr wrap="square">
            <a:spAutoFit/>
          </a:bodyPr>
          <a:lstStyle/>
          <a:p>
            <a:pPr marL="514350" indent="-514350" algn="ct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Работа юного историка</a:t>
            </a:r>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p>
        </p:txBody>
      </p:sp>
      <p:sp>
        <p:nvSpPr>
          <p:cNvPr id="24577" name="Rectangle 1"/>
          <p:cNvSpPr>
            <a:spLocks noChangeArrowheads="1"/>
          </p:cNvSpPr>
          <p:nvPr/>
        </p:nvSpPr>
        <p:spPr bwMode="auto">
          <a:xfrm>
            <a:off x="928662" y="2143116"/>
            <a:ext cx="8001056" cy="2308324"/>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b" anchorCtr="0" compatLnSpc="1">
            <a:prstTxWarp prst="textNoShape">
              <a:avLst/>
            </a:prstTxWarp>
            <a:spAutoFit/>
          </a:bodyPr>
          <a:lstStyle/>
          <a:p>
            <a:pPr marL="0" marR="0" lvl="0" indent="561975" algn="l" defTabSz="914400" rtl="0" eaLnBrk="0" fontAlgn="base" latinLnBrk="0" hangingPunct="0">
              <a:lnSpc>
                <a:spcPct val="100000"/>
              </a:lnSpc>
              <a:spcBef>
                <a:spcPct val="0"/>
              </a:spcBef>
              <a:spcAft>
                <a:spcPct val="0"/>
              </a:spcAft>
              <a:buClrTx/>
              <a:buSzTx/>
              <a:buFontTx/>
              <a:buNone/>
              <a:tabLst/>
            </a:pPr>
            <a:r>
              <a:rPr lang="ru-RU" sz="2400" b="1" dirty="0" smtClean="0">
                <a:latin typeface="Times New Roman" pitchFamily="18" charset="0"/>
                <a:ea typeface="Times New Roman" pitchFamily="18" charset="0"/>
                <a:cs typeface="Times New Roman" pitchFamily="18" charset="0"/>
              </a:rPr>
              <a:t>1</a:t>
            </a:r>
            <a:r>
              <a:rPr kumimoji="0" lang="ru-RU" sz="2400" b="1" i="0" u="none" strike="noStrike" cap="none" normalizeH="0" baseline="0" dirty="0" smtClean="0">
                <a:ln>
                  <a:noFill/>
                </a:ln>
                <a:effectLst/>
                <a:latin typeface="Times New Roman" pitchFamily="18" charset="0"/>
                <a:ea typeface="Times New Roman" pitchFamily="18" charset="0"/>
                <a:cs typeface="Times New Roman" pitchFamily="18" charset="0"/>
              </a:rPr>
              <a:t>. Перелистайте учебник и просмотрите, из каких разделов и рассказов он составлен. Обратите внимание, на какие части разделен каждый рассказ. </a:t>
            </a:r>
          </a:p>
          <a:p>
            <a:pPr marL="0" marR="0" lvl="0" indent="561975" algn="l" defTabSz="914400" rtl="0" eaLnBrk="0" fontAlgn="base" latinLnBrk="0" hangingPunct="0">
              <a:lnSpc>
                <a:spcPct val="100000"/>
              </a:lnSpc>
              <a:spcBef>
                <a:spcPct val="0"/>
              </a:spcBef>
              <a:spcAft>
                <a:spcPct val="0"/>
              </a:spcAft>
              <a:buClrTx/>
              <a:buSzTx/>
              <a:buFontTx/>
              <a:buNone/>
              <a:tabLst/>
            </a:pPr>
            <a:r>
              <a:rPr lang="ru-RU" sz="2400" b="1" dirty="0" smtClean="0">
                <a:latin typeface="Times New Roman" pitchFamily="18" charset="0"/>
                <a:ea typeface="Times New Roman" pitchFamily="18" charset="0"/>
                <a:cs typeface="Times New Roman" pitchFamily="18" charset="0"/>
              </a:rPr>
              <a:t>2</a:t>
            </a:r>
            <a:r>
              <a:rPr kumimoji="0" lang="ru-RU" sz="2400" b="1" i="0" u="none" strike="noStrike" cap="none" normalizeH="0" baseline="0" dirty="0" smtClean="0">
                <a:ln>
                  <a:noFill/>
                </a:ln>
                <a:effectLst/>
                <a:latin typeface="Times New Roman" pitchFamily="18" charset="0"/>
                <a:ea typeface="Times New Roman" pitchFamily="18" charset="0"/>
                <a:cs typeface="Times New Roman" pitchFamily="18" charset="0"/>
              </a:rPr>
              <a:t>. Чем этот учебник отличается от других учебников, которыми вы пользуетесь в школе и дома? А чем он похож на них? </a:t>
            </a:r>
            <a:endParaRPr kumimoji="0" lang="ru-RU" sz="2400" b="1" i="0" u="none" strike="noStrike" cap="none" normalizeH="0" baseline="0" dirty="0" smtClean="0">
              <a:ln>
                <a:noFill/>
              </a:ln>
              <a:effectLst/>
              <a:latin typeface="Times New Roman" pitchFamily="18" charset="0"/>
              <a:cs typeface="Times New Roman" pitchFamily="18" charset="0"/>
            </a:endParaRPr>
          </a:p>
        </p:txBody>
      </p:sp>
      <p:sp>
        <p:nvSpPr>
          <p:cNvPr id="6" name="Прямоугольник 5"/>
          <p:cNvSpPr/>
          <p:nvPr/>
        </p:nvSpPr>
        <p:spPr>
          <a:xfrm>
            <a:off x="928662" y="1285860"/>
            <a:ext cx="7929618"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fontAlgn="base">
              <a:spcBef>
                <a:spcPct val="0"/>
              </a:spcBef>
              <a:spcAft>
                <a:spcPct val="0"/>
              </a:spcAft>
            </a:pPr>
            <a:r>
              <a:rPr lang="ru-RU" sz="2000" b="1" dirty="0" smtClean="0">
                <a:solidFill>
                  <a:schemeClr val="tx1"/>
                </a:solidFill>
                <a:latin typeface="Times New Roman" pitchFamily="18" charset="0"/>
                <a:cs typeface="Times New Roman" pitchFamily="18" charset="0"/>
              </a:rPr>
              <a:t>5. Вопросы и задания.</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a:spLocks noGrp="1"/>
          </p:cNvSpPr>
          <p:nvPr>
            <p:ph type="title"/>
          </p:nvPr>
        </p:nvSpPr>
        <p:spPr>
          <a:xfrm>
            <a:off x="928662" y="274638"/>
            <a:ext cx="8001056" cy="1143000"/>
          </a:xfrm>
        </p:spPr>
        <p:txBody>
          <a:bodyPr anchor="t">
            <a:normAutofit fontScale="90000"/>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Изучение </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истории в прошлом и настоящем</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3" name="TextBox 12"/>
          <p:cNvSpPr txBox="1"/>
          <p:nvPr/>
        </p:nvSpPr>
        <p:spPr>
          <a:xfrm>
            <a:off x="1000100" y="1643050"/>
            <a:ext cx="7929618"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2. Устная история в первобытные времена.</a:t>
            </a:r>
            <a:endParaRPr lang="ru-RU" sz="2000" b="1" dirty="0">
              <a:latin typeface="Times New Roman" pitchFamily="18" charset="0"/>
              <a:cs typeface="Times New Roman" pitchFamily="18" charset="0"/>
            </a:endParaRPr>
          </a:p>
        </p:txBody>
      </p:sp>
      <p:graphicFrame>
        <p:nvGraphicFramePr>
          <p:cNvPr id="14" name="Таблица 13"/>
          <p:cNvGraphicFramePr>
            <a:graphicFrameLocks noGrp="1"/>
          </p:cNvGraphicFramePr>
          <p:nvPr/>
        </p:nvGraphicFramePr>
        <p:xfrm>
          <a:off x="1071538" y="2285992"/>
          <a:ext cx="7786742" cy="4357718"/>
        </p:xfrm>
        <a:graphic>
          <a:graphicData uri="http://schemas.openxmlformats.org/drawingml/2006/table">
            <a:tbl>
              <a:tblPr/>
              <a:tblGrid>
                <a:gridCol w="7786742"/>
              </a:tblGrid>
              <a:tr h="4357718">
                <a:tc>
                  <a:txBody>
                    <a:bodyPr/>
                    <a:lstStyle/>
                    <a:p>
                      <a:pPr indent="561975" algn="l">
                        <a:lnSpc>
                          <a:spcPct val="120000"/>
                        </a:lnSpc>
                        <a:spcAft>
                          <a:spcPts val="0"/>
                        </a:spcAft>
                      </a:pPr>
                      <a:r>
                        <a:rPr lang="ru-RU" sz="1600" b="1" i="0" dirty="0">
                          <a:latin typeface="Times New Roman" pitchFamily="18" charset="0"/>
                          <a:ea typeface="Times New Roman"/>
                          <a:cs typeface="Times New Roman" pitchFamily="18" charset="0"/>
                        </a:rPr>
                        <a:t>Но первобытные люди не умели писать. Объяснить молодежи историю предков можно было лишь устно. Дети древних охотников заучивали наизусть длинные песни, обучались танцам, рассматривали рисунки на стенах пещер. Первобытные люди считали, что Землю создали боги, что боги заселили сушу зверями, а воды - рыбами. А потом будто бы от животных, рыб и птиц произошли люди.</a:t>
                      </a:r>
                      <a:endParaRPr lang="ru-RU" sz="1600" b="1" i="1" dirty="0">
                        <a:latin typeface="Times New Roman" pitchFamily="18" charset="0"/>
                        <a:ea typeface="Calibri"/>
                        <a:cs typeface="Times New Roman" pitchFamily="18" charset="0"/>
                      </a:endParaRPr>
                    </a:p>
                    <a:p>
                      <a:pPr indent="561975" algn="l">
                        <a:lnSpc>
                          <a:spcPct val="120000"/>
                        </a:lnSpc>
                        <a:spcAft>
                          <a:spcPts val="0"/>
                        </a:spcAft>
                      </a:pPr>
                      <a:r>
                        <a:rPr lang="ru-RU" sz="1600" b="1" i="0" dirty="0">
                          <a:latin typeface="Times New Roman" pitchFamily="18" charset="0"/>
                          <a:ea typeface="Times New Roman"/>
                          <a:cs typeface="Times New Roman" pitchFamily="18" charset="0"/>
                        </a:rPr>
                        <a:t>В охотничьих танцах юноши подражали повадкам зверей, которых считали своими предками. В песнях пели о давних подвигах богатырей, охотников и воинов, о славных предводителях. </a:t>
                      </a:r>
                      <a:endParaRPr lang="ru-RU" sz="1600" b="1" i="1" dirty="0">
                        <a:latin typeface="Times New Roman" pitchFamily="18" charset="0"/>
                        <a:ea typeface="Calibri"/>
                        <a:cs typeface="Times New Roman" pitchFamily="18" charset="0"/>
                      </a:endParaRPr>
                    </a:p>
                    <a:p>
                      <a:pPr indent="561975" algn="l">
                        <a:lnSpc>
                          <a:spcPct val="120000"/>
                        </a:lnSpc>
                        <a:spcAft>
                          <a:spcPts val="0"/>
                        </a:spcAft>
                      </a:pPr>
                      <a:r>
                        <a:rPr lang="ru-RU" sz="1600" b="1" i="0" dirty="0">
                          <a:latin typeface="Times New Roman" pitchFamily="18" charset="0"/>
                          <a:ea typeface="Times New Roman"/>
                          <a:cs typeface="Times New Roman" pitchFamily="18" charset="0"/>
                        </a:rPr>
                        <a:t>Это были интересные и увлекательные рассказы. Некоторые из древних сказаний и легенд дошли наших дней и очень дороги современному человеку. </a:t>
                      </a:r>
                      <a:endParaRPr lang="ru-RU" sz="1600" b="1" i="1" dirty="0">
                        <a:latin typeface="Times New Roman" pitchFamily="18" charset="0"/>
                        <a:ea typeface="Calibri"/>
                        <a:cs typeface="Times New Roman" pitchFamily="18" charset="0"/>
                      </a:endParaRPr>
                    </a:p>
                    <a:p>
                      <a:pPr indent="561975" algn="l">
                        <a:lnSpc>
                          <a:spcPct val="120000"/>
                        </a:lnSpc>
                        <a:spcAft>
                          <a:spcPts val="0"/>
                        </a:spcAft>
                      </a:pPr>
                      <a:r>
                        <a:rPr lang="ru-RU" sz="1600" b="1" i="0" dirty="0">
                          <a:latin typeface="Times New Roman" pitchFamily="18" charset="0"/>
                          <a:ea typeface="Times New Roman"/>
                          <a:cs typeface="Times New Roman" pitchFamily="18" charset="0"/>
                        </a:rPr>
                        <a:t>Устные истории со временем забывали, искажали. Правдивые воспоминания сменялись выдумками о богах, чудовищах. Поэтому </a:t>
                      </a:r>
                      <a:r>
                        <a:rPr lang="ru-RU" sz="1600" b="1" i="1" u="sng" dirty="0">
                          <a:solidFill>
                            <a:srgbClr val="C00000"/>
                          </a:solidFill>
                          <a:latin typeface="Times New Roman" pitchFamily="18" charset="0"/>
                          <a:ea typeface="Times New Roman"/>
                          <a:cs typeface="Times New Roman" pitchFamily="18" charset="0"/>
                        </a:rPr>
                        <a:t>запомните: </a:t>
                      </a:r>
                      <a:r>
                        <a:rPr lang="ru-RU" sz="1600" b="1" i="1" u="none" dirty="0">
                          <a:solidFill>
                            <a:srgbClr val="C00000"/>
                          </a:solidFill>
                          <a:latin typeface="Times New Roman" pitchFamily="18" charset="0"/>
                          <a:ea typeface="Times New Roman"/>
                          <a:cs typeface="Times New Roman" pitchFamily="18" charset="0"/>
                        </a:rPr>
                        <a:t>первобытные сказания нельзя назвать настоящим историческим знанием</a:t>
                      </a:r>
                      <a:r>
                        <a:rPr lang="ru-RU" sz="1600" b="1" i="1" u="sng" dirty="0">
                          <a:solidFill>
                            <a:srgbClr val="808000"/>
                          </a:solidFill>
                          <a:latin typeface="Times New Roman" pitchFamily="18" charset="0"/>
                          <a:ea typeface="Times New Roman"/>
                          <a:cs typeface="Times New Roman" pitchFamily="18" charset="0"/>
                        </a:rPr>
                        <a:t>. </a:t>
                      </a:r>
                      <a:endParaRPr lang="ru-RU" sz="1600" b="1" i="1" dirty="0">
                        <a:latin typeface="Times New Roman" pitchFamily="18" charset="0"/>
                        <a:ea typeface="Calibri"/>
                        <a:cs typeface="Times New Roman" pitchFamily="18" charset="0"/>
                      </a:endParaRPr>
                    </a:p>
                  </a:txBody>
                  <a:tcPr marL="114300" marR="114300" marT="0" marB="0">
                    <a:lnL>
                      <a:noFill/>
                    </a:lnL>
                    <a:lnR>
                      <a:noFill/>
                    </a:lnR>
                    <a:lnT>
                      <a:noFill/>
                    </a:lnT>
                    <a:lnB>
                      <a:noFill/>
                    </a:lnB>
                    <a:solidFill>
                      <a:schemeClr val="bg1"/>
                    </a:solidFill>
                  </a:tcPr>
                </a:tc>
              </a:tr>
            </a:tbl>
          </a:graphicData>
        </a:graphic>
      </p:graphicFrame>
      <p:sp>
        <p:nvSpPr>
          <p:cNvPr id="256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r>
            <a:br>
              <a:rPr kumimoji="0" lang="ru-RU"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br>
            <a:r>
              <a:rPr kumimoji="0" lang="ru-RU"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r>
            <a:br>
              <a:rPr kumimoji="0" lang="ru-RU"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8" name="Заголовок 1"/>
          <p:cNvSpPr>
            <a:spLocks noGrp="1"/>
          </p:cNvSpPr>
          <p:nvPr>
            <p:ph type="title"/>
          </p:nvPr>
        </p:nvSpPr>
        <p:spPr>
          <a:xfrm>
            <a:off x="857224" y="274638"/>
            <a:ext cx="8001056" cy="1296974"/>
          </a:xfrm>
        </p:spPr>
        <p:txBody>
          <a:bodyPr anchor="t">
            <a:normAutofit fontScale="90000"/>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Изучение </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истории в прошлом и настоящем</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Текст 8"/>
          <p:cNvSpPr txBox="1">
            <a:spLocks noGrp="1"/>
          </p:cNvSpPr>
          <p:nvPr>
            <p:ph type="body" idx="1"/>
          </p:nvPr>
        </p:nvSpPr>
        <p:spPr>
          <a:xfrm>
            <a:off x="928662" y="1571612"/>
            <a:ext cx="7758112"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2. Устная история в первобытные времена.</a:t>
            </a:r>
            <a:endParaRPr lang="ru-RU" sz="2000" b="1" dirty="0">
              <a:latin typeface="Times New Roman" pitchFamily="18" charset="0"/>
              <a:cs typeface="Times New Roman" pitchFamily="18" charset="0"/>
            </a:endParaRPr>
          </a:p>
        </p:txBody>
      </p:sp>
      <p:pic>
        <p:nvPicPr>
          <p:cNvPr id="10" name="Содержимое 9" descr="http://prehistoryforkids.archeologia.ru/03/95.gif"/>
          <p:cNvPicPr>
            <a:picLocks noGrp="1"/>
          </p:cNvPicPr>
          <p:nvPr>
            <p:ph sz="half" idx="2"/>
          </p:nvPr>
        </p:nvPicPr>
        <p:blipFill>
          <a:blip r:embed="rId3" cstate="print"/>
          <a:stretch>
            <a:fillRect/>
          </a:stretch>
        </p:blipFill>
        <p:spPr bwMode="auto">
          <a:xfrm>
            <a:off x="2714612" y="3071810"/>
            <a:ext cx="4040188" cy="2553399"/>
          </a:xfrm>
          <a:prstGeom prst="rect">
            <a:avLst/>
          </a:prstGeom>
          <a:ln>
            <a:headEnd/>
            <a:tailEnd/>
          </a:ln>
        </p:spPr>
        <p:style>
          <a:lnRef idx="1">
            <a:schemeClr val="dk1"/>
          </a:lnRef>
          <a:fillRef idx="3">
            <a:schemeClr val="dk1"/>
          </a:fillRef>
          <a:effectRef idx="2">
            <a:schemeClr val="dk1"/>
          </a:effectRef>
          <a:fontRef idx="minor">
            <a:schemeClr val="lt1"/>
          </a:fontRef>
        </p:style>
      </p:pic>
      <p:sp>
        <p:nvSpPr>
          <p:cNvPr id="11" name="Прямоугольник 10"/>
          <p:cNvSpPr/>
          <p:nvPr/>
        </p:nvSpPr>
        <p:spPr>
          <a:xfrm>
            <a:off x="928662" y="6215082"/>
            <a:ext cx="8001056" cy="369332"/>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pPr algn="ctr"/>
            <a:r>
              <a:rPr lang="ru-RU" b="1" dirty="0" smtClean="0"/>
              <a:t>Обучение в первобытные времена. Рисунок современного художника </a:t>
            </a:r>
            <a:endParaRPr lang="ru-RU" dirty="0"/>
          </a:p>
        </p:txBody>
      </p:sp>
      <p:sp>
        <p:nvSpPr>
          <p:cNvPr id="12" name="TextBox 11"/>
          <p:cNvSpPr txBox="1"/>
          <p:nvPr/>
        </p:nvSpPr>
        <p:spPr>
          <a:xfrm>
            <a:off x="928662" y="2357430"/>
            <a:ext cx="7786742" cy="40011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sz="2000" b="1" dirty="0" smtClean="0">
                <a:latin typeface="Times New Roman" pitchFamily="18" charset="0"/>
                <a:cs typeface="Times New Roman" pitchFamily="18" charset="0"/>
              </a:rPr>
              <a:t>Предположите, что хотел изобразить современный художник?</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a:spLocks noGrp="1"/>
          </p:cNvSpPr>
          <p:nvPr>
            <p:ph type="title"/>
          </p:nvPr>
        </p:nvSpPr>
        <p:spPr>
          <a:xfrm>
            <a:off x="928662" y="274638"/>
            <a:ext cx="7929618" cy="1296974"/>
          </a:xfrm>
        </p:spPr>
        <p:txBody>
          <a:bodyPr anchor="t">
            <a:normAutofit fontScale="90000"/>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Изучение </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истории в прошлом и настоящем</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TextBox 5"/>
          <p:cNvSpPr txBox="1"/>
          <p:nvPr/>
        </p:nvSpPr>
        <p:spPr>
          <a:xfrm>
            <a:off x="928662" y="1714488"/>
            <a:ext cx="8001056"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3. История, записанная в древности</a:t>
            </a:r>
            <a:r>
              <a:rPr lang="ru-RU" dirty="0" smtClean="0"/>
              <a:t>.</a:t>
            </a:r>
            <a:endParaRPr lang="ru-RU" dirty="0"/>
          </a:p>
        </p:txBody>
      </p:sp>
      <p:sp>
        <p:nvSpPr>
          <p:cNvPr id="10" name="TextBox 9"/>
          <p:cNvSpPr txBox="1"/>
          <p:nvPr/>
        </p:nvSpPr>
        <p:spPr>
          <a:xfrm>
            <a:off x="1000100" y="2285992"/>
            <a:ext cx="7929618" cy="424731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ru-RU" b="1" dirty="0" smtClean="0">
                <a:latin typeface="Times New Roman" pitchFamily="18" charset="0"/>
                <a:cs typeface="Times New Roman" pitchFamily="18" charset="0"/>
              </a:rPr>
              <a:t>      Прошли тысячелетия. Были изобретены буквы, появилась письменность. Самые важные события стали записывать, чтобы они не забывались. Народы стали лучше помнить собственное прошлое.</a:t>
            </a:r>
            <a:endParaRPr lang="ru-RU" b="1" i="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       “Отцом исторической науки” называют древнего греческого писателя </a:t>
            </a:r>
            <a:r>
              <a:rPr lang="ru-RU" b="1" i="1" u="sng" dirty="0" smtClean="0">
                <a:solidFill>
                  <a:srgbClr val="C00000"/>
                </a:solidFill>
                <a:latin typeface="Times New Roman" pitchFamily="18" charset="0"/>
                <a:cs typeface="Times New Roman" pitchFamily="18" charset="0"/>
                <a:hlinkClick r:id="" action="ppaction://hlinkshowjump?jump=nextslide"/>
              </a:rPr>
              <a:t>Геродота</a:t>
            </a:r>
            <a:r>
              <a:rPr lang="ru-RU" b="1" dirty="0" smtClean="0">
                <a:solidFill>
                  <a:srgbClr val="C00000"/>
                </a:solidFill>
                <a:latin typeface="Times New Roman" pitchFamily="18" charset="0"/>
                <a:cs typeface="Times New Roman" pitchFamily="18" charset="0"/>
                <a:hlinkClick r:id="" action="ppaction://hlinkshowjump?jump=nextslide"/>
              </a:rPr>
              <a:t>. </a:t>
            </a:r>
            <a:r>
              <a:rPr lang="ru-RU" b="1" dirty="0" smtClean="0">
                <a:latin typeface="Times New Roman" pitchFamily="18" charset="0"/>
                <a:cs typeface="Times New Roman" pitchFamily="18" charset="0"/>
              </a:rPr>
              <a:t>Он жил 2500 лет назад, объездил почти все известные ему страны, описал их природу и народы. Свое сочинение Геродот так и назвал: “История”. Потом появились и другие книги о прошлом. Их стали собирать и образовались целые библиотеки. В городе Александрия, например, было хранилище с десятками тысяч сочинений. </a:t>
            </a:r>
            <a:endParaRPr lang="ru-RU" b="1" i="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       Не каждый в древности мог научиться читать и писать. Для женщин это считалось необязательным. Не учились дети бедных крестьян. Ведь учеба требовала денег для уплаты учителям, свободного времени для занятий. А дети простых тружеников с утра до вечера помогали родителям в их труде. Лишь богатые и образованные люди писали и читали исторические сочинения.</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4143380"/>
            <a:ext cx="5143536" cy="280986"/>
          </a:xfrm>
        </p:spPr>
        <p:style>
          <a:lnRef idx="1">
            <a:schemeClr val="dk1"/>
          </a:lnRef>
          <a:fillRef idx="2">
            <a:schemeClr val="dk1"/>
          </a:fillRef>
          <a:effectRef idx="1">
            <a:schemeClr val="dk1"/>
          </a:effectRef>
          <a:fontRef idx="minor">
            <a:schemeClr val="dk1"/>
          </a:fontRef>
        </p:style>
        <p:txBody>
          <a:bodyPr anchor="ctr">
            <a:noAutofit/>
          </a:bodyPr>
          <a:lstStyle/>
          <a:p>
            <a:r>
              <a:rPr lang="ru-RU" sz="1600" dirty="0">
                <a:latin typeface="Times New Roman" pitchFamily="18" charset="0"/>
                <a:cs typeface="Times New Roman" pitchFamily="18" charset="0"/>
              </a:rPr>
              <a:t>Геродот. Рисунок современного художника</a:t>
            </a:r>
          </a:p>
        </p:txBody>
      </p:sp>
      <p:pic>
        <p:nvPicPr>
          <p:cNvPr id="5" name="Рисунок 4" descr="http://prehistoryforkids.archeologia.ru/03/92.gif"/>
          <p:cNvPicPr>
            <a:picLocks noGrp="1"/>
          </p:cNvPicPr>
          <p:nvPr>
            <p:ph type="pic" idx="1"/>
          </p:nvPr>
        </p:nvPicPr>
        <p:blipFill>
          <a:blip r:embed="rId2" cstate="print">
            <a:extLst>
              <a:ext uri="{28A0092B-C50C-407E-A947-70E740481C1C}">
                <a14:useLocalDpi xmlns:a14="http://schemas.microsoft.com/office/drawing/2010/main" val="0"/>
              </a:ext>
            </a:extLst>
          </a:blip>
          <a:srcRect l="5556" r="5556"/>
          <a:stretch>
            <a:fillRect/>
          </a:stretch>
        </p:blipFill>
        <p:spPr bwMode="auto">
          <a:xfrm>
            <a:off x="928662" y="285728"/>
            <a:ext cx="5129210" cy="3686172"/>
          </a:xfrm>
          <a:prstGeom prst="rect">
            <a:avLst/>
          </a:prstGeom>
          <a:ln>
            <a:headEnd/>
            <a:tailEnd/>
          </a:ln>
        </p:spPr>
        <p:style>
          <a:lnRef idx="1">
            <a:schemeClr val="dk1"/>
          </a:lnRef>
          <a:fillRef idx="3">
            <a:schemeClr val="dk1"/>
          </a:fillRef>
          <a:effectRef idx="2">
            <a:schemeClr val="dk1"/>
          </a:effectRef>
          <a:fontRef idx="minor">
            <a:schemeClr val="lt1"/>
          </a:fontRef>
        </p:style>
      </p:pic>
      <p:pic>
        <p:nvPicPr>
          <p:cNvPr id="6" name="Рисунок 5" descr="http://prehistoryforkids.archeologia.ru/03/96.gif"/>
          <p:cNvPicPr/>
          <p:nvPr/>
        </p:nvPicPr>
        <p:blipFill>
          <a:blip r:embed="rId3" cstate="print"/>
          <a:srcRect/>
          <a:stretch>
            <a:fillRect/>
          </a:stretch>
        </p:blipFill>
        <p:spPr bwMode="auto">
          <a:xfrm>
            <a:off x="6429388" y="3214686"/>
            <a:ext cx="2471745" cy="3481398"/>
          </a:xfrm>
          <a:prstGeom prst="rect">
            <a:avLst/>
          </a:prstGeom>
          <a:ln>
            <a:headEnd/>
            <a:tailEnd/>
          </a:ln>
        </p:spPr>
        <p:style>
          <a:lnRef idx="1">
            <a:schemeClr val="dk1"/>
          </a:lnRef>
          <a:fillRef idx="3">
            <a:schemeClr val="dk1"/>
          </a:fillRef>
          <a:effectRef idx="2">
            <a:schemeClr val="dk1"/>
          </a:effectRef>
          <a:fontRef idx="minor">
            <a:schemeClr val="lt1"/>
          </a:fontRef>
        </p:style>
      </p:pic>
      <p:sp>
        <p:nvSpPr>
          <p:cNvPr id="7" name="Прямоугольник 6"/>
          <p:cNvSpPr/>
          <p:nvPr/>
        </p:nvSpPr>
        <p:spPr>
          <a:xfrm>
            <a:off x="3286116" y="6357958"/>
            <a:ext cx="3040897" cy="338554"/>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r>
              <a:rPr lang="ru-RU" sz="1600" b="1" dirty="0" smtClean="0">
                <a:latin typeface="Times New Roman" pitchFamily="18" charset="0"/>
                <a:cs typeface="Times New Roman" pitchFamily="18" charset="0"/>
              </a:rPr>
              <a:t>Геродот. Древнее изображение </a:t>
            </a:r>
            <a:endParaRPr lang="ru-RU" sz="1600" b="1" dirty="0">
              <a:latin typeface="Times New Roman" pitchFamily="18" charset="0"/>
              <a:cs typeface="Times New Roman" pitchFamily="18" charset="0"/>
            </a:endParaRPr>
          </a:p>
        </p:txBody>
      </p:sp>
      <p:pic>
        <p:nvPicPr>
          <p:cNvPr id="8" name="Picture 3"/>
          <p:cNvPicPr>
            <a:picLocks noChangeAspect="1" noChangeArrowheads="1"/>
          </p:cNvPicPr>
          <p:nvPr/>
        </p:nvPicPr>
        <p:blipFill>
          <a:blip r:embed="rId4" cstate="print"/>
          <a:stretch>
            <a:fillRect/>
          </a:stretch>
        </p:blipFill>
        <p:spPr bwMode="auto">
          <a:xfrm rot="5400000">
            <a:off x="-2803506" y="3232102"/>
            <a:ext cx="6858000" cy="393797"/>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928662" y="274638"/>
            <a:ext cx="7758138" cy="1143000"/>
          </a:xfrm>
        </p:spPr>
        <p:txBody>
          <a:bodyPr anchor="t">
            <a:normAutofit fontScale="90000"/>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Изучение </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истории в прошлом и настоящем</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4" name="Picture 3"/>
          <p:cNvPicPr>
            <a:picLocks noChangeAspect="1" noChangeArrowheads="1"/>
          </p:cNvPicPr>
          <p:nvPr/>
        </p:nvPicPr>
        <p:blipFill>
          <a:blip r:embed="rId2" cstate="print"/>
          <a:stretch>
            <a:fillRect/>
          </a:stretch>
        </p:blipFill>
        <p:spPr bwMode="auto">
          <a:xfrm rot="5400000">
            <a:off x="-2803506" y="3232102"/>
            <a:ext cx="6858000" cy="393797"/>
          </a:xfrm>
          <a:prstGeom prst="rect">
            <a:avLst/>
          </a:prstGeom>
          <a:noFill/>
          <a:ln>
            <a:noFill/>
          </a:ln>
        </p:spPr>
      </p:pic>
      <p:sp>
        <p:nvSpPr>
          <p:cNvPr id="5" name="Прямоугольник 4"/>
          <p:cNvSpPr/>
          <p:nvPr/>
        </p:nvSpPr>
        <p:spPr>
          <a:xfrm>
            <a:off x="928662" y="1571612"/>
            <a:ext cx="7929618" cy="40011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ru-RU" sz="2000" b="1" dirty="0" smtClean="0">
                <a:latin typeface="Times New Roman" pitchFamily="18" charset="0"/>
                <a:cs typeface="Times New Roman" pitchFamily="18" charset="0"/>
              </a:rPr>
              <a:t>4. Исторические знания в новые времена.</a:t>
            </a:r>
            <a:endParaRPr lang="ru-RU" sz="2000" dirty="0">
              <a:latin typeface="Times New Roman" pitchFamily="18" charset="0"/>
              <a:cs typeface="Times New Roman" pitchFamily="18" charset="0"/>
            </a:endParaRPr>
          </a:p>
        </p:txBody>
      </p:sp>
      <p:graphicFrame>
        <p:nvGraphicFramePr>
          <p:cNvPr id="9" name="Таблица 8"/>
          <p:cNvGraphicFramePr>
            <a:graphicFrameLocks noGrp="1"/>
          </p:cNvGraphicFramePr>
          <p:nvPr/>
        </p:nvGraphicFramePr>
        <p:xfrm>
          <a:off x="785786" y="2357430"/>
          <a:ext cx="8143932" cy="4286280"/>
        </p:xfrm>
        <a:graphic>
          <a:graphicData uri="http://schemas.openxmlformats.org/drawingml/2006/table">
            <a:tbl>
              <a:tblPr>
                <a:tableStyleId>{10A1B5D5-9B99-4C35-A422-299274C87663}</a:tableStyleId>
              </a:tblPr>
              <a:tblGrid>
                <a:gridCol w="8143932"/>
              </a:tblGrid>
              <a:tr h="4286280">
                <a:tc>
                  <a:txBody>
                    <a:bodyPr/>
                    <a:lstStyle/>
                    <a:p>
                      <a:pPr indent="561975" algn="l">
                        <a:lnSpc>
                          <a:spcPct val="120000"/>
                        </a:lnSpc>
                        <a:spcAft>
                          <a:spcPts val="0"/>
                        </a:spcAft>
                      </a:pPr>
                      <a:r>
                        <a:rPr lang="ru-RU" sz="1600" b="1" dirty="0"/>
                        <a:t>Положение изменилось, когда люди научились печатать книги тысячами штук на станках. Книги стали намного дешевле, их начали покупать не очень богатые люди. </a:t>
                      </a:r>
                      <a:endParaRPr lang="ru-RU" sz="1600" b="1" dirty="0" smtClean="0"/>
                    </a:p>
                    <a:p>
                      <a:pPr indent="561975" algn="l">
                        <a:lnSpc>
                          <a:spcPct val="120000"/>
                        </a:lnSpc>
                        <a:spcAft>
                          <a:spcPts val="0"/>
                        </a:spcAft>
                      </a:pPr>
                      <a:r>
                        <a:rPr lang="ru-RU" sz="1800" b="1" kern="1200" dirty="0" smtClean="0"/>
                        <a:t>Первыми серьезными историческими сочинениями в нашей стране, вышедшими в печатном виде, были труды </a:t>
                      </a:r>
                      <a:r>
                        <a:rPr lang="ru-RU" sz="1800" b="1" u="sng" kern="1200" dirty="0" smtClean="0">
                          <a:hlinkClick r:id="" action="ppaction://hlinkshowjump?jump=nextslide"/>
                        </a:rPr>
                        <a:t>М.В.Ломоносова</a:t>
                      </a:r>
                      <a:r>
                        <a:rPr lang="ru-RU" sz="1800" b="1" u="none" kern="1200" dirty="0" smtClean="0"/>
                        <a:t>.</a:t>
                      </a:r>
                    </a:p>
                    <a:p>
                      <a:pPr indent="561975" algn="l">
                        <a:lnSpc>
                          <a:spcPct val="120000"/>
                        </a:lnSpc>
                        <a:spcAft>
                          <a:spcPts val="0"/>
                        </a:spcAft>
                      </a:pPr>
                      <a:r>
                        <a:rPr lang="ru-RU" sz="1800" b="1" kern="1200" dirty="0" smtClean="0"/>
                        <a:t>Много столетий спустя изобрели железные дороги, пароходы, электростанции. Управлять сложной техникой могут только грамотные и образованные люди. Поэтому в разных странах возникли школы, институты и университеты. Там изучали не только технику, математику, химию, но и историю, литературу, искусство. Ученые совершали важные открытия, писали большие исторические сочинения. Правительства различных государств не жалели денег на изучение прошлого, они понимали, как нужна история. В это время в России жили и работали такие выдающиеся историки, как</a:t>
                      </a:r>
                    </a:p>
                    <a:p>
                      <a:pPr indent="561975" algn="l">
                        <a:lnSpc>
                          <a:spcPct val="120000"/>
                        </a:lnSpc>
                        <a:spcAft>
                          <a:spcPts val="0"/>
                        </a:spcAft>
                      </a:pPr>
                      <a:r>
                        <a:rPr lang="ru-RU" sz="1800" b="1" kern="1200" dirty="0" smtClean="0">
                          <a:hlinkClick r:id="" action="ppaction://hlinkshowjump?jump=nextslide"/>
                        </a:rPr>
                        <a:t> </a:t>
                      </a:r>
                      <a:r>
                        <a:rPr lang="ru-RU" sz="1800" b="1" u="sng" kern="1200" dirty="0" smtClean="0">
                          <a:hlinkClick r:id="" action="ppaction://hlinkshowjump?jump=nextslide"/>
                        </a:rPr>
                        <a:t>Н.М. Карамзин, В.О. Ключевский, С.М.Соловьев</a:t>
                      </a:r>
                      <a:r>
                        <a:rPr lang="ru-RU" sz="1800" b="1" kern="1200" dirty="0" smtClean="0">
                          <a:hlinkClick r:id="" action="ppaction://hlinkshowjump?jump=nextslide"/>
                        </a:rPr>
                        <a:t> </a:t>
                      </a:r>
                      <a:r>
                        <a:rPr lang="ru-RU" sz="1800" b="1" kern="1200" dirty="0" smtClean="0"/>
                        <a:t>и многие другие.  </a:t>
                      </a:r>
                      <a:endParaRPr lang="ru-RU" sz="1600" b="1" i="1" dirty="0">
                        <a:latin typeface="Calibri"/>
                        <a:ea typeface="Calibri"/>
                        <a:cs typeface="Times New Roman"/>
                      </a:endParaRPr>
                    </a:p>
                  </a:txBody>
                  <a:tcPr marL="114300" marR="114300" marT="0" marB="0"/>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2" name="Рисунок 56" descr="http://prehistoryforkids.archeologia.ru/03/94.gif"/>
          <p:cNvPicPr>
            <a:picLocks noChangeAspect="1" noChangeArrowheads="1"/>
          </p:cNvPicPr>
          <p:nvPr/>
        </p:nvPicPr>
        <p:blipFill>
          <a:blip r:embed="rId2" cstate="print"/>
          <a:srcRect/>
          <a:stretch>
            <a:fillRect/>
          </a:stretch>
        </p:blipFill>
        <p:spPr bwMode="auto">
          <a:xfrm>
            <a:off x="2214546" y="285728"/>
            <a:ext cx="1928826" cy="264320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style>
          <a:lnRef idx="1">
            <a:schemeClr val="dk1"/>
          </a:lnRef>
          <a:fillRef idx="3">
            <a:schemeClr val="dk1"/>
          </a:fillRef>
          <a:effectRef idx="2">
            <a:schemeClr val="dk1"/>
          </a:effectRef>
          <a:fontRef idx="minor">
            <a:schemeClr val="lt1"/>
          </a:fontRef>
        </p:style>
      </p:pic>
      <p:pic>
        <p:nvPicPr>
          <p:cNvPr id="32771" name="Рисунок 57" descr="http://prehistoryforkids.archeologia.ru/03/97.gif"/>
          <p:cNvPicPr>
            <a:picLocks noChangeAspect="1" noChangeArrowheads="1"/>
          </p:cNvPicPr>
          <p:nvPr/>
        </p:nvPicPr>
        <p:blipFill>
          <a:blip r:embed="rId3" cstate="print"/>
          <a:srcRect/>
          <a:stretch>
            <a:fillRect/>
          </a:stretch>
        </p:blipFill>
        <p:spPr bwMode="auto">
          <a:xfrm>
            <a:off x="6072198" y="285728"/>
            <a:ext cx="1928826" cy="264320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style>
          <a:lnRef idx="3">
            <a:schemeClr val="lt1"/>
          </a:lnRef>
          <a:fillRef idx="1">
            <a:schemeClr val="accent1"/>
          </a:fillRef>
          <a:effectRef idx="1">
            <a:schemeClr val="accent1"/>
          </a:effectRef>
          <a:fontRef idx="minor">
            <a:schemeClr val="lt1"/>
          </a:fontRef>
        </p:style>
      </p:pic>
      <p:pic>
        <p:nvPicPr>
          <p:cNvPr id="32770" name="Рисунок 58" descr="http://prehistoryforkids.archeologia.ru/03/93.gif"/>
          <p:cNvPicPr>
            <a:picLocks noChangeAspect="1" noChangeArrowheads="1"/>
          </p:cNvPicPr>
          <p:nvPr/>
        </p:nvPicPr>
        <p:blipFill>
          <a:blip r:embed="rId4" cstate="print"/>
          <a:srcRect/>
          <a:stretch>
            <a:fillRect/>
          </a:stretch>
        </p:blipFill>
        <p:spPr bwMode="auto">
          <a:xfrm>
            <a:off x="1714480" y="3500438"/>
            <a:ext cx="1904498" cy="264320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style>
          <a:lnRef idx="3">
            <a:schemeClr val="lt1"/>
          </a:lnRef>
          <a:fillRef idx="1">
            <a:schemeClr val="accent1"/>
          </a:fillRef>
          <a:effectRef idx="1">
            <a:schemeClr val="accent1"/>
          </a:effectRef>
          <a:fontRef idx="minor">
            <a:schemeClr val="lt1"/>
          </a:fontRef>
        </p:style>
      </p:pic>
      <p:pic>
        <p:nvPicPr>
          <p:cNvPr id="32769" name="Рисунок 59" descr="http://prehistoryforkids.archeologia.ru/03/98.gif"/>
          <p:cNvPicPr>
            <a:picLocks noChangeAspect="1" noChangeArrowheads="1"/>
          </p:cNvPicPr>
          <p:nvPr/>
        </p:nvPicPr>
        <p:blipFill>
          <a:blip r:embed="rId5" cstate="print"/>
          <a:srcRect/>
          <a:stretch>
            <a:fillRect/>
          </a:stretch>
        </p:blipFill>
        <p:spPr bwMode="auto">
          <a:xfrm>
            <a:off x="5286380" y="3500438"/>
            <a:ext cx="1857388" cy="264320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style>
          <a:lnRef idx="3">
            <a:schemeClr val="lt1"/>
          </a:lnRef>
          <a:fillRef idx="1">
            <a:schemeClr val="accent1"/>
          </a:fillRef>
          <a:effectRef idx="1">
            <a:schemeClr val="accent1"/>
          </a:effectRef>
          <a:fontRef idx="minor">
            <a:schemeClr val="lt1"/>
          </a:fontRef>
        </p:style>
      </p:pic>
      <p:pic>
        <p:nvPicPr>
          <p:cNvPr id="13" name="Picture 3"/>
          <p:cNvPicPr>
            <a:picLocks noChangeAspect="1" noChangeArrowheads="1"/>
          </p:cNvPicPr>
          <p:nvPr/>
        </p:nvPicPr>
        <p:blipFill>
          <a:blip r:embed="rId6" cstate="print"/>
          <a:stretch>
            <a:fillRect/>
          </a:stretch>
        </p:blipFill>
        <p:spPr bwMode="auto">
          <a:xfrm rot="5400000">
            <a:off x="-2803506" y="3232102"/>
            <a:ext cx="6858000" cy="393797"/>
          </a:xfrm>
          <a:prstGeom prst="rect">
            <a:avLst/>
          </a:prstGeom>
          <a:noFill/>
          <a:ln>
            <a:noFill/>
          </a:ln>
        </p:spPr>
      </p:pic>
      <p:sp>
        <p:nvSpPr>
          <p:cNvPr id="14" name="Прямоугольник 13"/>
          <p:cNvSpPr/>
          <p:nvPr/>
        </p:nvSpPr>
        <p:spPr>
          <a:xfrm>
            <a:off x="2143108" y="3000372"/>
            <a:ext cx="2071702" cy="338554"/>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ru-RU" sz="1600" b="1" dirty="0" smtClean="0"/>
              <a:t>М.В.Ломоносов. </a:t>
            </a:r>
            <a:endParaRPr lang="ru-RU" sz="1600" dirty="0"/>
          </a:p>
        </p:txBody>
      </p:sp>
      <p:sp>
        <p:nvSpPr>
          <p:cNvPr id="15" name="Прямоугольник 14"/>
          <p:cNvSpPr/>
          <p:nvPr/>
        </p:nvSpPr>
        <p:spPr>
          <a:xfrm>
            <a:off x="6072198" y="3000372"/>
            <a:ext cx="2000264" cy="338554"/>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ru-RU" sz="1600" b="1" dirty="0" smtClean="0"/>
              <a:t>Н.М.Карамзин.</a:t>
            </a:r>
            <a:endParaRPr lang="ru-RU" sz="1600" dirty="0"/>
          </a:p>
        </p:txBody>
      </p:sp>
      <p:sp>
        <p:nvSpPr>
          <p:cNvPr id="16" name="Прямоугольник 15"/>
          <p:cNvSpPr/>
          <p:nvPr/>
        </p:nvSpPr>
        <p:spPr>
          <a:xfrm>
            <a:off x="1643042" y="6286520"/>
            <a:ext cx="2000264" cy="369332"/>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ru-RU" sz="1600" b="1" dirty="0" smtClean="0"/>
              <a:t>В.О.Ключевский</a:t>
            </a:r>
            <a:r>
              <a:rPr lang="ru-RU" b="1" dirty="0" smtClean="0"/>
              <a:t> </a:t>
            </a:r>
            <a:endParaRPr lang="ru-RU" dirty="0"/>
          </a:p>
        </p:txBody>
      </p:sp>
      <p:sp>
        <p:nvSpPr>
          <p:cNvPr id="17" name="Прямоугольник 16"/>
          <p:cNvSpPr/>
          <p:nvPr/>
        </p:nvSpPr>
        <p:spPr>
          <a:xfrm>
            <a:off x="5214942" y="6286520"/>
            <a:ext cx="1928826" cy="338554"/>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ru-RU" sz="1600" b="1" dirty="0" smtClean="0"/>
              <a:t>С.М.Соловьев </a:t>
            </a:r>
            <a:endParaRPr lang="ru-RU"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214290"/>
            <a:ext cx="7780210" cy="714380"/>
          </a:xfrm>
        </p:spPr>
        <p:txBody>
          <a:bodyPr>
            <a:noAutofit/>
          </a:bodyPr>
          <a:lstStyle/>
          <a:p>
            <a:pPr algn="ctr"/>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План урока</a:t>
            </a:r>
            <a:endPar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928662" y="1071546"/>
            <a:ext cx="7929618" cy="5572164"/>
          </a:xfrm>
        </p:spPr>
        <p:style>
          <a:lnRef idx="2">
            <a:schemeClr val="accent6"/>
          </a:lnRef>
          <a:fillRef idx="1">
            <a:schemeClr val="lt1"/>
          </a:fillRef>
          <a:effectRef idx="0">
            <a:schemeClr val="accent6"/>
          </a:effectRef>
          <a:fontRef idx="minor">
            <a:schemeClr val="dk1"/>
          </a:fontRef>
        </p:style>
        <p:txBody>
          <a:bodyPr>
            <a:noAutofit/>
          </a:bodyPr>
          <a:lstStyle/>
          <a:p>
            <a:pPr marL="514350" indent="-514350" algn="l">
              <a:buFont typeface="+mj-lt"/>
              <a:buAutoNum type="arabicPeriod"/>
            </a:pP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Что такое история и для чего ее изучают в школе </a:t>
            </a: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p>
          <a:p>
            <a:pPr marL="514350" indent="-514350" algn="l">
              <a:buFont typeface="+mj-lt"/>
              <a:buAutoNum type="arabicPeriod"/>
            </a:pP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Работа юного историка</a:t>
            </a: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p>
          <a:p>
            <a:pPr marL="514350" indent="-514350" algn="l">
              <a:buFont typeface="+mj-lt"/>
              <a:buAutoNum type="arabicPeriod"/>
            </a:pP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Изучение </a:t>
            </a: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истории в прошлом и настоящем</a:t>
            </a: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p>
          <a:p>
            <a:pPr marL="514350" indent="-514350" algn="l">
              <a:buFont typeface="+mj-lt"/>
              <a:buAutoNum type="arabicPeriod"/>
            </a:pP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Исторические источники.</a:t>
            </a:r>
          </a:p>
          <a:p>
            <a:pPr marL="514350" indent="-514350" algn="l">
              <a:buFont typeface="+mj-lt"/>
              <a:buAutoNum type="arabicPeriod"/>
            </a:pP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Науки помощницы:</a:t>
            </a:r>
          </a:p>
          <a:p>
            <a:pPr marL="514350" indent="-514350" algn="l"/>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 археология</a:t>
            </a:r>
          </a:p>
          <a:p>
            <a:pPr marL="514350" indent="-514350" algn="l"/>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 этнография</a:t>
            </a:r>
          </a:p>
          <a:p>
            <a:pPr marL="514350" indent="-514350" algn="l"/>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 антропология</a:t>
            </a:r>
          </a:p>
          <a:p>
            <a:pPr marL="514350" indent="-514350" algn="l"/>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 нумизматика</a:t>
            </a:r>
          </a:p>
          <a:p>
            <a:pPr marL="514350" indent="-514350" algn="l"/>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 геральдика</a:t>
            </a: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2"/>
            <a:ext cx="6858000" cy="393797"/>
          </a:xfrm>
          <a:prstGeom prst="rect">
            <a:avLst/>
          </a:prstGeom>
          <a:noFill/>
          <a:ln>
            <a:noFill/>
          </a:ln>
        </p:spPr>
      </p:pic>
      <p:sp>
        <p:nvSpPr>
          <p:cNvPr id="4" name="Заголовок 1"/>
          <p:cNvSpPr>
            <a:spLocks noGrp="1"/>
          </p:cNvSpPr>
          <p:nvPr>
            <p:ph type="title"/>
          </p:nvPr>
        </p:nvSpPr>
        <p:spPr>
          <a:xfrm>
            <a:off x="928662" y="274638"/>
            <a:ext cx="8001056" cy="1296974"/>
          </a:xfrm>
        </p:spPr>
        <p:txBody>
          <a:bodyPr anchor="t">
            <a:normAutofit fontScale="90000"/>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Изучение </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истории в прошлом и настоящем</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TextBox 4"/>
          <p:cNvSpPr txBox="1"/>
          <p:nvPr/>
        </p:nvSpPr>
        <p:spPr>
          <a:xfrm>
            <a:off x="1071538" y="1571612"/>
            <a:ext cx="7858180"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5. Изучение истории в нашей стране после 1917 года.</a:t>
            </a:r>
            <a:endParaRPr lang="ru-RU" sz="2000" dirty="0">
              <a:latin typeface="Times New Roman" pitchFamily="18" charset="0"/>
              <a:cs typeface="Times New Roman" pitchFamily="18" charset="0"/>
            </a:endParaRPr>
          </a:p>
        </p:txBody>
      </p:sp>
      <p:pic>
        <p:nvPicPr>
          <p:cNvPr id="33793" name="Рисунок 6" descr="http://prehistoryforkids.archeologia.ru/03/91.gif"/>
          <p:cNvPicPr>
            <a:picLocks noChangeAspect="1" noChangeArrowheads="1"/>
          </p:cNvPicPr>
          <p:nvPr/>
        </p:nvPicPr>
        <p:blipFill>
          <a:blip r:embed="rId3" cstate="print"/>
          <a:srcRect/>
          <a:stretch>
            <a:fillRect/>
          </a:stretch>
        </p:blipFill>
        <p:spPr bwMode="auto">
          <a:xfrm>
            <a:off x="5572132" y="2428868"/>
            <a:ext cx="3281191" cy="2357454"/>
          </a:xfrm>
          <a:prstGeom prst="rect">
            <a:avLst/>
          </a:prstGeom>
          <a:ln/>
        </p:spPr>
        <p:style>
          <a:lnRef idx="1">
            <a:schemeClr val="dk1"/>
          </a:lnRef>
          <a:fillRef idx="3">
            <a:schemeClr val="dk1"/>
          </a:fillRef>
          <a:effectRef idx="2">
            <a:schemeClr val="dk1"/>
          </a:effectRef>
          <a:fontRef idx="minor">
            <a:schemeClr val="lt1"/>
          </a:fontRef>
        </p:style>
      </p:pic>
      <p:sp>
        <p:nvSpPr>
          <p:cNvPr id="8" name="TextBox 7"/>
          <p:cNvSpPr txBox="1"/>
          <p:nvPr/>
        </p:nvSpPr>
        <p:spPr>
          <a:xfrm>
            <a:off x="857224" y="2025908"/>
            <a:ext cx="4643470" cy="483209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ru-RU" dirty="0" smtClean="0">
                <a:latin typeface="Times New Roman"/>
                <a:ea typeface="Times New Roman"/>
                <a:cs typeface="Times New Roman"/>
              </a:rPr>
              <a:t>	</a:t>
            </a:r>
            <a:r>
              <a:rPr lang="ru-RU" sz="1700" b="1" dirty="0" smtClean="0">
                <a:latin typeface="Times New Roman" pitchFamily="18" charset="0"/>
                <a:ea typeface="Times New Roman"/>
                <a:cs typeface="Times New Roman" pitchFamily="18" charset="0"/>
              </a:rPr>
              <a:t>К сожалению, в нашей стране судьба науки оказалась тяжелой. В октябре 1917 г. к власти пришла </a:t>
            </a:r>
            <a:r>
              <a:rPr lang="ru-RU" sz="1700" b="1" i="1" dirty="0" smtClean="0">
                <a:solidFill>
                  <a:srgbClr val="C00000"/>
                </a:solidFill>
                <a:latin typeface="Times New Roman" pitchFamily="18" charset="0"/>
                <a:ea typeface="Times New Roman"/>
                <a:cs typeface="Times New Roman" pitchFamily="18" charset="0"/>
              </a:rPr>
              <a:t>партия большевиков</a:t>
            </a:r>
            <a:r>
              <a:rPr lang="ru-RU" sz="1700" b="1" dirty="0" smtClean="0">
                <a:solidFill>
                  <a:srgbClr val="C00000"/>
                </a:solidFill>
                <a:latin typeface="Times New Roman" pitchFamily="18" charset="0"/>
                <a:ea typeface="Times New Roman"/>
                <a:cs typeface="Times New Roman" pitchFamily="18" charset="0"/>
              </a:rPr>
              <a:t>.</a:t>
            </a:r>
            <a:r>
              <a:rPr lang="ru-RU" sz="1700" b="1" dirty="0" smtClean="0">
                <a:latin typeface="Times New Roman" pitchFamily="18" charset="0"/>
                <a:ea typeface="Times New Roman"/>
                <a:cs typeface="Times New Roman" pitchFamily="18" charset="0"/>
              </a:rPr>
              <a:t> Её возглавлял </a:t>
            </a:r>
            <a:r>
              <a:rPr lang="ru-RU" sz="1700" b="1" i="1" dirty="0" smtClean="0">
                <a:solidFill>
                  <a:srgbClr val="C00000"/>
                </a:solidFill>
                <a:latin typeface="Times New Roman" pitchFamily="18" charset="0"/>
                <a:ea typeface="Times New Roman"/>
                <a:cs typeface="Times New Roman" pitchFamily="18" charset="0"/>
              </a:rPr>
              <a:t>В.И.Ленин</a:t>
            </a:r>
            <a:r>
              <a:rPr lang="ru-RU" sz="1700" b="1" dirty="0" smtClean="0">
                <a:solidFill>
                  <a:srgbClr val="C00000"/>
                </a:solidFill>
                <a:latin typeface="Times New Roman" pitchFamily="18" charset="0"/>
                <a:ea typeface="Times New Roman"/>
                <a:cs typeface="Times New Roman" pitchFamily="18" charset="0"/>
              </a:rPr>
              <a:t>. </a:t>
            </a:r>
            <a:r>
              <a:rPr lang="ru-RU" sz="1700" b="1" dirty="0" smtClean="0">
                <a:latin typeface="Times New Roman" pitchFamily="18" charset="0"/>
                <a:ea typeface="Times New Roman"/>
                <a:cs typeface="Times New Roman" pitchFamily="18" charset="0"/>
              </a:rPr>
              <a:t>Началась война. Родину постигли голод и разруха. Многие историки, опасаясь за свою жизнь, уехали за границу. </a:t>
            </a:r>
          </a:p>
          <a:p>
            <a:r>
              <a:rPr lang="ru-RU" sz="1700" b="1" dirty="0" smtClean="0">
                <a:latin typeface="Times New Roman" pitchFamily="18" charset="0"/>
                <a:ea typeface="Times New Roman"/>
                <a:cs typeface="Times New Roman" pitchFamily="18" charset="0"/>
              </a:rPr>
              <a:t>	Потом во главе партии большевиков и нашего государства оказался </a:t>
            </a:r>
            <a:r>
              <a:rPr lang="ru-RU" sz="1700" b="1" i="1" dirty="0" smtClean="0">
                <a:solidFill>
                  <a:srgbClr val="C00000"/>
                </a:solidFill>
                <a:latin typeface="Times New Roman" pitchFamily="18" charset="0"/>
                <a:ea typeface="Times New Roman"/>
                <a:cs typeface="Times New Roman" pitchFamily="18" charset="0"/>
              </a:rPr>
              <a:t>И.В.Сталин</a:t>
            </a:r>
            <a:r>
              <a:rPr lang="ru-RU" sz="1700" b="1" dirty="0" smtClean="0">
                <a:latin typeface="Times New Roman" pitchFamily="18" charset="0"/>
                <a:ea typeface="Times New Roman"/>
                <a:cs typeface="Times New Roman" pitchFamily="18" charset="0"/>
              </a:rPr>
              <a:t>. Он считал, что может обращаться с наукой, как заблагорассудится. Сталин давал историкам указания и распоряжения, как им надо работать. Чаще всего это приводило к заблуждениям и ошибкам. А тех, кто осмеливался возражать и отстаивать истину, наказывали, отправляли тюрьмы.</a:t>
            </a:r>
            <a:endParaRPr lang="ru-RU" sz="1700" b="1" i="1" dirty="0" smtClean="0">
              <a:latin typeface="Times New Roman" pitchFamily="18" charset="0"/>
              <a:ea typeface="Calibri"/>
              <a:cs typeface="Times New Roman" pitchFamily="18" charset="0"/>
            </a:endParaRPr>
          </a:p>
          <a:p>
            <a:endParaRPr lang="ru-RU" dirty="0"/>
          </a:p>
        </p:txBody>
      </p:sp>
      <p:sp>
        <p:nvSpPr>
          <p:cNvPr id="9" name="Прямоугольник 8"/>
          <p:cNvSpPr/>
          <p:nvPr/>
        </p:nvSpPr>
        <p:spPr>
          <a:xfrm>
            <a:off x="5572132" y="5000637"/>
            <a:ext cx="3214710" cy="584775"/>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ru-RU" sz="1600" b="1" dirty="0" smtClean="0"/>
              <a:t>Ленин и Сталин.</a:t>
            </a:r>
          </a:p>
          <a:p>
            <a:pPr algn="ctr"/>
            <a:r>
              <a:rPr lang="ru-RU" sz="1600" b="1" dirty="0" smtClean="0"/>
              <a:t> Старинный плакат</a:t>
            </a:r>
            <a:endParaRPr lang="ru-RU" sz="16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2"/>
            <a:ext cx="6858000" cy="393797"/>
          </a:xfrm>
          <a:prstGeom prst="rect">
            <a:avLst/>
          </a:prstGeom>
          <a:noFill/>
          <a:ln>
            <a:noFill/>
          </a:ln>
        </p:spPr>
      </p:pic>
      <p:sp>
        <p:nvSpPr>
          <p:cNvPr id="4" name="Заголовок 1"/>
          <p:cNvSpPr>
            <a:spLocks noGrp="1"/>
          </p:cNvSpPr>
          <p:nvPr>
            <p:ph type="title"/>
          </p:nvPr>
        </p:nvSpPr>
        <p:spPr>
          <a:xfrm>
            <a:off x="928662" y="274638"/>
            <a:ext cx="7929618" cy="1296974"/>
          </a:xfrm>
        </p:spPr>
        <p:txBody>
          <a:bodyPr anchor="t">
            <a:normAutofit fontScale="90000"/>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Изучение </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истории в прошлом и настоящем</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TextBox 4"/>
          <p:cNvSpPr txBox="1"/>
          <p:nvPr/>
        </p:nvSpPr>
        <p:spPr>
          <a:xfrm>
            <a:off x="1071538" y="1571612"/>
            <a:ext cx="7858180"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5. Изучение истории в нашей стране после 1917 года.</a:t>
            </a:r>
            <a:endParaRPr lang="ru-RU" sz="2000" dirty="0">
              <a:latin typeface="Times New Roman" pitchFamily="18" charset="0"/>
              <a:cs typeface="Times New Roman" pitchFamily="18" charset="0"/>
            </a:endParaRPr>
          </a:p>
        </p:txBody>
      </p:sp>
      <p:pic>
        <p:nvPicPr>
          <p:cNvPr id="34817" name="Рисунок 7" descr="http://prehistoryforkids.archeologia.ru/03/99.gif"/>
          <p:cNvPicPr>
            <a:picLocks noChangeAspect="1" noChangeArrowheads="1"/>
          </p:cNvPicPr>
          <p:nvPr/>
        </p:nvPicPr>
        <p:blipFill>
          <a:blip r:embed="rId3" cstate="print"/>
          <a:srcRect/>
          <a:stretch>
            <a:fillRect/>
          </a:stretch>
        </p:blipFill>
        <p:spPr bwMode="auto">
          <a:xfrm>
            <a:off x="6215074" y="2214554"/>
            <a:ext cx="2528893" cy="3929090"/>
          </a:xfrm>
          <a:prstGeom prst="rect">
            <a:avLst/>
          </a:prstGeom>
        </p:spPr>
        <p:style>
          <a:lnRef idx="0">
            <a:schemeClr val="dk1"/>
          </a:lnRef>
          <a:fillRef idx="3">
            <a:schemeClr val="dk1"/>
          </a:fillRef>
          <a:effectRef idx="3">
            <a:schemeClr val="dk1"/>
          </a:effectRef>
          <a:fontRef idx="minor">
            <a:schemeClr val="lt1"/>
          </a:fontRef>
        </p:style>
      </p:pic>
      <p:sp>
        <p:nvSpPr>
          <p:cNvPr id="9" name="TextBox 8"/>
          <p:cNvSpPr txBox="1"/>
          <p:nvPr/>
        </p:nvSpPr>
        <p:spPr>
          <a:xfrm>
            <a:off x="928662" y="2071679"/>
            <a:ext cx="5072098" cy="474591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indent="719138">
              <a:lnSpc>
                <a:spcPct val="120000"/>
              </a:lnSpc>
            </a:pPr>
            <a:r>
              <a:rPr lang="ru-RU" sz="1400" b="1" dirty="0" smtClean="0">
                <a:latin typeface="Times New Roman" pitchFamily="18" charset="0"/>
                <a:ea typeface="Times New Roman"/>
                <a:cs typeface="Times New Roman" pitchFamily="18" charset="0"/>
              </a:rPr>
              <a:t>Любая книга, написанная историком, должна была восхвалять мудрость партии и ее вождей - Ленина и Сталина. Советская историческая наука переживала труднейшие годы.</a:t>
            </a:r>
            <a:br>
              <a:rPr lang="ru-RU" sz="1400" b="1" dirty="0" smtClean="0">
                <a:latin typeface="Times New Roman" pitchFamily="18" charset="0"/>
                <a:ea typeface="Times New Roman"/>
                <a:cs typeface="Times New Roman" pitchFamily="18" charset="0"/>
              </a:rPr>
            </a:br>
            <a:r>
              <a:rPr lang="ru-RU" sz="1400" b="1" dirty="0" smtClean="0">
                <a:latin typeface="Times New Roman" pitchFamily="18" charset="0"/>
                <a:ea typeface="Times New Roman"/>
                <a:cs typeface="Times New Roman" pitchFamily="18" charset="0"/>
              </a:rPr>
              <a:t>	Тяжелый удар по историческому знанию нанесла Великая Отечественная война (1941-1945). Профессоры, студенты, учителя оставили любимое дело и с оружием в руках защищали Родину. Многие героически погибли в боях. </a:t>
            </a:r>
          </a:p>
          <a:p>
            <a:pPr indent="719138">
              <a:lnSpc>
                <a:spcPct val="120000"/>
              </a:lnSpc>
            </a:pPr>
            <a:r>
              <a:rPr lang="ru-RU" sz="1400" b="1" dirty="0" smtClean="0">
                <a:latin typeface="Times New Roman" pitchFamily="18" charset="0"/>
                <a:cs typeface="Times New Roman" pitchFamily="18" charset="0"/>
              </a:rPr>
              <a:t>В 1956 г. после смерти Сталина его дела были осуждены. Ученые получили свободу и вернулись к любимой работе. Но еще целых тридцать лет историческое знание не могло развиваться в полную силу. Над многими очень важными вопросами ученым не разрешали работать. Тысячи документов были недоступны ученым. Конечно, и в это время историки трудились, не покладая рук, однако сделали вдесятеро меньше, чем могли бы. </a:t>
            </a:r>
            <a:endParaRPr lang="ru-RU" sz="1400" b="1" i="1" dirty="0" smtClean="0">
              <a:latin typeface="Times New Roman" pitchFamily="18" charset="0"/>
              <a:cs typeface="Times New Roman" pitchFamily="18" charset="0"/>
            </a:endParaRPr>
          </a:p>
          <a:p>
            <a:pPr indent="719138">
              <a:lnSpc>
                <a:spcPct val="120000"/>
              </a:lnSpc>
            </a:pPr>
            <a:endParaRPr lang="ru-RU" sz="1400" i="1" dirty="0">
              <a:ea typeface="Calibri"/>
              <a:cs typeface="Times New Roman"/>
            </a:endParaRPr>
          </a:p>
        </p:txBody>
      </p:sp>
      <p:sp>
        <p:nvSpPr>
          <p:cNvPr id="10" name="Прямоугольник 9"/>
          <p:cNvSpPr/>
          <p:nvPr/>
        </p:nvSpPr>
        <p:spPr>
          <a:xfrm>
            <a:off x="6143636" y="6357958"/>
            <a:ext cx="2643206" cy="261610"/>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100" b="1" dirty="0" smtClean="0"/>
              <a:t>Обложка учебника, изданного в 1959 г. </a:t>
            </a:r>
            <a:endParaRPr lang="ru-RU" sz="11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857224" y="274638"/>
            <a:ext cx="8001056" cy="1296974"/>
          </a:xfrm>
        </p:spPr>
        <p:txBody>
          <a:bodyPr anchor="t">
            <a:normAutofit fontScale="90000"/>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Изучение </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истории в прошлом и настоящем</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4" name="Picture 3"/>
          <p:cNvPicPr>
            <a:picLocks noChangeAspect="1" noChangeArrowheads="1"/>
          </p:cNvPicPr>
          <p:nvPr/>
        </p:nvPicPr>
        <p:blipFill>
          <a:blip r:embed="rId2" cstate="print"/>
          <a:stretch>
            <a:fillRect/>
          </a:stretch>
        </p:blipFill>
        <p:spPr bwMode="auto">
          <a:xfrm rot="5400000">
            <a:off x="-2803506" y="3232102"/>
            <a:ext cx="6858000" cy="393797"/>
          </a:xfrm>
          <a:prstGeom prst="rect">
            <a:avLst/>
          </a:prstGeom>
          <a:noFill/>
          <a:ln>
            <a:noFill/>
          </a:ln>
        </p:spPr>
      </p:pic>
      <p:pic>
        <p:nvPicPr>
          <p:cNvPr id="35841" name="Рисунок 8" descr="http://prehistoryforkids.archeologia.ru/03/90.gif"/>
          <p:cNvPicPr>
            <a:picLocks noChangeAspect="1" noChangeArrowheads="1"/>
          </p:cNvPicPr>
          <p:nvPr/>
        </p:nvPicPr>
        <p:blipFill>
          <a:blip r:embed="rId3" cstate="print"/>
          <a:srcRect/>
          <a:stretch>
            <a:fillRect/>
          </a:stretch>
        </p:blipFill>
        <p:spPr bwMode="auto">
          <a:xfrm>
            <a:off x="5929322" y="2071678"/>
            <a:ext cx="2717867" cy="3286148"/>
          </a:xfrm>
          <a:prstGeom prst="rect">
            <a:avLst/>
          </a:prstGeom>
        </p:spPr>
        <p:style>
          <a:lnRef idx="1">
            <a:schemeClr val="dk1"/>
          </a:lnRef>
          <a:fillRef idx="3">
            <a:schemeClr val="dk1"/>
          </a:fillRef>
          <a:effectRef idx="2">
            <a:schemeClr val="dk1"/>
          </a:effectRef>
          <a:fontRef idx="minor">
            <a:schemeClr val="lt1"/>
          </a:fontRef>
        </p:style>
      </p:pic>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r>
            <a:br>
              <a:rPr kumimoji="0" lang="ru-RU"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br>
            <a:r>
              <a:rPr kumimoji="0" lang="ru-RU"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r>
            <a:br>
              <a:rPr kumimoji="0" lang="ru-RU"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TextBox 7"/>
          <p:cNvSpPr txBox="1"/>
          <p:nvPr/>
        </p:nvSpPr>
        <p:spPr>
          <a:xfrm>
            <a:off x="1000100" y="1571612"/>
            <a:ext cx="4786346" cy="420781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indent="719138" algn="just">
              <a:lnSpc>
                <a:spcPct val="120000"/>
              </a:lnSpc>
            </a:pPr>
            <a:r>
              <a:rPr lang="ru-RU" sz="1600" b="1" dirty="0" smtClean="0">
                <a:latin typeface="Times New Roman"/>
                <a:ea typeface="Times New Roman"/>
                <a:cs typeface="Times New Roman"/>
              </a:rPr>
              <a:t>В 1991-1993 гг. нашу Родину разделили на части. Страну сделали отсталой и нищей. Остановились заводы. Опустели поля. Ослабла и уменьшилась армия. Школы и науку привели в полный упадок - в том числе ухудшилось изучение истории. Как видите те из вас, кто захотят стать историками, изберут для себя интереснейшую, но и труднейшую профессию. Перед вами - непочатый край работы. Быть может, вы сможете восстановить могучее Отечество в былых границах и вернуть ему прежнее величие. Возможно, именно вы станете основателями новой отечественной науки, науки 21-го века, в том числе - истории! </a:t>
            </a:r>
            <a:endParaRPr lang="ru-RU" sz="1600" b="1" i="1" dirty="0">
              <a:ea typeface="Calibri"/>
              <a:cs typeface="Times New Roman"/>
            </a:endParaRPr>
          </a:p>
        </p:txBody>
      </p:sp>
      <p:sp>
        <p:nvSpPr>
          <p:cNvPr id="9" name="Прямоугольник 8"/>
          <p:cNvSpPr/>
          <p:nvPr/>
        </p:nvSpPr>
        <p:spPr>
          <a:xfrm>
            <a:off x="5929322" y="5500702"/>
            <a:ext cx="2714644" cy="369332"/>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ru-RU" b="1" dirty="0" smtClean="0"/>
              <a:t>Старинный плакат</a:t>
            </a: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274638"/>
            <a:ext cx="7929618" cy="1296974"/>
          </a:xfrm>
        </p:spPr>
        <p:txBody>
          <a:bodyPr anchor="t">
            <a:normAutofit fontScale="90000"/>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Изучение </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истории в прошлом и настоящем</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Прямоугольник 3"/>
          <p:cNvSpPr/>
          <p:nvPr/>
        </p:nvSpPr>
        <p:spPr>
          <a:xfrm>
            <a:off x="928662" y="1571612"/>
            <a:ext cx="7929618"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fontAlgn="base">
              <a:spcBef>
                <a:spcPct val="0"/>
              </a:spcBef>
              <a:spcAft>
                <a:spcPct val="0"/>
              </a:spcAft>
            </a:pPr>
            <a:r>
              <a:rPr lang="ru-RU" sz="2000" b="1" dirty="0" smtClean="0">
                <a:solidFill>
                  <a:schemeClr val="tx1"/>
                </a:solidFill>
                <a:latin typeface="Times New Roman" pitchFamily="18" charset="0"/>
                <a:cs typeface="Times New Roman" pitchFamily="18" charset="0"/>
              </a:rPr>
              <a:t>1. Вопросы и задания.</a:t>
            </a:r>
          </a:p>
        </p:txBody>
      </p:sp>
      <p:sp>
        <p:nvSpPr>
          <p:cNvPr id="5" name="Rectangle 1"/>
          <p:cNvSpPr>
            <a:spLocks noChangeArrowheads="1"/>
          </p:cNvSpPr>
          <p:nvPr/>
        </p:nvSpPr>
        <p:spPr bwMode="auto">
          <a:xfrm>
            <a:off x="928662" y="2553674"/>
            <a:ext cx="8001056" cy="1323439"/>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b" anchorCtr="0" compatLnSpc="1">
            <a:prstTxWarp prst="textNoShape">
              <a:avLst/>
            </a:prstTxWarp>
            <a:spAutoFit/>
          </a:bodyPr>
          <a:lstStyle/>
          <a:p>
            <a:r>
              <a:rPr lang="ru-RU" sz="2000" b="1" dirty="0" smtClean="0">
                <a:latin typeface="Times New Roman" pitchFamily="18" charset="0"/>
                <a:cs typeface="Times New Roman" pitchFamily="18" charset="0"/>
              </a:rPr>
              <a:t>1. Какими были знания о прошлом у первобытных людей?</a:t>
            </a:r>
            <a:endParaRPr lang="ru-RU" sz="2000" i="1"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2. Почему на протяжении многих столетий трудящиеся не могли знать истории своей страны и соседних государств? </a:t>
            </a:r>
            <a:endParaRPr lang="ru-RU" sz="2000" i="1"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3. Что вы узнали о современной истории и об историках? </a:t>
            </a:r>
            <a:endParaRPr kumimoji="0" lang="ru-RU" sz="2000" b="1" i="0" u="none" strike="noStrike" cap="none" normalizeH="0" baseline="0" dirty="0" smtClean="0">
              <a:ln>
                <a:noFill/>
              </a:ln>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274638"/>
            <a:ext cx="8001056" cy="868346"/>
          </a:xfrm>
        </p:spPr>
        <p:txBody>
          <a:bodyPr anchor="t">
            <a:normAutofit fontScale="9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Исторические источники.</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TextBox 3"/>
          <p:cNvSpPr txBox="1"/>
          <p:nvPr/>
        </p:nvSpPr>
        <p:spPr>
          <a:xfrm>
            <a:off x="1285852" y="1785926"/>
            <a:ext cx="7358114" cy="369331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ru-RU" dirty="0" smtClean="0"/>
              <a:t>	</a:t>
            </a:r>
            <a:r>
              <a:rPr lang="ru-RU" dirty="0" smtClean="0">
                <a:latin typeface="Times New Roman" pitchFamily="18" charset="0"/>
                <a:cs typeface="Times New Roman" pitchFamily="18" charset="0"/>
              </a:rPr>
              <a:t>Работа историка очень увлекательна и сложна. Он не только восстанавливает прошлое, но и рассказывает другим о прошлом. Все начинается с изучения документов и восстановления вещей, созданных предками. </a:t>
            </a:r>
          </a:p>
          <a:p>
            <a:r>
              <a:rPr lang="ru-RU" dirty="0" smtClean="0">
                <a:latin typeface="Times New Roman" pitchFamily="18" charset="0"/>
                <a:cs typeface="Times New Roman" pitchFamily="18" charset="0"/>
              </a:rPr>
              <a:t>	Как могучая река сливается из вод тысяч родников и источников, так и в наших знаниях о прошлом слиты знания из тысяч исторических источников.</a:t>
            </a:r>
            <a:endParaRPr lang="ru-RU" i="1" dirty="0" smtClean="0">
              <a:latin typeface="Times New Roman" pitchFamily="18" charset="0"/>
              <a:cs typeface="Times New Roman" pitchFamily="18" charset="0"/>
            </a:endParaRPr>
          </a:p>
          <a:p>
            <a:r>
              <a:rPr lang="ru-RU" b="1" i="1" u="sng" dirty="0" smtClean="0">
                <a:solidFill>
                  <a:srgbClr val="C00000"/>
                </a:solidFill>
                <a:latin typeface="Times New Roman" pitchFamily="18" charset="0"/>
                <a:cs typeface="Times New Roman" pitchFamily="18" charset="0"/>
              </a:rPr>
              <a:t>Запомните: </a:t>
            </a:r>
            <a:r>
              <a:rPr lang="ru-RU" b="1" i="1" dirty="0" smtClean="0">
                <a:solidFill>
                  <a:srgbClr val="C00000"/>
                </a:solidFill>
                <a:latin typeface="Times New Roman" pitchFamily="18" charset="0"/>
                <a:cs typeface="Times New Roman" pitchFamily="18" charset="0"/>
              </a:rPr>
              <a:t>историческим источником называется все, что создано нашими предками и что может рассказать их жизни. </a:t>
            </a:r>
            <a:r>
              <a:rPr lang="ru-RU" dirty="0" smtClean="0">
                <a:latin typeface="Times New Roman" pitchFamily="18" charset="0"/>
                <a:cs typeface="Times New Roman" pitchFamily="18" charset="0"/>
              </a:rPr>
              <a:t>Найденный в земле старинный меч, древняя рукопись, старая монета, документальный фильм - все это исторические источники. Историки изучают их и как бы переносятся в прошлое. Ученые разделили исторические источники на группы:</a:t>
            </a:r>
            <a:endParaRPr lang="ru-RU" dirty="0">
              <a:latin typeface="Times New Roman" pitchFamily="18" charset="0"/>
              <a:cs typeface="Times New Roman" pitchFamily="18" charset="0"/>
            </a:endParaRPr>
          </a:p>
        </p:txBody>
      </p:sp>
      <p:sp>
        <p:nvSpPr>
          <p:cNvPr id="5" name="TextBox 4"/>
          <p:cNvSpPr txBox="1"/>
          <p:nvPr/>
        </p:nvSpPr>
        <p:spPr>
          <a:xfrm>
            <a:off x="928662" y="1142984"/>
            <a:ext cx="8001056"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1. Каковы исторические источники?</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a:spLocks noGrp="1"/>
          </p:cNvSpPr>
          <p:nvPr>
            <p:ph type="title"/>
          </p:nvPr>
        </p:nvSpPr>
        <p:spPr>
          <a:xfrm>
            <a:off x="857224" y="214290"/>
            <a:ext cx="8001056" cy="868346"/>
          </a:xfrm>
        </p:spPr>
        <p:txBody>
          <a:bodyPr anchor="t">
            <a:normAutofit fontScale="9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Исторические источники.</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graphicFrame>
        <p:nvGraphicFramePr>
          <p:cNvPr id="6" name="Схема 5"/>
          <p:cNvGraphicFramePr/>
          <p:nvPr/>
        </p:nvGraphicFramePr>
        <p:xfrm>
          <a:off x="857224" y="1071546"/>
          <a:ext cx="8072494" cy="5786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a:spLocks noGrp="1"/>
          </p:cNvSpPr>
          <p:nvPr>
            <p:ph type="title"/>
          </p:nvPr>
        </p:nvSpPr>
        <p:spPr>
          <a:xfrm>
            <a:off x="928662" y="274638"/>
            <a:ext cx="7929618" cy="868346"/>
          </a:xfrm>
        </p:spPr>
        <p:txBody>
          <a:bodyPr anchor="t">
            <a:normAutofit fontScale="9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Исторические источники.</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TextBox 4"/>
          <p:cNvSpPr txBox="1"/>
          <p:nvPr/>
        </p:nvSpPr>
        <p:spPr>
          <a:xfrm>
            <a:off x="1000100" y="1142984"/>
            <a:ext cx="7929618"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Письменные источники</a:t>
            </a:r>
            <a:endParaRPr lang="ru-RU" sz="2000" b="1" dirty="0">
              <a:latin typeface="Times New Roman" pitchFamily="18" charset="0"/>
              <a:cs typeface="Times New Roman" pitchFamily="18" charset="0"/>
            </a:endParaRPr>
          </a:p>
        </p:txBody>
      </p:sp>
      <p:pic>
        <p:nvPicPr>
          <p:cNvPr id="6" name="Рисунок 5" descr="http://prehistoryforkids.archeologia.ru/05/99.gif"/>
          <p:cNvPicPr/>
          <p:nvPr/>
        </p:nvPicPr>
        <p:blipFill>
          <a:blip r:embed="rId3" cstate="print"/>
          <a:srcRect/>
          <a:stretch>
            <a:fillRect/>
          </a:stretch>
        </p:blipFill>
        <p:spPr bwMode="auto">
          <a:xfrm>
            <a:off x="928662" y="1643050"/>
            <a:ext cx="3486151" cy="657226"/>
          </a:xfrm>
          <a:prstGeom prst="rect">
            <a:avLst/>
          </a:prstGeom>
          <a:ln>
            <a:headEnd/>
            <a:tailEnd/>
          </a:ln>
        </p:spPr>
        <p:style>
          <a:lnRef idx="1">
            <a:schemeClr val="dk1"/>
          </a:lnRef>
          <a:fillRef idx="3">
            <a:schemeClr val="dk1"/>
          </a:fillRef>
          <a:effectRef idx="2">
            <a:schemeClr val="dk1"/>
          </a:effectRef>
          <a:fontRef idx="minor">
            <a:schemeClr val="lt1"/>
          </a:fontRef>
        </p:style>
      </p:pic>
      <p:pic>
        <p:nvPicPr>
          <p:cNvPr id="8" name="Рисунок 7" descr="http://prehistoryforkids.archeologia.ru/05/90.gif"/>
          <p:cNvPicPr/>
          <p:nvPr/>
        </p:nvPicPr>
        <p:blipFill>
          <a:blip r:embed="rId4" cstate="print"/>
          <a:srcRect/>
          <a:stretch>
            <a:fillRect/>
          </a:stretch>
        </p:blipFill>
        <p:spPr bwMode="auto">
          <a:xfrm>
            <a:off x="928662" y="2428868"/>
            <a:ext cx="2643206" cy="1500198"/>
          </a:xfrm>
          <a:prstGeom prst="rect">
            <a:avLst/>
          </a:prstGeom>
          <a:ln>
            <a:headEnd/>
            <a:tailEnd/>
          </a:ln>
        </p:spPr>
        <p:style>
          <a:lnRef idx="1">
            <a:schemeClr val="dk1"/>
          </a:lnRef>
          <a:fillRef idx="3">
            <a:schemeClr val="dk1"/>
          </a:fillRef>
          <a:effectRef idx="2">
            <a:schemeClr val="dk1"/>
          </a:effectRef>
          <a:fontRef idx="minor">
            <a:schemeClr val="lt1"/>
          </a:fontRef>
        </p:style>
      </p:pic>
      <p:sp>
        <p:nvSpPr>
          <p:cNvPr id="9" name="Прямоугольник 8"/>
          <p:cNvSpPr/>
          <p:nvPr/>
        </p:nvSpPr>
        <p:spPr>
          <a:xfrm>
            <a:off x="3786182" y="2500306"/>
            <a:ext cx="2782621" cy="307777"/>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r>
              <a:rPr lang="ru-RU" sz="1400" b="1" dirty="0" smtClean="0">
                <a:latin typeface="Times New Roman" pitchFamily="18" charset="0"/>
                <a:cs typeface="Times New Roman" pitchFamily="18" charset="0"/>
              </a:rPr>
              <a:t>Древние китайские иероглифы </a:t>
            </a:r>
            <a:endParaRPr lang="ru-RU" sz="1400" dirty="0">
              <a:latin typeface="Times New Roman" pitchFamily="18" charset="0"/>
              <a:cs typeface="Times New Roman" pitchFamily="18" charset="0"/>
            </a:endParaRPr>
          </a:p>
        </p:txBody>
      </p:sp>
      <p:pic>
        <p:nvPicPr>
          <p:cNvPr id="10" name="Рисунок 9" descr="http://prehistoryforkids.archeologia.ru/05/93.gif"/>
          <p:cNvPicPr/>
          <p:nvPr/>
        </p:nvPicPr>
        <p:blipFill>
          <a:blip r:embed="rId5" cstate="print"/>
          <a:srcRect/>
          <a:stretch>
            <a:fillRect/>
          </a:stretch>
        </p:blipFill>
        <p:spPr bwMode="auto">
          <a:xfrm>
            <a:off x="6215074" y="4357694"/>
            <a:ext cx="2676525" cy="1905000"/>
          </a:xfrm>
          <a:prstGeom prst="rect">
            <a:avLst/>
          </a:prstGeom>
          <a:ln>
            <a:headEnd/>
            <a:tailEnd/>
          </a:ln>
        </p:spPr>
        <p:style>
          <a:lnRef idx="1">
            <a:schemeClr val="dk1"/>
          </a:lnRef>
          <a:fillRef idx="3">
            <a:schemeClr val="dk1"/>
          </a:fillRef>
          <a:effectRef idx="2">
            <a:schemeClr val="dk1"/>
          </a:effectRef>
          <a:fontRef idx="minor">
            <a:schemeClr val="lt1"/>
          </a:fontRef>
        </p:style>
      </p:pic>
      <p:sp>
        <p:nvSpPr>
          <p:cNvPr id="11" name="Прямоугольник 10"/>
          <p:cNvSpPr/>
          <p:nvPr/>
        </p:nvSpPr>
        <p:spPr>
          <a:xfrm>
            <a:off x="5000628" y="6357958"/>
            <a:ext cx="3929090" cy="307777"/>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r"/>
            <a:r>
              <a:rPr lang="ru-RU" sz="1400" b="1" dirty="0" smtClean="0">
                <a:latin typeface="Times New Roman" pitchFamily="18" charset="0"/>
                <a:cs typeface="Times New Roman" pitchFamily="18" charset="0"/>
              </a:rPr>
              <a:t>Древние глиняные таблички с письменами   </a:t>
            </a:r>
            <a:endParaRPr lang="ru-RU" sz="1400" dirty="0">
              <a:latin typeface="Times New Roman" pitchFamily="18" charset="0"/>
              <a:cs typeface="Times New Roman" pitchFamily="18" charset="0"/>
            </a:endParaRPr>
          </a:p>
        </p:txBody>
      </p:sp>
      <p:sp>
        <p:nvSpPr>
          <p:cNvPr id="12" name="Прямоугольник 11"/>
          <p:cNvSpPr/>
          <p:nvPr/>
        </p:nvSpPr>
        <p:spPr>
          <a:xfrm>
            <a:off x="4572000" y="1643051"/>
            <a:ext cx="4357718" cy="307777"/>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400" b="1" dirty="0" smtClean="0">
                <a:latin typeface="Times New Roman" pitchFamily="18" charset="0"/>
                <a:cs typeface="Times New Roman" pitchFamily="18" charset="0"/>
              </a:rPr>
              <a:t>Рисунковая надпись американского индейца</a:t>
            </a:r>
            <a:r>
              <a:rPr lang="ru-RU" sz="1400" dirty="0" smtClean="0">
                <a:latin typeface="Times New Roman" pitchFamily="18" charset="0"/>
                <a:cs typeface="Times New Roman" pitchFamily="18" charset="0"/>
              </a:rPr>
              <a:t> </a:t>
            </a:r>
            <a:endParaRPr lang="ru-RU" sz="1400" dirty="0">
              <a:latin typeface="Times New Roman" pitchFamily="18" charset="0"/>
              <a:cs typeface="Times New Roman" pitchFamily="18" charset="0"/>
            </a:endParaRPr>
          </a:p>
        </p:txBody>
      </p:sp>
      <p:pic>
        <p:nvPicPr>
          <p:cNvPr id="13" name="Рисунок 12" descr="http://prehistoryforkids.archeologia.ru/05/95.gif"/>
          <p:cNvPicPr/>
          <p:nvPr/>
        </p:nvPicPr>
        <p:blipFill>
          <a:blip r:embed="rId6" cstate="print"/>
          <a:srcRect/>
          <a:stretch>
            <a:fillRect/>
          </a:stretch>
        </p:blipFill>
        <p:spPr bwMode="auto">
          <a:xfrm>
            <a:off x="928662" y="4143380"/>
            <a:ext cx="2071702" cy="2500330"/>
          </a:xfrm>
          <a:prstGeom prst="rect">
            <a:avLst/>
          </a:prstGeom>
          <a:ln>
            <a:headEnd/>
            <a:tailEnd/>
          </a:ln>
        </p:spPr>
        <p:style>
          <a:lnRef idx="1">
            <a:schemeClr val="dk1"/>
          </a:lnRef>
          <a:fillRef idx="3">
            <a:schemeClr val="dk1"/>
          </a:fillRef>
          <a:effectRef idx="2">
            <a:schemeClr val="dk1"/>
          </a:effectRef>
          <a:fontRef idx="minor">
            <a:schemeClr val="lt1"/>
          </a:fontRef>
        </p:style>
      </p:pic>
      <p:sp>
        <p:nvSpPr>
          <p:cNvPr id="14" name="Прямоугольник 13"/>
          <p:cNvSpPr/>
          <p:nvPr/>
        </p:nvSpPr>
        <p:spPr>
          <a:xfrm>
            <a:off x="3071803" y="4214818"/>
            <a:ext cx="2071701" cy="523220"/>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400" b="1" dirty="0" smtClean="0">
                <a:latin typeface="Times New Roman" pitchFamily="18" charset="0"/>
                <a:cs typeface="Times New Roman" pitchFamily="18" charset="0"/>
              </a:rPr>
              <a:t>Страница старинной пергаментной книги </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a:spLocks noGrp="1"/>
          </p:cNvSpPr>
          <p:nvPr>
            <p:ph type="title"/>
          </p:nvPr>
        </p:nvSpPr>
        <p:spPr>
          <a:xfrm>
            <a:off x="928662" y="274638"/>
            <a:ext cx="7929618" cy="796908"/>
          </a:xfrm>
        </p:spPr>
        <p:txBody>
          <a:bodyPr anchor="t">
            <a:normAutofit fontScale="9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Исторические источники.</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6865" name="Rectangle 1"/>
          <p:cNvSpPr>
            <a:spLocks noChangeArrowheads="1"/>
          </p:cNvSpPr>
          <p:nvPr/>
        </p:nvSpPr>
        <p:spPr bwMode="auto">
          <a:xfrm>
            <a:off x="928662" y="1284731"/>
            <a:ext cx="8001056" cy="830997"/>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561975"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Одни из этих источников появились давно. Другие, такие как кино- и видеофильмы, возникли недавно. Одни созданы при помощи техники, другие - вручную. Но все сберегают память о прошлом. </a:t>
            </a:r>
            <a:endParaRPr kumimoji="0" lang="ru-RU" sz="1600" b="1"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Box 6"/>
          <p:cNvSpPr txBox="1"/>
          <p:nvPr/>
        </p:nvSpPr>
        <p:spPr>
          <a:xfrm>
            <a:off x="928662" y="2357430"/>
            <a:ext cx="8001056"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ru-RU" b="1" dirty="0" smtClean="0"/>
              <a:t>Определите к каким историческим источникам относятся эти изображения?</a:t>
            </a:r>
            <a:endParaRPr lang="ru-RU" b="1" dirty="0"/>
          </a:p>
        </p:txBody>
      </p:sp>
      <p:pic>
        <p:nvPicPr>
          <p:cNvPr id="8" name="Рисунок 7" descr="http://prehistoryforkids.archeologia.ru/04/92.gif"/>
          <p:cNvPicPr/>
          <p:nvPr/>
        </p:nvPicPr>
        <p:blipFill>
          <a:blip r:embed="rId3" cstate="print"/>
          <a:srcRect/>
          <a:stretch>
            <a:fillRect/>
          </a:stretch>
        </p:blipFill>
        <p:spPr bwMode="auto">
          <a:xfrm>
            <a:off x="1000100" y="2928934"/>
            <a:ext cx="2214578" cy="2928958"/>
          </a:xfrm>
          <a:prstGeom prst="rect">
            <a:avLst/>
          </a:prstGeom>
          <a:ln>
            <a:headEnd/>
            <a:tailEnd/>
          </a:ln>
        </p:spPr>
        <p:style>
          <a:lnRef idx="1">
            <a:schemeClr val="dk1"/>
          </a:lnRef>
          <a:fillRef idx="3">
            <a:schemeClr val="dk1"/>
          </a:fillRef>
          <a:effectRef idx="2">
            <a:schemeClr val="dk1"/>
          </a:effectRef>
          <a:fontRef idx="minor">
            <a:schemeClr val="lt1"/>
          </a:fontRef>
        </p:style>
      </p:pic>
      <p:pic>
        <p:nvPicPr>
          <p:cNvPr id="36867" name="Picture 3" descr="C:\Users\1\Desktop\СВЕТИК\ИСТОРИЯ\Первобыный человек\Искусство первобытного человека.jpg"/>
          <p:cNvPicPr>
            <a:picLocks noChangeAspect="1" noChangeArrowheads="1"/>
          </p:cNvPicPr>
          <p:nvPr/>
        </p:nvPicPr>
        <p:blipFill>
          <a:blip r:embed="rId4" cstate="print"/>
          <a:srcRect/>
          <a:stretch>
            <a:fillRect/>
          </a:stretch>
        </p:blipFill>
        <p:spPr bwMode="auto">
          <a:xfrm>
            <a:off x="3357554" y="2857496"/>
            <a:ext cx="2163540" cy="3333757"/>
          </a:xfrm>
          <a:prstGeom prst="rect">
            <a:avLst/>
          </a:prstGeom>
        </p:spPr>
        <p:style>
          <a:lnRef idx="1">
            <a:schemeClr val="dk1"/>
          </a:lnRef>
          <a:fillRef idx="3">
            <a:schemeClr val="dk1"/>
          </a:fillRef>
          <a:effectRef idx="2">
            <a:schemeClr val="dk1"/>
          </a:effectRef>
          <a:fontRef idx="minor">
            <a:schemeClr val="lt1"/>
          </a:fontRef>
        </p:style>
      </p:pic>
      <p:sp>
        <p:nvSpPr>
          <p:cNvPr id="11" name="Прямоугольник 10"/>
          <p:cNvSpPr/>
          <p:nvPr/>
        </p:nvSpPr>
        <p:spPr>
          <a:xfrm>
            <a:off x="1000100" y="6000768"/>
            <a:ext cx="2143140" cy="307777"/>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ru-RU" sz="1400" b="1" dirty="0" smtClean="0"/>
              <a:t>Старинная рукопись. </a:t>
            </a:r>
            <a:endParaRPr lang="ru-RU" sz="1400" dirty="0"/>
          </a:p>
        </p:txBody>
      </p:sp>
      <p:sp>
        <p:nvSpPr>
          <p:cNvPr id="12" name="TextBox 11"/>
          <p:cNvSpPr txBox="1"/>
          <p:nvPr/>
        </p:nvSpPr>
        <p:spPr>
          <a:xfrm>
            <a:off x="3357554" y="6286520"/>
            <a:ext cx="2286016" cy="30777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ru-RU" sz="1400" b="1" dirty="0" smtClean="0"/>
              <a:t>Наскальный рисунок</a:t>
            </a:r>
            <a:endParaRPr lang="ru-RU" sz="1400" b="1" dirty="0"/>
          </a:p>
        </p:txBody>
      </p:sp>
      <p:pic>
        <p:nvPicPr>
          <p:cNvPr id="14" name="Рисунок 13" descr="http://prehistoryforkids.archeologia.ru/04/93.gif"/>
          <p:cNvPicPr/>
          <p:nvPr/>
        </p:nvPicPr>
        <p:blipFill>
          <a:blip r:embed="rId5" cstate="print"/>
          <a:srcRect/>
          <a:stretch>
            <a:fillRect/>
          </a:stretch>
        </p:blipFill>
        <p:spPr bwMode="auto">
          <a:xfrm>
            <a:off x="5715008" y="2928934"/>
            <a:ext cx="3214710" cy="2214578"/>
          </a:xfrm>
          <a:prstGeom prst="rect">
            <a:avLst/>
          </a:prstGeom>
          <a:ln>
            <a:headEnd/>
            <a:tailEnd/>
          </a:ln>
        </p:spPr>
        <p:style>
          <a:lnRef idx="1">
            <a:schemeClr val="dk1"/>
          </a:lnRef>
          <a:fillRef idx="3">
            <a:schemeClr val="dk1"/>
          </a:fillRef>
          <a:effectRef idx="2">
            <a:schemeClr val="dk1"/>
          </a:effectRef>
          <a:fontRef idx="minor">
            <a:schemeClr val="lt1"/>
          </a:fontRef>
        </p:style>
      </p:pic>
      <p:sp>
        <p:nvSpPr>
          <p:cNvPr id="15" name="Прямоугольник 14"/>
          <p:cNvSpPr/>
          <p:nvPr/>
        </p:nvSpPr>
        <p:spPr>
          <a:xfrm>
            <a:off x="5715008" y="5286388"/>
            <a:ext cx="3214710" cy="369332"/>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ru-RU" b="1" dirty="0" smtClean="0"/>
              <a:t>древняя посуда и оружие</a:t>
            </a:r>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57224" y="1071546"/>
            <a:ext cx="80724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ru-RU" sz="2000" b="1" dirty="0" smtClean="0">
                <a:latin typeface="Times New Roman" pitchFamily="18" charset="0"/>
                <a:cs typeface="Times New Roman" pitchFamily="18" charset="0"/>
              </a:rPr>
              <a:t>2. Музеи и архивы.</a:t>
            </a:r>
            <a:endParaRPr lang="ru-RU" sz="2000"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5" name="Заголовок 1"/>
          <p:cNvSpPr>
            <a:spLocks noGrp="1"/>
          </p:cNvSpPr>
          <p:nvPr>
            <p:ph type="title"/>
          </p:nvPr>
        </p:nvSpPr>
        <p:spPr>
          <a:xfrm>
            <a:off x="928662" y="274638"/>
            <a:ext cx="7929618" cy="796908"/>
          </a:xfrm>
        </p:spPr>
        <p:txBody>
          <a:bodyPr anchor="t">
            <a:normAutofit fontScale="9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Исторические источники.</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38913" name="Рисунок 10" descr="http://prehistoryforkids.archeologia.ru/04/96.gif"/>
          <p:cNvPicPr>
            <a:picLocks noChangeAspect="1" noChangeArrowheads="1"/>
          </p:cNvPicPr>
          <p:nvPr/>
        </p:nvPicPr>
        <p:blipFill>
          <a:blip r:embed="rId3" cstate="print"/>
          <a:srcRect/>
          <a:stretch>
            <a:fillRect/>
          </a:stretch>
        </p:blipFill>
        <p:spPr bwMode="auto">
          <a:xfrm>
            <a:off x="6071682" y="1785926"/>
            <a:ext cx="2858036" cy="2044682"/>
          </a:xfrm>
          <a:prstGeom prst="rect">
            <a:avLst/>
          </a:prstGeom>
          <a:noFill/>
        </p:spPr>
      </p:pic>
      <p:sp>
        <p:nvSpPr>
          <p:cNvPr id="38915" name="Rectangle 3"/>
          <p:cNvSpPr>
            <a:spLocks noChangeArrowheads="1"/>
          </p:cNvSpPr>
          <p:nvPr/>
        </p:nvSpPr>
        <p:spPr bwMode="auto">
          <a:xfrm>
            <a:off x="928662" y="1714471"/>
            <a:ext cx="5143536" cy="4939814"/>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R="0" lvl="0" algn="l" defTabSz="914400" rtl="0" eaLnBrk="1" fontAlgn="base" latinLnBrk="0" hangingPunct="1">
              <a:lnSpc>
                <a:spcPct val="100000"/>
              </a:lnSpc>
              <a:spcBef>
                <a:spcPct val="0"/>
              </a:spcBef>
              <a:spcAft>
                <a:spcPct val="0"/>
              </a:spcAft>
              <a:buClrTx/>
              <a:buSzTx/>
              <a:buFontTx/>
              <a:buNone/>
              <a:tabLst/>
            </a:pPr>
            <a:r>
              <a:rPr lang="ru-RU" sz="1500" b="1" dirty="0" smtClean="0">
                <a:latin typeface="Times New Roman" pitchFamily="18" charset="0"/>
                <a:ea typeface="Times New Roman" pitchFamily="18" charset="0"/>
                <a:cs typeface="Times New Roman" pitchFamily="18" charset="0"/>
              </a:rPr>
              <a:t>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столицах разных государств есть большие </a:t>
            </a:r>
            <a:r>
              <a:rPr kumimoji="0" lang="ru-RU" sz="15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музеи</a:t>
            </a:r>
            <a:r>
              <a:rPr kumimoji="0" lang="ru-RU" sz="1500"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Много их в Москве. В каждой области есть областной краеведческий музей. </a:t>
            </a: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Словом "музей" в древности обозначали место, где будто бы жили богини искусства - </a:t>
            </a:r>
            <a:r>
              <a:rPr kumimoji="0" lang="ru-RU" sz="15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музы</a:t>
            </a:r>
            <a:r>
              <a:rPr kumimoji="0" lang="ru-RU" sz="1500"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Там собирали лучшие картины и украшения, статуи и вазы. </a:t>
            </a:r>
          </a:p>
          <a:p>
            <a:r>
              <a:rPr lang="ru-RU" sz="1500" b="1" dirty="0" smtClean="0">
                <a:latin typeface="Times New Roman" pitchFamily="18" charset="0"/>
                <a:cs typeface="Times New Roman" pitchFamily="18" charset="0"/>
              </a:rPr>
              <a:t>Позднее в музеях стали хранить различные старинные вещи. Самый известный музей нашей страны – </a:t>
            </a:r>
            <a:r>
              <a:rPr lang="ru-RU" sz="1500" b="1" i="1" dirty="0" smtClean="0">
                <a:solidFill>
                  <a:srgbClr val="C00000"/>
                </a:solidFill>
                <a:latin typeface="Times New Roman" pitchFamily="18" charset="0"/>
                <a:cs typeface="Times New Roman" pitchFamily="18" charset="0"/>
              </a:rPr>
              <a:t>Эрмитаж в Петербурге</a:t>
            </a:r>
            <a:r>
              <a:rPr lang="ru-RU" sz="1500" b="1" dirty="0" smtClean="0">
                <a:solidFill>
                  <a:srgbClr val="C00000"/>
                </a:solidFill>
                <a:latin typeface="Times New Roman" pitchFamily="18" charset="0"/>
                <a:cs typeface="Times New Roman" pitchFamily="18" charset="0"/>
              </a:rPr>
              <a:t>. </a:t>
            </a:r>
            <a:r>
              <a:rPr lang="ru-RU" sz="1500" b="1" dirty="0" smtClean="0">
                <a:latin typeface="Times New Roman" pitchFamily="18" charset="0"/>
                <a:cs typeface="Times New Roman" pitchFamily="18" charset="0"/>
              </a:rPr>
              <a:t>Всемирно известен французский музей </a:t>
            </a:r>
            <a:r>
              <a:rPr lang="ru-RU" sz="1500" b="1" i="1" dirty="0" smtClean="0">
                <a:solidFill>
                  <a:srgbClr val="C00000"/>
                </a:solidFill>
                <a:latin typeface="Times New Roman" pitchFamily="18" charset="0"/>
                <a:cs typeface="Times New Roman" pitchFamily="18" charset="0"/>
              </a:rPr>
              <a:t>Лувр</a:t>
            </a:r>
            <a:r>
              <a:rPr lang="ru-RU" sz="1500" b="1" dirty="0" smtClean="0">
                <a:solidFill>
                  <a:srgbClr val="C00000"/>
                </a:solidFill>
                <a:latin typeface="Times New Roman" pitchFamily="18" charset="0"/>
                <a:cs typeface="Times New Roman" pitchFamily="18" charset="0"/>
              </a:rPr>
              <a:t>. </a:t>
            </a:r>
            <a:r>
              <a:rPr lang="ru-RU" sz="1500" b="1" i="1" u="sng" dirty="0" smtClean="0">
                <a:solidFill>
                  <a:srgbClr val="C00000"/>
                </a:solidFill>
                <a:latin typeface="Times New Roman" pitchFamily="18" charset="0"/>
                <a:cs typeface="Times New Roman" pitchFamily="18" charset="0"/>
              </a:rPr>
              <a:t>Запомните: </a:t>
            </a:r>
            <a:r>
              <a:rPr lang="ru-RU" sz="1500" b="1" i="1" dirty="0" smtClean="0">
                <a:solidFill>
                  <a:srgbClr val="C00000"/>
                </a:solidFill>
                <a:latin typeface="Times New Roman" pitchFamily="18" charset="0"/>
                <a:cs typeface="Times New Roman" pitchFamily="18" charset="0"/>
              </a:rPr>
              <a:t>музеи - это места, где хранят исторические источники, показывают всем желающим, изучают их.</a:t>
            </a:r>
          </a:p>
          <a:p>
            <a:r>
              <a:rPr lang="ru-RU" sz="1500" b="1" dirty="0" smtClean="0">
                <a:latin typeface="Times New Roman" pitchFamily="18" charset="0"/>
                <a:cs typeface="Times New Roman" pitchFamily="18" charset="0"/>
              </a:rPr>
              <a:t>             Есть литературные музеи, где хранится память о каком-либо знаменитом писателе или поэте, например, А.С. Пушкине. В музее техники можно увидеть станки, машины, приборы и автомобили. В музее оружия собрано вооружение разных стран и народов. Все вещи, хранящиеся в музейных залах, очень ценны для ученых. </a:t>
            </a:r>
            <a:endParaRPr lang="ru-RU" sz="1500" b="1" i="1" dirty="0" smtClean="0">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
            <a:b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
            <a:b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0" name="Рисунок 9" descr="http://prehistoryforkids.archeologia.ru/04/97.gif"/>
          <p:cNvPicPr/>
          <p:nvPr/>
        </p:nvPicPr>
        <p:blipFill>
          <a:blip r:embed="rId4" cstate="print"/>
          <a:srcRect/>
          <a:stretch>
            <a:fillRect/>
          </a:stretch>
        </p:blipFill>
        <p:spPr bwMode="auto">
          <a:xfrm>
            <a:off x="6143636" y="4572008"/>
            <a:ext cx="2786082" cy="2000264"/>
          </a:xfrm>
          <a:prstGeom prst="rect">
            <a:avLst/>
          </a:prstGeom>
          <a:noFill/>
          <a:ln w="9525">
            <a:noFill/>
            <a:miter lim="800000"/>
            <a:headEnd/>
            <a:tailEnd/>
          </a:ln>
        </p:spPr>
      </p:pic>
      <p:sp>
        <p:nvSpPr>
          <p:cNvPr id="11" name="Прямоугольник 10"/>
          <p:cNvSpPr/>
          <p:nvPr/>
        </p:nvSpPr>
        <p:spPr>
          <a:xfrm>
            <a:off x="6143636" y="3929066"/>
            <a:ext cx="2786082" cy="461665"/>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ru-RU" sz="1200" b="1" dirty="0" smtClean="0"/>
              <a:t>В зале одного из краеведческих музеев нашей страны.</a:t>
            </a:r>
            <a:endParaRPr lang="ru-RU" sz="12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a:spLocks noGrp="1"/>
          </p:cNvSpPr>
          <p:nvPr>
            <p:ph type="title"/>
          </p:nvPr>
        </p:nvSpPr>
        <p:spPr>
          <a:xfrm>
            <a:off x="857224" y="274638"/>
            <a:ext cx="8072494" cy="796908"/>
          </a:xfrm>
        </p:spPr>
        <p:txBody>
          <a:bodyPr anchor="t">
            <a:normAutofit fontScale="9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Исторические источники.</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857224" y="1071546"/>
            <a:ext cx="80724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ru-RU" sz="2000" b="1" dirty="0" smtClean="0">
                <a:latin typeface="Times New Roman" pitchFamily="18" charset="0"/>
                <a:cs typeface="Times New Roman" pitchFamily="18" charset="0"/>
              </a:rPr>
              <a:t>2. Музеи и архивы.</a:t>
            </a:r>
            <a:endParaRPr lang="ru-RU" sz="2000" dirty="0">
              <a:latin typeface="Times New Roman" pitchFamily="18" charset="0"/>
              <a:cs typeface="Times New Roman" pitchFamily="18" charset="0"/>
            </a:endParaRPr>
          </a:p>
        </p:txBody>
      </p:sp>
      <p:sp>
        <p:nvSpPr>
          <p:cNvPr id="6" name="TextBox 5"/>
          <p:cNvSpPr txBox="1"/>
          <p:nvPr/>
        </p:nvSpPr>
        <p:spPr>
          <a:xfrm>
            <a:off x="857224" y="1714488"/>
            <a:ext cx="8072494" cy="230832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ru-RU" b="1" dirty="0" smtClean="0">
                <a:latin typeface="Times New Roman" pitchFamily="18" charset="0"/>
                <a:cs typeface="Times New Roman" pitchFamily="18" charset="0"/>
              </a:rPr>
              <a:t>Музейные вещи называют </a:t>
            </a:r>
            <a:r>
              <a:rPr lang="ru-RU" b="1" i="1" dirty="0" smtClean="0">
                <a:solidFill>
                  <a:srgbClr val="C00000"/>
                </a:solidFill>
                <a:latin typeface="Times New Roman" pitchFamily="18" charset="0"/>
                <a:cs typeface="Times New Roman" pitchFamily="18" charset="0"/>
              </a:rPr>
              <a:t>экспонатами</a:t>
            </a:r>
            <a:r>
              <a:rPr lang="ru-RU" b="1" dirty="0" smtClean="0">
                <a:solidFill>
                  <a:srgbClr val="C00000"/>
                </a:solidFill>
                <a:latin typeface="Times New Roman" pitchFamily="18" charset="0"/>
                <a:cs typeface="Times New Roman" pitchFamily="18" charset="0"/>
              </a:rPr>
              <a:t>. </a:t>
            </a:r>
            <a:r>
              <a:rPr lang="ru-RU" b="1" dirty="0" smtClean="0">
                <a:latin typeface="Times New Roman" pitchFamily="18" charset="0"/>
                <a:cs typeface="Times New Roman" pitchFamily="18" charset="0"/>
              </a:rPr>
              <a:t>Экспонаты нуждаются в заботливом уходе. Если какая-то вещь начинает разрушаться, музейные работники восстанавливают ее. Такая работа называется </a:t>
            </a:r>
            <a:r>
              <a:rPr lang="ru-RU" b="1" i="1" dirty="0" smtClean="0">
                <a:solidFill>
                  <a:srgbClr val="C00000"/>
                </a:solidFill>
                <a:latin typeface="Times New Roman" pitchFamily="18" charset="0"/>
                <a:cs typeface="Times New Roman" pitchFamily="18" charset="0"/>
              </a:rPr>
              <a:t>реставрацией</a:t>
            </a:r>
            <a:r>
              <a:rPr lang="ru-RU" b="1" dirty="0" smtClean="0">
                <a:latin typeface="Times New Roman" pitchFamily="18" charset="0"/>
                <a:cs typeface="Times New Roman" pitchFamily="18" charset="0"/>
              </a:rPr>
              <a:t>. Письменные документы тоже следует хранить в особых помещениях - </a:t>
            </a:r>
            <a:r>
              <a:rPr lang="ru-RU" b="1" i="1" dirty="0" smtClean="0">
                <a:solidFill>
                  <a:srgbClr val="C00000"/>
                </a:solidFill>
                <a:latin typeface="Times New Roman" pitchFamily="18" charset="0"/>
                <a:cs typeface="Times New Roman" pitchFamily="18" charset="0"/>
              </a:rPr>
              <a:t>архивах</a:t>
            </a:r>
            <a:r>
              <a:rPr lang="ru-RU" b="1" dirty="0" smtClean="0">
                <a:solidFill>
                  <a:srgbClr val="C00000"/>
                </a:solidFill>
                <a:latin typeface="Times New Roman" pitchFamily="18" charset="0"/>
                <a:cs typeface="Times New Roman" pitchFamily="18" charset="0"/>
              </a:rPr>
              <a:t>. </a:t>
            </a:r>
            <a:r>
              <a:rPr lang="ru-RU" b="1" dirty="0" smtClean="0">
                <a:latin typeface="Times New Roman" pitchFamily="18" charset="0"/>
                <a:cs typeface="Times New Roman" pitchFamily="18" charset="0"/>
              </a:rPr>
              <a:t>Там поддерживают одинаковую температуру и влажность. Работники архивов следят за сохранностью письменных источников и берегут их, чтобы древние рукописи и книги не портились. </a:t>
            </a:r>
            <a:br>
              <a:rPr lang="ru-RU" b="1" dirty="0" smtClean="0">
                <a:latin typeface="Times New Roman" pitchFamily="18" charset="0"/>
                <a:cs typeface="Times New Roman" pitchFamily="18" charset="0"/>
              </a:rPr>
            </a:br>
            <a:endParaRPr lang="ru-RU" b="1" dirty="0">
              <a:latin typeface="Times New Roman" pitchFamily="18" charset="0"/>
              <a:cs typeface="Times New Roman" pitchFamily="18" charset="0"/>
            </a:endParaRPr>
          </a:p>
        </p:txBody>
      </p:sp>
      <p:pic>
        <p:nvPicPr>
          <p:cNvPr id="7" name="Рисунок 6" descr="http://prehistoryforkids.archeologia.ru/04/99.gi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1538" y="3786190"/>
            <a:ext cx="2214578" cy="2857520"/>
          </a:xfrm>
          <a:prstGeom prst="rect">
            <a:avLst/>
          </a:prstGeom>
          <a:noFill/>
          <a:ln w="9525">
            <a:noFill/>
            <a:miter lim="800000"/>
            <a:headEnd/>
            <a:tailEnd/>
          </a:ln>
        </p:spPr>
      </p:pic>
      <p:pic>
        <p:nvPicPr>
          <p:cNvPr id="8" name="Рисунок 7" descr="http://prehistoryforkids.archeologia.ru/04/94.gi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00628" y="3786190"/>
            <a:ext cx="3843338" cy="2643206"/>
          </a:xfrm>
          <a:prstGeom prst="rect">
            <a:avLst/>
          </a:prstGeom>
          <a:noFill/>
          <a:ln w="9525">
            <a:noFill/>
            <a:miter lim="800000"/>
            <a:headEnd/>
            <a:tailEnd/>
          </a:ln>
        </p:spPr>
      </p:pic>
      <p:sp>
        <p:nvSpPr>
          <p:cNvPr id="9" name="Прямоугольник 8"/>
          <p:cNvSpPr/>
          <p:nvPr/>
        </p:nvSpPr>
        <p:spPr>
          <a:xfrm>
            <a:off x="3428992" y="4214818"/>
            <a:ext cx="1071570" cy="461665"/>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200" b="1" dirty="0" smtClean="0">
                <a:latin typeface="Times New Roman" pitchFamily="18" charset="0"/>
                <a:cs typeface="Times New Roman" pitchFamily="18" charset="0"/>
              </a:rPr>
              <a:t>Выставка в Лувре        </a:t>
            </a:r>
            <a:endParaRPr lang="ru-RU" sz="1200" dirty="0">
              <a:latin typeface="Times New Roman" pitchFamily="18" charset="0"/>
              <a:cs typeface="Times New Roman" pitchFamily="18" charset="0"/>
            </a:endParaRPr>
          </a:p>
        </p:txBody>
      </p:sp>
      <p:sp>
        <p:nvSpPr>
          <p:cNvPr id="10" name="Прямоугольник 9"/>
          <p:cNvSpPr/>
          <p:nvPr/>
        </p:nvSpPr>
        <p:spPr>
          <a:xfrm>
            <a:off x="7000892" y="6500835"/>
            <a:ext cx="1824490" cy="276999"/>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r"/>
            <a:r>
              <a:rPr lang="ru-RU" sz="1200" b="1" dirty="0" smtClean="0">
                <a:latin typeface="Times New Roman" pitchFamily="18" charset="0"/>
                <a:cs typeface="Times New Roman" pitchFamily="18" charset="0"/>
              </a:rPr>
              <a:t>Музейные экспонаты</a:t>
            </a:r>
            <a:endParaRPr lang="ru-RU"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0100" y="274638"/>
            <a:ext cx="7686700" cy="1143000"/>
          </a:xfrm>
        </p:spPr>
        <p:txBody>
          <a:bodyPr>
            <a:normAutofit/>
          </a:bodyPr>
          <a:lstStyle/>
          <a:p>
            <a:pPr algn="ctr"/>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Вопросы и задания</a:t>
            </a:r>
            <a:endPar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928662" y="1600201"/>
            <a:ext cx="7929618" cy="2828932"/>
          </a:xfrm>
        </p:spPr>
        <p:style>
          <a:lnRef idx="2">
            <a:schemeClr val="accent3"/>
          </a:lnRef>
          <a:fillRef idx="1">
            <a:schemeClr val="lt1"/>
          </a:fillRef>
          <a:effectRef idx="0">
            <a:schemeClr val="accent3"/>
          </a:effectRef>
          <a:fontRef idx="minor">
            <a:schemeClr val="dk1"/>
          </a:fontRef>
        </p:style>
        <p:txBody>
          <a:bodyPr>
            <a:normAutofit/>
          </a:bodyPr>
          <a:lstStyle/>
          <a:p>
            <a:r>
              <a:rPr lang="ru-RU" sz="2800" b="1" dirty="0" smtClean="0"/>
              <a:t>1. Какие книги вы читали о прошлом нашей страны и других стран? Какие кинофильмы и телепередачи смотрели? Что вы слышали об истории?</a:t>
            </a:r>
            <a:endParaRPr lang="ru-RU" sz="2800" i="1" dirty="0" smtClean="0"/>
          </a:p>
          <a:p>
            <a:r>
              <a:rPr lang="ru-RU" sz="2800" b="1" dirty="0" smtClean="0"/>
              <a:t>2. Попробуйте ответить, что изучают историки. </a:t>
            </a:r>
            <a:endParaRPr lang="ru-RU" sz="2800" dirty="0"/>
          </a:p>
        </p:txBody>
      </p:sp>
      <p:pic>
        <p:nvPicPr>
          <p:cNvPr id="4"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a:spLocks noGrp="1"/>
          </p:cNvSpPr>
          <p:nvPr>
            <p:ph type="title"/>
          </p:nvPr>
        </p:nvSpPr>
        <p:spPr>
          <a:xfrm>
            <a:off x="928662" y="274638"/>
            <a:ext cx="8001056" cy="868346"/>
          </a:xfrm>
        </p:spPr>
        <p:txBody>
          <a:bodyPr anchor="t">
            <a:normAutofit fontScale="9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Исторические источники.</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857224" y="1071546"/>
            <a:ext cx="8001056" cy="40011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ru-RU" sz="2000" b="1" dirty="0" smtClean="0">
                <a:latin typeface="Times New Roman" pitchFamily="18" charset="0"/>
                <a:cs typeface="Times New Roman" pitchFamily="18" charset="0"/>
              </a:rPr>
              <a:t>3. Личные коллекции.</a:t>
            </a:r>
            <a:endParaRPr lang="ru-RU" sz="2000" dirty="0">
              <a:latin typeface="Times New Roman" pitchFamily="18" charset="0"/>
              <a:cs typeface="Times New Roman" pitchFamily="18" charset="0"/>
            </a:endParaRPr>
          </a:p>
        </p:txBody>
      </p:sp>
      <p:sp>
        <p:nvSpPr>
          <p:cNvPr id="39937" name="Rectangle 1"/>
          <p:cNvSpPr>
            <a:spLocks noChangeArrowheads="1"/>
          </p:cNvSpPr>
          <p:nvPr/>
        </p:nvSpPr>
        <p:spPr bwMode="auto">
          <a:xfrm>
            <a:off x="857224" y="1714488"/>
            <a:ext cx="7929618" cy="4401205"/>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561975"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Многие ребята устраивают "домашние музеи", собирают </a:t>
            </a:r>
            <a:r>
              <a:rPr kumimoji="0" lang="ru-RU" sz="20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коллекции</a:t>
            </a:r>
            <a:r>
              <a:rPr kumimoji="0" lang="ru-RU" sz="2000"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старинных монет, книг, конвертов или других вещей. Коллекционирование - очень полезное дело, но и здесь есть свои правила: </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1.Сначала решите, что именно вы будете собирать. Не пытайтесь коллекционировать все старые вещи подряд, иначе просто запутаетесь. </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Коллекции ценятся не по количеству, а по качеству собранного. Иной раз одна редкая вещь стоит сотни обычных. </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3.Коллекция обогащает не кошелек владельца, а ум. Настоящий коллекционер, раздобыв редкостную вещь, обязательно узнает о ней все и расскажет другим. </a:t>
            </a: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Собиратель - это настоящий знаток, он может помочь всем, кто обратится за советом. </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a:spLocks noGrp="1"/>
          </p:cNvSpPr>
          <p:nvPr>
            <p:ph type="title"/>
          </p:nvPr>
        </p:nvSpPr>
        <p:spPr>
          <a:xfrm>
            <a:off x="928662" y="274638"/>
            <a:ext cx="7929618" cy="796908"/>
          </a:xfrm>
        </p:spPr>
        <p:txBody>
          <a:bodyPr anchor="t">
            <a:normAutofit fontScale="9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Исторические источники.</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928662" y="1285860"/>
            <a:ext cx="7929618"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fontAlgn="base">
              <a:spcBef>
                <a:spcPct val="0"/>
              </a:spcBef>
              <a:spcAft>
                <a:spcPct val="0"/>
              </a:spcAft>
            </a:pPr>
            <a:r>
              <a:rPr lang="ru-RU" sz="2000" b="1" dirty="0" smtClean="0">
                <a:solidFill>
                  <a:schemeClr val="tx1"/>
                </a:solidFill>
                <a:latin typeface="Times New Roman" pitchFamily="18" charset="0"/>
                <a:cs typeface="Times New Roman" pitchFamily="18" charset="0"/>
              </a:rPr>
              <a:t>4. Вопросы и задания.</a:t>
            </a:r>
          </a:p>
        </p:txBody>
      </p:sp>
      <p:sp>
        <p:nvSpPr>
          <p:cNvPr id="6" name="Rectangle 1"/>
          <p:cNvSpPr>
            <a:spLocks noChangeArrowheads="1"/>
          </p:cNvSpPr>
          <p:nvPr/>
        </p:nvSpPr>
        <p:spPr bwMode="auto">
          <a:xfrm>
            <a:off x="928662" y="1928802"/>
            <a:ext cx="8001056" cy="2246769"/>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b" anchorCtr="0" compatLnSpc="1">
            <a:prstTxWarp prst="textNoShape">
              <a:avLst/>
            </a:prstTxWarp>
            <a:spAutoFit/>
          </a:bodyPr>
          <a:lstStyle/>
          <a:p>
            <a:r>
              <a:rPr lang="ru-RU" sz="2000" b="1" dirty="0" smtClean="0"/>
              <a:t>1</a:t>
            </a:r>
            <a:r>
              <a:rPr lang="ru-RU" sz="2000" b="1" dirty="0" smtClean="0">
                <a:latin typeface="Times New Roman" pitchFamily="18" charset="0"/>
                <a:cs typeface="Times New Roman" pitchFamily="18" charset="0"/>
              </a:rPr>
              <a:t>. Что такое исторический источник? Какие источники вам известны??</a:t>
            </a:r>
            <a:endParaRPr lang="ru-RU" sz="2000" i="1"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2. Расскажите о работе музеев и архивов. Посетите областной краеведческий музей и подготовьте рассказ о том, что вы увидели. </a:t>
            </a:r>
            <a:endParaRPr lang="ru-RU" sz="2000" i="1"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3. Для чего создаются школьные музеи? Есть ли музей в вашей школе? Если музей еще не создан, каким бы вы хотели его видеть? </a:t>
            </a:r>
            <a:endParaRPr lang="ru-RU" sz="2000" i="1"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4. Для чего собирают личные коллекции? </a:t>
            </a:r>
            <a:endParaRPr kumimoji="0" lang="ru-RU" sz="2000" b="1" i="0" u="none" strike="noStrike" cap="none" normalizeH="0" baseline="0" dirty="0" smtClean="0">
              <a:ln>
                <a:noFill/>
              </a:ln>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274638"/>
            <a:ext cx="7929618" cy="939784"/>
          </a:xfrm>
        </p:spPr>
        <p:txBody>
          <a:bodyPr>
            <a:normAutofit/>
          </a:bodyPr>
          <a:lstStyle/>
          <a:p>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Науки помощницы</a:t>
            </a:r>
            <a:endPar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TextBox 3"/>
          <p:cNvSpPr txBox="1"/>
          <p:nvPr/>
        </p:nvSpPr>
        <p:spPr>
          <a:xfrm>
            <a:off x="928662" y="1214422"/>
            <a:ext cx="8001056"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1. Археология</a:t>
            </a:r>
            <a:endParaRPr lang="ru-RU" sz="2000" b="1" dirty="0">
              <a:latin typeface="Times New Roman" pitchFamily="18" charset="0"/>
              <a:cs typeface="Times New Roman" pitchFamily="18" charset="0"/>
            </a:endParaRPr>
          </a:p>
        </p:txBody>
      </p:sp>
      <p:sp>
        <p:nvSpPr>
          <p:cNvPr id="5" name="TextBox 4"/>
          <p:cNvSpPr txBox="1"/>
          <p:nvPr/>
        </p:nvSpPr>
        <p:spPr>
          <a:xfrm>
            <a:off x="928662" y="1857364"/>
            <a:ext cx="8001056"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ru-RU" b="1" dirty="0" smtClean="0">
                <a:latin typeface="Times New Roman" pitchFamily="18" charset="0"/>
                <a:cs typeface="Times New Roman" pitchFamily="18" charset="0"/>
              </a:rPr>
              <a:t>Археология - исследование ископаемых древностей.</a:t>
            </a:r>
            <a:endParaRPr lang="ru-RU" dirty="0">
              <a:latin typeface="Times New Roman" pitchFamily="18" charset="0"/>
              <a:cs typeface="Times New Roman" pitchFamily="18" charset="0"/>
            </a:endParaRPr>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5057" name="Рисунок 21" descr="http://prehistoryforkids.archeologia.ru/06/88.gif"/>
          <p:cNvPicPr>
            <a:picLocks noChangeAspect="1" noChangeArrowheads="1"/>
          </p:cNvPicPr>
          <p:nvPr/>
        </p:nvPicPr>
        <p:blipFill>
          <a:blip r:embed="rId3" cstate="print"/>
          <a:srcRect/>
          <a:stretch>
            <a:fillRect/>
          </a:stretch>
        </p:blipFill>
        <p:spPr bwMode="auto">
          <a:xfrm>
            <a:off x="9715536" y="2571744"/>
            <a:ext cx="2533647" cy="2248510"/>
          </a:xfrm>
          <a:prstGeom prst="rect">
            <a:avLst/>
          </a:prstGeom>
          <a:noFill/>
        </p:spPr>
      </p:pic>
      <p:sp>
        <p:nvSpPr>
          <p:cNvPr id="45059" name="Rectangle 3"/>
          <p:cNvSpPr>
            <a:spLocks noChangeArrowheads="1"/>
          </p:cNvSpPr>
          <p:nvPr/>
        </p:nvSpPr>
        <p:spPr bwMode="auto">
          <a:xfrm>
            <a:off x="928662" y="2357430"/>
            <a:ext cx="8001056" cy="4185761"/>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b" anchorCtr="1" compatLnSpc="1">
            <a:prstTxWarp prst="textNoShape">
              <a:avLst/>
            </a:prstTxWarp>
            <a:spAutoFit/>
          </a:bodyPr>
          <a:lstStyle/>
          <a:p>
            <a:pPr indent="561975" algn="just" fontAlgn="base">
              <a:spcBef>
                <a:spcPct val="0"/>
              </a:spcBef>
              <a:spcAft>
                <a:spcPct val="0"/>
              </a:spcAf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Человечество живет на Земле около трех миллионов лет. А письменностью пользуется только пять тысяч лет. Поэтому о самых древних временах из письменных источников ничего нельзя узнать. Здесь может помочь только изучение археологических источников. Слово </a:t>
            </a:r>
            <a:r>
              <a:rPr kumimoji="0" lang="ru-RU" sz="16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археология</a:t>
            </a:r>
            <a:r>
              <a:rPr kumimoji="0" lang="ru-RU" sz="1600"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состоит из двух греческих слов: "архэ" и "логос". (По словарику в конце учебника или по "Словарю-справочнику по Всемирной истории для школьников" узнайте, что они означают.) </a:t>
            </a:r>
            <a:r>
              <a:rPr kumimoji="0" lang="ru-RU" sz="1600" b="1" i="1"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Запомните: </a:t>
            </a:r>
            <a:r>
              <a:rPr kumimoji="0" lang="ru-RU" sz="16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археологией называется историческое знание о найденных под землей и под водой следах человеческой жизни.</a:t>
            </a:r>
            <a:r>
              <a:rPr lang="ru-RU" sz="1600" b="1" dirty="0" smtClean="0">
                <a:latin typeface="Times New Roman" pitchFamily="18" charset="0"/>
                <a:cs typeface="Times New Roman" pitchFamily="18" charset="0"/>
              </a:rPr>
              <a:t> </a:t>
            </a:r>
          </a:p>
          <a:p>
            <a:pPr indent="561975" algn="just" fontAlgn="base">
              <a:spcBef>
                <a:spcPct val="0"/>
              </a:spcBef>
              <a:spcAft>
                <a:spcPct val="0"/>
              </a:spcAft>
            </a:pPr>
            <a:r>
              <a:rPr lang="ru-RU" sz="1600" b="1" dirty="0" smtClean="0">
                <a:latin typeface="Times New Roman" pitchFamily="18" charset="0"/>
                <a:cs typeface="Times New Roman" pitchFamily="18" charset="0"/>
              </a:rPr>
              <a:t>Уже очень давно люди заметили, что в земле иногда обнаруживаются странные каменные остроконечники, ржавые ножи, бусины. Находки объясняли просто: говорили, по божьей воле эти вещи высыпались из грозовых туч. На самом деле, конечно, эти предметы сделаны руками предков. Но как же древние вещи попали под толщу почвы? Как оказались на дне моря? </a:t>
            </a:r>
            <a:endParaRPr lang="ru-RU" sz="1600" b="1" i="1" dirty="0" smtClean="0">
              <a:latin typeface="Times New Roman" pitchFamily="18" charset="0"/>
              <a:cs typeface="Times New Roman" pitchFamily="18" charset="0"/>
            </a:endParaRPr>
          </a:p>
          <a:p>
            <a:pPr marL="0" marR="0" lvl="0" indent="561975" algn="just" defTabSz="914400" rtl="0" eaLnBrk="1" fontAlgn="base" latinLnBrk="0" hangingPunct="1">
              <a:lnSpc>
                <a:spcPct val="100000"/>
              </a:lnSpc>
              <a:spcBef>
                <a:spcPct val="0"/>
              </a:spcBef>
              <a:spcAft>
                <a:spcPct val="0"/>
              </a:spcAft>
              <a:buClrTx/>
              <a:buSzTx/>
              <a:buFontTx/>
              <a:buNone/>
              <a:tabLst/>
            </a:pPr>
            <a:endParaRPr kumimoji="0" lang="ru-RU" sz="1600"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endParaRPr>
          </a:p>
          <a:p>
            <a:pPr marL="0" marR="0" lvl="0" indent="561975" algn="just"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80"/>
                </a:solidFill>
                <a:effectLst/>
                <a:latin typeface="Arial" pitchFamily="34" charset="0"/>
                <a:ea typeface="Times New Roman" pitchFamily="18" charset="0"/>
                <a:cs typeface="Arial" pitchFamily="34" charset="0"/>
              </a:rPr>
              <a:t/>
            </a:r>
            <a:br>
              <a:rPr kumimoji="0" lang="ru-RU" sz="1600" b="1" i="0" u="none" strike="noStrike" cap="none" normalizeH="0" baseline="0" dirty="0" smtClean="0">
                <a:ln>
                  <a:noFill/>
                </a:ln>
                <a:solidFill>
                  <a:srgbClr val="000080"/>
                </a:solidFill>
                <a:effectLst/>
                <a:latin typeface="Arial" pitchFamily="34" charset="0"/>
                <a:ea typeface="Times New Roman" pitchFamily="18" charset="0"/>
                <a:cs typeface="Arial" pitchFamily="34" charset="0"/>
              </a:rPr>
            </a:br>
            <a:r>
              <a:rPr kumimoji="0" lang="ru-RU" sz="1300" b="1" i="0" u="none" strike="noStrike" cap="none" normalizeH="0" baseline="0" dirty="0" smtClean="0">
                <a:ln>
                  <a:noFill/>
                </a:ln>
                <a:solidFill>
                  <a:srgbClr val="000080"/>
                </a:solidFill>
                <a:effectLst/>
                <a:latin typeface="Arial" pitchFamily="34" charset="0"/>
                <a:ea typeface="Times New Roman" pitchFamily="18" charset="0"/>
                <a:cs typeface="Arial" pitchFamily="34" charset="0"/>
              </a:rPr>
              <a:t/>
            </a:r>
            <a:br>
              <a:rPr kumimoji="0" lang="ru-RU" sz="1300" b="1" i="0" u="none" strike="noStrike" cap="none" normalizeH="0" baseline="0" dirty="0" smtClean="0">
                <a:ln>
                  <a:noFill/>
                </a:ln>
                <a:solidFill>
                  <a:srgbClr val="000080"/>
                </a:solidFill>
                <a:effectLst/>
                <a:latin typeface="Arial" pitchFamily="34" charset="0"/>
                <a:ea typeface="Times New Roman" pitchFamily="18" charset="0"/>
                <a:cs typeface="Arial" pitchFamily="34" charset="0"/>
              </a:rPr>
            </a:br>
            <a:endParaRPr kumimoji="0" lang="ru-RU" sz="13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5060" name="Рисунок 22" descr="http://prehistoryforkids.archeologia.ru/06/84.gif"/>
          <p:cNvPicPr>
            <a:picLocks noChangeAspect="1" noChangeArrowheads="1"/>
          </p:cNvPicPr>
          <p:nvPr/>
        </p:nvPicPr>
        <p:blipFill>
          <a:blip r:embed="rId4" cstate="print"/>
          <a:srcRect/>
          <a:stretch>
            <a:fillRect/>
          </a:stretch>
        </p:blipFill>
        <p:spPr bwMode="auto">
          <a:xfrm>
            <a:off x="-3286180" y="2500306"/>
            <a:ext cx="2933700" cy="2390775"/>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a:spLocks noGrp="1"/>
          </p:cNvSpPr>
          <p:nvPr>
            <p:ph type="title"/>
          </p:nvPr>
        </p:nvSpPr>
        <p:spPr>
          <a:xfrm>
            <a:off x="928662" y="274638"/>
            <a:ext cx="7929618" cy="939784"/>
          </a:xfrm>
        </p:spPr>
        <p:txBody>
          <a:bodyPr>
            <a:normAutofit/>
          </a:bodyPr>
          <a:lstStyle/>
          <a:p>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Науки помощницы</a:t>
            </a:r>
            <a:endPar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5" name="TextBox 4"/>
          <p:cNvSpPr txBox="1"/>
          <p:nvPr/>
        </p:nvSpPr>
        <p:spPr>
          <a:xfrm>
            <a:off x="928662" y="1214422"/>
            <a:ext cx="8001056"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1. Археология</a:t>
            </a:r>
            <a:endParaRPr lang="ru-RU" sz="2000" b="1" dirty="0">
              <a:latin typeface="Times New Roman" pitchFamily="18" charset="0"/>
              <a:cs typeface="Times New Roman" pitchFamily="18" charset="0"/>
            </a:endParaRPr>
          </a:p>
        </p:txBody>
      </p:sp>
      <p:pic>
        <p:nvPicPr>
          <p:cNvPr id="6" name="Рисунок 22" descr="http://prehistoryforkids.archeologia.ru/06/84.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28661" y="1928802"/>
            <a:ext cx="3331117" cy="2714644"/>
          </a:xfrm>
          <a:prstGeom prst="rect">
            <a:avLst/>
          </a:prstGeom>
        </p:spPr>
        <p:style>
          <a:lnRef idx="1">
            <a:schemeClr val="dk1"/>
          </a:lnRef>
          <a:fillRef idx="3">
            <a:schemeClr val="dk1"/>
          </a:fillRef>
          <a:effectRef idx="2">
            <a:schemeClr val="dk1"/>
          </a:effectRef>
          <a:fontRef idx="minor">
            <a:schemeClr val="lt1"/>
          </a:fontRef>
        </p:style>
      </p:pic>
      <p:sp>
        <p:nvSpPr>
          <p:cNvPr id="2049" name="Rectangle 1"/>
          <p:cNvSpPr>
            <a:spLocks noChangeArrowheads="1"/>
          </p:cNvSpPr>
          <p:nvPr/>
        </p:nvSpPr>
        <p:spPr bwMode="auto">
          <a:xfrm>
            <a:off x="4357686" y="3214686"/>
            <a:ext cx="4500594" cy="523220"/>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80"/>
                </a:solidFill>
                <a:effectLst/>
                <a:latin typeface="Calibri" pitchFamily="34" charset="0"/>
                <a:ea typeface="Times New Roman" pitchFamily="18" charset="0"/>
                <a:cs typeface="Times New Roman" pitchFamily="18" charset="0"/>
              </a:rPr>
              <a:t>Работа археологов. Является ли эта фотография историческим источником?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 name="Рисунок 7" descr="http://prehistoryforkids.archeologia.ru/06/96.gi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57686" y="4000504"/>
            <a:ext cx="3905257" cy="2428868"/>
          </a:xfrm>
          <a:prstGeom prst="rect">
            <a:avLst/>
          </a:prstGeom>
          <a:ln>
            <a:headEnd/>
            <a:tailEnd/>
          </a:ln>
        </p:spPr>
        <p:style>
          <a:lnRef idx="1">
            <a:schemeClr val="dk1"/>
          </a:lnRef>
          <a:fillRef idx="3">
            <a:schemeClr val="dk1"/>
          </a:fillRef>
          <a:effectRef idx="2">
            <a:schemeClr val="dk1"/>
          </a:effectRef>
          <a:fontRef idx="minor">
            <a:schemeClr val="lt1"/>
          </a:fontRef>
        </p:style>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a:spLocks noGrp="1"/>
          </p:cNvSpPr>
          <p:nvPr>
            <p:ph type="title"/>
          </p:nvPr>
        </p:nvSpPr>
        <p:spPr>
          <a:xfrm>
            <a:off x="928662" y="274638"/>
            <a:ext cx="7929618" cy="939784"/>
          </a:xfrm>
        </p:spPr>
        <p:txBody>
          <a:bodyPr>
            <a:normAutofit/>
          </a:bodyPr>
          <a:lstStyle/>
          <a:p>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Науки помощницы</a:t>
            </a:r>
            <a:endPar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5" name="TextBox 4"/>
          <p:cNvSpPr txBox="1"/>
          <p:nvPr/>
        </p:nvSpPr>
        <p:spPr>
          <a:xfrm>
            <a:off x="928662" y="1214422"/>
            <a:ext cx="8001056"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1. Археология</a:t>
            </a:r>
            <a:endParaRPr lang="ru-RU" sz="2000" b="1" dirty="0">
              <a:latin typeface="Times New Roman" pitchFamily="18" charset="0"/>
              <a:cs typeface="Times New Roman" pitchFamily="18" charset="0"/>
            </a:endParaRPr>
          </a:p>
        </p:txBody>
      </p:sp>
      <p:sp>
        <p:nvSpPr>
          <p:cNvPr id="6" name="TextBox 5"/>
          <p:cNvSpPr txBox="1"/>
          <p:nvPr/>
        </p:nvSpPr>
        <p:spPr>
          <a:xfrm>
            <a:off x="928662" y="1857364"/>
            <a:ext cx="8001056"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ru-RU" b="1" dirty="0" smtClean="0">
                <a:latin typeface="Times New Roman" pitchFamily="18" charset="0"/>
                <a:cs typeface="Times New Roman" pitchFamily="18" charset="0"/>
              </a:rPr>
              <a:t>Археологические памятники.</a:t>
            </a:r>
            <a:endParaRPr lang="ru-RU" dirty="0">
              <a:latin typeface="Times New Roman" pitchFamily="18" charset="0"/>
              <a:cs typeface="Times New Roman" pitchFamily="18" charset="0"/>
            </a:endParaRPr>
          </a:p>
        </p:txBody>
      </p:sp>
      <p:sp>
        <p:nvSpPr>
          <p:cNvPr id="8" name="Прямоугольник 7"/>
          <p:cNvSpPr/>
          <p:nvPr/>
        </p:nvSpPr>
        <p:spPr>
          <a:xfrm>
            <a:off x="928662" y="2428868"/>
            <a:ext cx="8001056" cy="3816429"/>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ru-RU" dirty="0" smtClean="0"/>
              <a:t>	</a:t>
            </a:r>
            <a:r>
              <a:rPr lang="ru-RU" sz="1600" b="1" dirty="0" smtClean="0">
                <a:latin typeface="Times New Roman" pitchFamily="18" charset="0"/>
                <a:cs typeface="Times New Roman" pitchFamily="18" charset="0"/>
              </a:rPr>
              <a:t>Иногда малообразованные люди считают, что археологов интересуют золото и драгоценности. Совершенно неверно! Научная ценность вещи измеряется вовсе не тем, из чего она сделана - из серебра или из глины. Главное, чтобы она могла побольше рассказать о своих древних создателях и хозяевах. Часто для археолога черепок глиняного кувшина дороже слитков золота. Археологи ищут знания, а не богатства. Ученые исследуют развалины городов и крепостей, поселков и отдельных домов, ищут остатки храмов, башен, изучают могилы, пещеры, мастерские ремесленников, шахты и рудники, каналы и дороги, клады. Все это - археологические источники, или археологические памятники прошлого.</a:t>
            </a:r>
          </a:p>
          <a:p>
            <a:r>
              <a:rPr lang="ru-RU" sz="1600" b="1" dirty="0" smtClean="0">
                <a:latin typeface="Times New Roman" pitchFamily="18" charset="0"/>
                <a:cs typeface="Times New Roman" pitchFamily="18" charset="0"/>
              </a:rPr>
              <a:t>	Археологические памятники в нашей стране прежде не изучали, а разоряли, грабили. К примеру, сибиряки разрывали древние могилы - курганы, чтобы добыть драгоценности, переплавить и продать их. Все остальное считали ненужным хламом, безжалостно ломали и выбрасывали. По приказу императора Петра Первого прекратили разгром и грабеж древних памятников. Начались первые научные раскопки.</a:t>
            </a:r>
            <a:endParaRPr lang="ru-RU" sz="1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a:spLocks noGrp="1"/>
          </p:cNvSpPr>
          <p:nvPr>
            <p:ph type="title"/>
          </p:nvPr>
        </p:nvSpPr>
        <p:spPr>
          <a:xfrm>
            <a:off x="928662" y="274638"/>
            <a:ext cx="7929618" cy="868346"/>
          </a:xfrm>
        </p:spPr>
        <p:txBody>
          <a:bodyPr>
            <a:normAutofit/>
          </a:bodyPr>
          <a:lstStyle/>
          <a:p>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Науки помощницы</a:t>
            </a:r>
            <a:endPar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5" name="TextBox 4"/>
          <p:cNvSpPr txBox="1"/>
          <p:nvPr/>
        </p:nvSpPr>
        <p:spPr>
          <a:xfrm>
            <a:off x="928662" y="1214422"/>
            <a:ext cx="8001056"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1. Археология</a:t>
            </a:r>
            <a:endParaRPr lang="ru-RU" sz="2000" b="1" dirty="0">
              <a:latin typeface="Times New Roman" pitchFamily="18" charset="0"/>
              <a:cs typeface="Times New Roman" pitchFamily="18" charset="0"/>
            </a:endParaRPr>
          </a:p>
        </p:txBody>
      </p:sp>
      <p:sp>
        <p:nvSpPr>
          <p:cNvPr id="52226" name="Rectangle 2"/>
          <p:cNvSpPr>
            <a:spLocks noChangeArrowheads="1"/>
          </p:cNvSpPr>
          <p:nvPr/>
        </p:nvSpPr>
        <p:spPr bwMode="auto">
          <a:xfrm>
            <a:off x="928662" y="1714488"/>
            <a:ext cx="8001056" cy="2308324"/>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b" anchorCtr="0" compatLnSpc="1">
            <a:prstTxWarp prst="textNoShape">
              <a:avLst/>
            </a:prstTxWarp>
            <a:spAutoFit/>
          </a:bodyPr>
          <a:lstStyle/>
          <a:p>
            <a:pPr indent="561975" fontAlgn="base">
              <a:spcBef>
                <a:spcPct val="0"/>
              </a:spcBef>
              <a:spcAft>
                <a:spcPct val="0"/>
              </a:spcAf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Археологические памятники в любом культурном обществе - всенародное богатство. Они </a:t>
            </a:r>
            <a:r>
              <a:rPr lang="ru-RU" b="1" dirty="0" smtClean="0">
                <a:latin typeface="Times New Roman" pitchFamily="18" charset="0"/>
                <a:ea typeface="Times New Roman" pitchFamily="18" charset="0"/>
                <a:cs typeface="Times New Roman" pitchFamily="18" charset="0"/>
              </a:rPr>
              <a:t>охраняются законом. </a:t>
            </a:r>
            <a:r>
              <a:rPr lang="ru-RU" b="1" i="1" u="sng" dirty="0" smtClean="0">
                <a:solidFill>
                  <a:srgbClr val="C00000"/>
                </a:solidFill>
                <a:latin typeface="Times New Roman" pitchFamily="18" charset="0"/>
                <a:ea typeface="Times New Roman" pitchFamily="18" charset="0"/>
                <a:cs typeface="Times New Roman" pitchFamily="18" charset="0"/>
              </a:rPr>
              <a:t>Запомните: </a:t>
            </a:r>
            <a:r>
              <a:rPr lang="ru-RU" b="1" i="1" dirty="0" smtClean="0">
                <a:solidFill>
                  <a:srgbClr val="C00000"/>
                </a:solidFill>
                <a:latin typeface="Times New Roman" pitchFamily="18" charset="0"/>
                <a:ea typeface="Times New Roman" pitchFamily="18" charset="0"/>
                <a:cs typeface="Times New Roman" pitchFamily="18" charset="0"/>
              </a:rPr>
              <a:t>за порчу археологических памятников наказывают как за тяжелое преступление.</a:t>
            </a:r>
            <a:r>
              <a:rPr lang="ru-RU" dirty="0" smtClean="0"/>
              <a:t> </a:t>
            </a:r>
            <a:r>
              <a:rPr lang="ru-RU" b="1" i="1" dirty="0" smtClean="0">
                <a:solidFill>
                  <a:srgbClr val="C00000"/>
                </a:solidFill>
                <a:latin typeface="Times New Roman" pitchFamily="18" charset="0"/>
                <a:cs typeface="Times New Roman" pitchFamily="18" charset="0"/>
              </a:rPr>
              <a:t>Самовольные раскопки и присвоение найденных вещей строго запрещены. Проводить разведку и раскопки могут только те, кому выданы на это разрешения. </a:t>
            </a:r>
          </a:p>
          <a:p>
            <a:pPr indent="561975" fontAlgn="base">
              <a:spcBef>
                <a:spcPct val="0"/>
              </a:spcBef>
              <a:spcAft>
                <a:spcPct val="0"/>
              </a:spcAft>
            </a:pPr>
            <a:endParaRPr lang="ru-RU" b="1" i="1" dirty="0" smtClean="0">
              <a:solidFill>
                <a:srgbClr val="C00000"/>
              </a:solidFill>
              <a:latin typeface="Times New Roman" pitchFamily="18" charset="0"/>
              <a:cs typeface="Times New Roman" pitchFamily="18" charset="0"/>
            </a:endParaRPr>
          </a:p>
          <a:p>
            <a:pPr marL="0" marR="0" lvl="0" indent="561975"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2225" name="Рисунок 24" descr="http://prehistoryforkids.archeologia.ru/06/74.gif"/>
          <p:cNvPicPr>
            <a:picLocks noChangeAspect="1" noChangeArrowheads="1"/>
          </p:cNvPicPr>
          <p:nvPr/>
        </p:nvPicPr>
        <p:blipFill>
          <a:blip r:embed="rId3" cstate="print"/>
          <a:srcRect/>
          <a:stretch>
            <a:fillRect/>
          </a:stretch>
        </p:blipFill>
        <p:spPr bwMode="auto">
          <a:xfrm>
            <a:off x="2214546" y="4071942"/>
            <a:ext cx="5264221" cy="1685927"/>
          </a:xfrm>
          <a:prstGeom prst="rect">
            <a:avLst/>
          </a:prstGeom>
        </p:spPr>
        <p:style>
          <a:lnRef idx="1">
            <a:schemeClr val="dk1"/>
          </a:lnRef>
          <a:fillRef idx="3">
            <a:schemeClr val="dk1"/>
          </a:fillRef>
          <a:effectRef idx="2">
            <a:schemeClr val="dk1"/>
          </a:effectRef>
          <a:fontRef idx="minor">
            <a:schemeClr val="lt1"/>
          </a:fontRef>
        </p:style>
      </p:pic>
      <p:sp>
        <p:nvSpPr>
          <p:cNvPr id="9" name="Прямоугольник 8"/>
          <p:cNvSpPr/>
          <p:nvPr/>
        </p:nvSpPr>
        <p:spPr>
          <a:xfrm>
            <a:off x="2285984" y="5929330"/>
            <a:ext cx="5214974" cy="646331"/>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ru-RU" b="1" dirty="0" smtClean="0"/>
              <a:t>Археологические находки.</a:t>
            </a:r>
          </a:p>
          <a:p>
            <a:pPr algn="ctr"/>
            <a:r>
              <a:rPr lang="ru-RU" b="1" dirty="0" smtClean="0"/>
              <a:t> Как вы считаете, что здесь изображено? </a:t>
            </a:r>
            <a:endParaRPr lang="ru-RU" dirty="0"/>
          </a:p>
        </p:txBody>
      </p:sp>
      <p:sp>
        <p:nvSpPr>
          <p:cNvPr id="10" name="Заголовок 1"/>
          <p:cNvSpPr txBox="1">
            <a:spLocks/>
          </p:cNvSpPr>
          <p:nvPr/>
        </p:nvSpPr>
        <p:spPr>
          <a:xfrm>
            <a:off x="928662" y="285728"/>
            <a:ext cx="7929618" cy="868346"/>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rPr>
              <a:t>Науки помощницы</a:t>
            </a:r>
            <a:endParaRPr kumimoji="0" lang="ru-RU" sz="4000" b="1" i="0" u="none" strike="noStrike" kern="1200" cap="none" spc="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5" name="Заголовок 1"/>
          <p:cNvSpPr txBox="1">
            <a:spLocks noGrp="1"/>
          </p:cNvSpPr>
          <p:nvPr>
            <p:ph type="title"/>
          </p:nvPr>
        </p:nvSpPr>
        <p:spPr>
          <a:xfrm>
            <a:off x="928662" y="274638"/>
            <a:ext cx="7929618" cy="93978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rPr>
              <a:t>Науки помощницы</a:t>
            </a:r>
            <a:endParaRPr kumimoji="0" lang="ru-RU" sz="4000" b="1" i="0" u="none" strike="noStrike" kern="1200" cap="none" spc="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endParaRPr>
          </a:p>
        </p:txBody>
      </p:sp>
      <p:sp>
        <p:nvSpPr>
          <p:cNvPr id="6" name="TextBox 5"/>
          <p:cNvSpPr txBox="1"/>
          <p:nvPr/>
        </p:nvSpPr>
        <p:spPr>
          <a:xfrm>
            <a:off x="928662" y="1214422"/>
            <a:ext cx="8001056"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1. Археология</a:t>
            </a:r>
            <a:endParaRPr lang="ru-RU" sz="2000" b="1" dirty="0">
              <a:latin typeface="Times New Roman" pitchFamily="18" charset="0"/>
              <a:cs typeface="Times New Roman" pitchFamily="18" charset="0"/>
            </a:endParaRPr>
          </a:p>
        </p:txBody>
      </p:sp>
      <p:sp>
        <p:nvSpPr>
          <p:cNvPr id="7" name="TextBox 6"/>
          <p:cNvSpPr txBox="1"/>
          <p:nvPr/>
        </p:nvSpPr>
        <p:spPr>
          <a:xfrm>
            <a:off x="928662" y="1857364"/>
            <a:ext cx="8001056"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ru-RU" b="1" dirty="0" smtClean="0">
                <a:latin typeface="Times New Roman" pitchFamily="18" charset="0"/>
                <a:cs typeface="Times New Roman" pitchFamily="18" charset="0"/>
              </a:rPr>
              <a:t>Ученные археологи.</a:t>
            </a:r>
            <a:endParaRPr lang="ru-RU" dirty="0">
              <a:latin typeface="Times New Roman" pitchFamily="18" charset="0"/>
              <a:cs typeface="Times New Roman" pitchFamily="18" charset="0"/>
            </a:endParaRPr>
          </a:p>
        </p:txBody>
      </p:sp>
      <p:pic>
        <p:nvPicPr>
          <p:cNvPr id="51203" name="Рисунок 108" descr="http://prehistoryforkids.archeologia.ru/06/83.gif"/>
          <p:cNvPicPr>
            <a:picLocks noChangeAspect="1" noChangeArrowheads="1"/>
          </p:cNvPicPr>
          <p:nvPr/>
        </p:nvPicPr>
        <p:blipFill>
          <a:blip r:embed="rId3" cstate="print"/>
          <a:srcRect/>
          <a:stretch>
            <a:fillRect/>
          </a:stretch>
        </p:blipFill>
        <p:spPr bwMode="auto">
          <a:xfrm>
            <a:off x="1071538" y="2571744"/>
            <a:ext cx="2083608" cy="2643206"/>
          </a:xfrm>
          <a:prstGeom prst="rect">
            <a:avLst/>
          </a:prstGeom>
        </p:spPr>
        <p:style>
          <a:lnRef idx="1">
            <a:schemeClr val="dk1"/>
          </a:lnRef>
          <a:fillRef idx="3">
            <a:schemeClr val="dk1"/>
          </a:fillRef>
          <a:effectRef idx="2">
            <a:schemeClr val="dk1"/>
          </a:effectRef>
          <a:fontRef idx="minor">
            <a:schemeClr val="lt1"/>
          </a:fontRef>
        </p:style>
      </p:pic>
      <p:pic>
        <p:nvPicPr>
          <p:cNvPr id="51202" name="Рисунок 109" descr="http://prehistoryforkids.archeologia.ru/06/82.gif"/>
          <p:cNvPicPr>
            <a:picLocks noChangeAspect="1" noChangeArrowheads="1"/>
          </p:cNvPicPr>
          <p:nvPr/>
        </p:nvPicPr>
        <p:blipFill>
          <a:blip r:embed="rId4" cstate="print"/>
          <a:srcRect/>
          <a:stretch>
            <a:fillRect/>
          </a:stretch>
        </p:blipFill>
        <p:spPr bwMode="auto">
          <a:xfrm>
            <a:off x="3571867" y="2571744"/>
            <a:ext cx="2047889" cy="2643206"/>
          </a:xfrm>
          <a:prstGeom prst="rect">
            <a:avLst/>
          </a:prstGeom>
        </p:spPr>
        <p:style>
          <a:lnRef idx="1">
            <a:schemeClr val="dk1"/>
          </a:lnRef>
          <a:fillRef idx="3">
            <a:schemeClr val="dk1"/>
          </a:fillRef>
          <a:effectRef idx="2">
            <a:schemeClr val="dk1"/>
          </a:effectRef>
          <a:fontRef idx="minor">
            <a:schemeClr val="lt1"/>
          </a:fontRef>
        </p:style>
      </p:pic>
      <p:pic>
        <p:nvPicPr>
          <p:cNvPr id="51201" name="Рисунок 110" descr="http://prehistoryforkids.archeologia.ru/06/81.gif"/>
          <p:cNvPicPr>
            <a:picLocks noChangeAspect="1" noChangeArrowheads="1"/>
          </p:cNvPicPr>
          <p:nvPr/>
        </p:nvPicPr>
        <p:blipFill>
          <a:blip r:embed="rId5" cstate="print"/>
          <a:srcRect/>
          <a:stretch>
            <a:fillRect/>
          </a:stretch>
        </p:blipFill>
        <p:spPr bwMode="auto">
          <a:xfrm>
            <a:off x="6215073" y="2571744"/>
            <a:ext cx="2024077" cy="2643206"/>
          </a:xfrm>
          <a:prstGeom prst="rect">
            <a:avLst/>
          </a:prstGeom>
        </p:spPr>
        <p:style>
          <a:lnRef idx="1">
            <a:schemeClr val="dk1"/>
          </a:lnRef>
          <a:fillRef idx="3">
            <a:schemeClr val="dk1"/>
          </a:fillRef>
          <a:effectRef idx="2">
            <a:schemeClr val="dk1"/>
          </a:effectRef>
          <a:fontRef idx="minor">
            <a:schemeClr val="lt1"/>
          </a:fontRef>
        </p:style>
      </p:pic>
      <p:sp>
        <p:nvSpPr>
          <p:cNvPr id="17" name="Прямоугольник 16"/>
          <p:cNvSpPr/>
          <p:nvPr/>
        </p:nvSpPr>
        <p:spPr>
          <a:xfrm>
            <a:off x="6215074" y="5357826"/>
            <a:ext cx="2071702" cy="338554"/>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600" b="1" dirty="0" smtClean="0">
                <a:latin typeface="Times New Roman" pitchFamily="18" charset="0"/>
                <a:cs typeface="Times New Roman" pitchFamily="18" charset="0"/>
              </a:rPr>
              <a:t>А.П. Окладников</a:t>
            </a:r>
            <a:endParaRPr lang="ru-RU" sz="1600" dirty="0">
              <a:latin typeface="Times New Roman" pitchFamily="18" charset="0"/>
              <a:cs typeface="Times New Roman" pitchFamily="18" charset="0"/>
            </a:endParaRPr>
          </a:p>
        </p:txBody>
      </p:sp>
      <p:sp>
        <p:nvSpPr>
          <p:cNvPr id="18" name="TextBox 17"/>
          <p:cNvSpPr txBox="1"/>
          <p:nvPr/>
        </p:nvSpPr>
        <p:spPr>
          <a:xfrm>
            <a:off x="3571868" y="5357826"/>
            <a:ext cx="2071702" cy="338554"/>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ru-RU" sz="1600" b="1" dirty="0" smtClean="0">
                <a:latin typeface="Times New Roman" pitchFamily="18" charset="0"/>
                <a:cs typeface="Times New Roman" pitchFamily="18" charset="0"/>
              </a:rPr>
              <a:t>А. В. Арциховский</a:t>
            </a:r>
            <a:endParaRPr lang="ru-RU" sz="1600" b="1" dirty="0">
              <a:latin typeface="Times New Roman" pitchFamily="18" charset="0"/>
              <a:cs typeface="Times New Roman" pitchFamily="18" charset="0"/>
            </a:endParaRPr>
          </a:p>
        </p:txBody>
      </p:sp>
      <p:sp>
        <p:nvSpPr>
          <p:cNvPr id="19" name="TextBox 18"/>
          <p:cNvSpPr txBox="1"/>
          <p:nvPr/>
        </p:nvSpPr>
        <p:spPr>
          <a:xfrm>
            <a:off x="1000100" y="5357826"/>
            <a:ext cx="2143140" cy="338554"/>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ru-RU" sz="1600" b="1" dirty="0" smtClean="0">
                <a:latin typeface="Times New Roman" pitchFamily="18" charset="0"/>
                <a:cs typeface="Times New Roman" pitchFamily="18" charset="0"/>
              </a:rPr>
              <a:t>В. А. Городцов</a:t>
            </a:r>
            <a:endParaRPr lang="ru-RU" sz="1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txBox="1">
            <a:spLocks noGrp="1"/>
          </p:cNvSpPr>
          <p:nvPr>
            <p:ph type="title"/>
          </p:nvPr>
        </p:nvSpPr>
        <p:spPr>
          <a:xfrm>
            <a:off x="928662" y="274638"/>
            <a:ext cx="8001056" cy="868346"/>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rPr>
              <a:t>Науки помощницы</a:t>
            </a:r>
            <a:endParaRPr kumimoji="0" lang="ru-RU" sz="4000" b="1" i="0" u="none" strike="noStrike" kern="1200" cap="none" spc="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endParaRPr>
          </a:p>
        </p:txBody>
      </p:sp>
      <p:sp>
        <p:nvSpPr>
          <p:cNvPr id="5" name="Прямоугольник 4"/>
          <p:cNvSpPr/>
          <p:nvPr/>
        </p:nvSpPr>
        <p:spPr>
          <a:xfrm>
            <a:off x="928662" y="1857364"/>
            <a:ext cx="8001056" cy="369332"/>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ru-RU" b="1" dirty="0" smtClean="0"/>
              <a:t>Правила разведок и раскопок.</a:t>
            </a:r>
            <a:endParaRPr lang="ru-RU" dirty="0"/>
          </a:p>
        </p:txBody>
      </p:sp>
      <p:sp>
        <p:nvSpPr>
          <p:cNvPr id="6" name="TextBox 5"/>
          <p:cNvSpPr txBox="1"/>
          <p:nvPr/>
        </p:nvSpPr>
        <p:spPr>
          <a:xfrm>
            <a:off x="928662" y="1214422"/>
            <a:ext cx="8001056"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1. Археология</a:t>
            </a:r>
            <a:endParaRPr lang="ru-RU" sz="2000" b="1" dirty="0">
              <a:latin typeface="Times New Roman" pitchFamily="18" charset="0"/>
              <a:cs typeface="Times New Roman" pitchFamily="18" charset="0"/>
            </a:endParaRPr>
          </a:p>
        </p:txBody>
      </p:sp>
      <p:sp>
        <p:nvSpPr>
          <p:cNvPr id="50177" name="Rectangle 1"/>
          <p:cNvSpPr>
            <a:spLocks noChangeArrowheads="1"/>
          </p:cNvSpPr>
          <p:nvPr/>
        </p:nvSpPr>
        <p:spPr bwMode="auto">
          <a:xfrm>
            <a:off x="928662" y="1844093"/>
            <a:ext cx="8001056" cy="4278094"/>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561975"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Чтобы узнать, где проводить раскопки, надо сначала провести</a:t>
            </a:r>
            <a:r>
              <a:rPr kumimoji="0" lang="ru-RU" sz="1600" b="1" i="0"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1600" b="1" i="1"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разведку</a:t>
            </a:r>
            <a:r>
              <a:rPr kumimoji="0" lang="ru-RU" sz="1600" b="1" i="0"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 отыскать археологические памятники. Внимательные и опытные археологи отправляются в походы вдоль рек и к озерам, наблюдают и беседуют с местными жителями. Когда археологические памятники обнаружены, составляется карта-план будущих раскопок. Разведчик-археолог должен быть выносливым и умелым, отлично знать компас, фотоаппарат, карту.</a:t>
            </a:r>
            <a:endParaRPr kumimoji="0" lang="ru-RU" sz="1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Археологам иногда помогают летчики. Часто с большой высоты проводится </a:t>
            </a:r>
            <a:r>
              <a:rPr kumimoji="0" lang="ru-RU" sz="16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аэрофотосъемка</a:t>
            </a:r>
            <a:r>
              <a:rPr kumimoji="0" lang="ru-RU" sz="1600"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фотографиях видны темные полосы на месте древних разрушенных стен, каналов или дорог. А ведь с поверхности земли ничего не просматривается! По аэрофотографиям водолазы ищут затонувшие корабли и поселения на дне морей и озер.</a:t>
            </a:r>
            <a:endParaRPr kumimoji="0" lang="ru-RU" sz="1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Раскопки ведут осторожно, землю снимают лопатами, стараясь рыть тонкими слоями - не больше 5 сантиметров. Когда появляются первые находки, археологи берут специальные ножи и кисточки и осторожно расчищают вещи. Их работа очень аккуратна и точна. </a:t>
            </a: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Все найденное тут же бережно упаковывают. Иногда даже просеивают землю, чтобы не пропала ни одна мелкая находка. </a:t>
            </a:r>
            <a:endParaRPr kumimoji="0" lang="ru-RU" sz="16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txBox="1">
            <a:spLocks noGrp="1"/>
          </p:cNvSpPr>
          <p:nvPr>
            <p:ph type="title"/>
          </p:nvPr>
        </p:nvSpPr>
        <p:spPr>
          <a:xfrm>
            <a:off x="928662" y="274638"/>
            <a:ext cx="8001056" cy="93978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rPr>
              <a:t>Науки помощницы</a:t>
            </a:r>
            <a:endParaRPr kumimoji="0" lang="ru-RU" sz="4000" b="1" i="0" u="none" strike="noStrike" kern="1200" cap="none" spc="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endParaRPr>
          </a:p>
        </p:txBody>
      </p:sp>
      <p:sp>
        <p:nvSpPr>
          <p:cNvPr id="5" name="TextBox 4"/>
          <p:cNvSpPr txBox="1"/>
          <p:nvPr/>
        </p:nvSpPr>
        <p:spPr>
          <a:xfrm>
            <a:off x="928662" y="1214422"/>
            <a:ext cx="8001056"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1. Археология</a:t>
            </a:r>
            <a:endParaRPr lang="ru-RU" sz="2000" b="1" dirty="0">
              <a:latin typeface="Times New Roman" pitchFamily="18" charset="0"/>
              <a:cs typeface="Times New Roman" pitchFamily="18" charset="0"/>
            </a:endParaRPr>
          </a:p>
        </p:txBody>
      </p:sp>
      <p:sp>
        <p:nvSpPr>
          <p:cNvPr id="6" name="Прямоугольник 5"/>
          <p:cNvSpPr/>
          <p:nvPr/>
        </p:nvSpPr>
        <p:spPr>
          <a:xfrm>
            <a:off x="928662" y="1857364"/>
            <a:ext cx="8001056" cy="369332"/>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ru-RU" b="1" dirty="0" smtClean="0">
                <a:latin typeface="Times New Roman" pitchFamily="18" charset="0"/>
                <a:cs typeface="Times New Roman" pitchFamily="18" charset="0"/>
              </a:rPr>
              <a:t>Археологические находки</a:t>
            </a:r>
            <a:r>
              <a:rPr lang="ru-RU" b="1" dirty="0" smtClean="0"/>
              <a:t>.</a:t>
            </a:r>
            <a:endParaRPr lang="ru-RU" dirty="0"/>
          </a:p>
        </p:txBody>
      </p:sp>
      <p:pic>
        <p:nvPicPr>
          <p:cNvPr id="8" name="Рисунок 7" descr="http://prehistoryforkids.archeologia.ru/06/76.gif"/>
          <p:cNvPicPr/>
          <p:nvPr/>
        </p:nvPicPr>
        <p:blipFill>
          <a:blip r:embed="rId3" cstate="print"/>
          <a:srcRect/>
          <a:stretch>
            <a:fillRect/>
          </a:stretch>
        </p:blipFill>
        <p:spPr bwMode="auto">
          <a:xfrm>
            <a:off x="5000628" y="2428868"/>
            <a:ext cx="3567116" cy="2786082"/>
          </a:xfrm>
          <a:prstGeom prst="rect">
            <a:avLst/>
          </a:prstGeom>
          <a:ln>
            <a:headEnd/>
            <a:tailEnd/>
          </a:ln>
        </p:spPr>
        <p:style>
          <a:lnRef idx="1">
            <a:schemeClr val="dk1"/>
          </a:lnRef>
          <a:fillRef idx="3">
            <a:schemeClr val="dk1"/>
          </a:fillRef>
          <a:effectRef idx="2">
            <a:schemeClr val="dk1"/>
          </a:effectRef>
          <a:fontRef idx="minor">
            <a:schemeClr val="lt1"/>
          </a:fontRef>
        </p:style>
      </p:pic>
      <p:pic>
        <p:nvPicPr>
          <p:cNvPr id="9" name="Рисунок 8" descr="http://prehistoryforkids.archeologia.ru/06/78.gif"/>
          <p:cNvPicPr/>
          <p:nvPr/>
        </p:nvPicPr>
        <p:blipFill>
          <a:blip r:embed="rId4" cstate="print"/>
          <a:srcRect/>
          <a:stretch>
            <a:fillRect/>
          </a:stretch>
        </p:blipFill>
        <p:spPr bwMode="auto">
          <a:xfrm>
            <a:off x="3357554" y="4500570"/>
            <a:ext cx="2786082" cy="2162177"/>
          </a:xfrm>
          <a:prstGeom prst="rect">
            <a:avLst/>
          </a:prstGeom>
          <a:ln>
            <a:headEnd/>
            <a:tailEnd/>
          </a:ln>
        </p:spPr>
        <p:style>
          <a:lnRef idx="1">
            <a:schemeClr val="dk1"/>
          </a:lnRef>
          <a:fillRef idx="3">
            <a:schemeClr val="dk1"/>
          </a:fillRef>
          <a:effectRef idx="2">
            <a:schemeClr val="dk1"/>
          </a:effectRef>
          <a:fontRef idx="minor">
            <a:schemeClr val="lt1"/>
          </a:fontRef>
        </p:style>
      </p:pic>
      <p:pic>
        <p:nvPicPr>
          <p:cNvPr id="10" name="Рисунок 9" descr="http://prehistoryforkids.archeologia.ru/06/79.gif"/>
          <p:cNvPicPr/>
          <p:nvPr/>
        </p:nvPicPr>
        <p:blipFill>
          <a:blip r:embed="rId5" cstate="print"/>
          <a:srcRect/>
          <a:stretch>
            <a:fillRect/>
          </a:stretch>
        </p:blipFill>
        <p:spPr bwMode="auto">
          <a:xfrm>
            <a:off x="1000100" y="2500306"/>
            <a:ext cx="2786082" cy="2643206"/>
          </a:xfrm>
          <a:prstGeom prst="rect">
            <a:avLst/>
          </a:prstGeom>
          <a:ln>
            <a:headEnd/>
            <a:tailEnd/>
          </a:ln>
        </p:spPr>
        <p:style>
          <a:lnRef idx="1">
            <a:schemeClr val="dk1"/>
          </a:lnRef>
          <a:fillRef idx="3">
            <a:schemeClr val="dk1"/>
          </a:fillRef>
          <a:effectRef idx="2">
            <a:schemeClr val="dk1"/>
          </a:effectRef>
          <a:fontRef idx="minor">
            <a:schemeClr val="lt1"/>
          </a:fontRef>
        </p:style>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txBox="1">
            <a:spLocks noGrp="1"/>
          </p:cNvSpPr>
          <p:nvPr>
            <p:ph type="title"/>
          </p:nvPr>
        </p:nvSpPr>
        <p:spPr>
          <a:xfrm>
            <a:off x="928662" y="274638"/>
            <a:ext cx="7929618" cy="93978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rPr>
              <a:t>Науки помощницы</a:t>
            </a:r>
            <a:endParaRPr kumimoji="0" lang="ru-RU" sz="4000" b="1" i="0" u="none" strike="noStrike" kern="1200" cap="none" spc="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endParaRPr>
          </a:p>
        </p:txBody>
      </p:sp>
      <p:sp>
        <p:nvSpPr>
          <p:cNvPr id="5" name="TextBox 4"/>
          <p:cNvSpPr txBox="1"/>
          <p:nvPr/>
        </p:nvSpPr>
        <p:spPr>
          <a:xfrm>
            <a:off x="928662" y="1214422"/>
            <a:ext cx="8001056"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2. Этнография.</a:t>
            </a:r>
            <a:endParaRPr lang="ru-RU" sz="2000" b="1" dirty="0">
              <a:latin typeface="Times New Roman" pitchFamily="18" charset="0"/>
              <a:cs typeface="Times New Roman" pitchFamily="18" charset="0"/>
            </a:endParaRPr>
          </a:p>
        </p:txBody>
      </p:sp>
      <p:sp>
        <p:nvSpPr>
          <p:cNvPr id="481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8129" name="Рисунок 31" descr="http://prehistoryforkids.archeologia.ru/08/92.gif"/>
          <p:cNvPicPr>
            <a:picLocks noChangeAspect="1" noChangeArrowheads="1"/>
          </p:cNvPicPr>
          <p:nvPr/>
        </p:nvPicPr>
        <p:blipFill>
          <a:blip r:embed="rId3" cstate="print"/>
          <a:srcRect/>
          <a:stretch>
            <a:fillRect/>
          </a:stretch>
        </p:blipFill>
        <p:spPr bwMode="auto">
          <a:xfrm>
            <a:off x="3786182" y="3786190"/>
            <a:ext cx="2381250" cy="2438400"/>
          </a:xfrm>
          <a:prstGeom prst="rect">
            <a:avLst/>
          </a:prstGeom>
        </p:spPr>
        <p:style>
          <a:lnRef idx="1">
            <a:schemeClr val="dk1"/>
          </a:lnRef>
          <a:fillRef idx="3">
            <a:schemeClr val="dk1"/>
          </a:fillRef>
          <a:effectRef idx="2">
            <a:schemeClr val="dk1"/>
          </a:effectRef>
          <a:fontRef idx="minor">
            <a:schemeClr val="lt1"/>
          </a:fontRef>
        </p:style>
      </p:pic>
      <p:sp>
        <p:nvSpPr>
          <p:cNvPr id="48131" name="Rectangle 3"/>
          <p:cNvSpPr>
            <a:spLocks noChangeArrowheads="1"/>
          </p:cNvSpPr>
          <p:nvPr/>
        </p:nvSpPr>
        <p:spPr bwMode="auto">
          <a:xfrm>
            <a:off x="928662" y="1662816"/>
            <a:ext cx="7929618" cy="2062103"/>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561975"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Чтобы лучше знать прошлое, историки обращаются помощью к разным отраслям знания - "помощницам". Одной из таких отраслей является </a:t>
            </a:r>
            <a:r>
              <a:rPr kumimoji="0" lang="ru-RU" sz="16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этнография</a:t>
            </a:r>
            <a:r>
              <a:rPr kumimoji="0" lang="ru-RU" sz="1600"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помощи словарика в конце учебника переведите это слово.) </a:t>
            </a:r>
            <a:r>
              <a:rPr kumimoji="0" lang="ru-RU" sz="1600" b="1" i="1"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Запомните: </a:t>
            </a:r>
            <a:r>
              <a:rPr kumimoji="0" lang="ru-RU" sz="16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этнография описывает жизнь, быт и обычаи разных народов.</a:t>
            </a:r>
            <a:r>
              <a:rPr kumimoji="0" lang="ru-RU" sz="1600"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Ученые выезжают в экспедиции и там записывают народные песни, сказки, пословицы. Они также изучают танцы, узоры на одежде и коврах, посуду, жилье, изделия ремесленников и многое другое. Этнографов интересует, как старинные обычаи и народное искусство сбереглись до наших дней. </a:t>
            </a:r>
            <a:endParaRPr kumimoji="0" lang="ru-RU" sz="16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 name="Прямоугольник 8"/>
          <p:cNvSpPr/>
          <p:nvPr/>
        </p:nvSpPr>
        <p:spPr>
          <a:xfrm>
            <a:off x="928662" y="6286520"/>
            <a:ext cx="8001056" cy="307777"/>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ru-RU" sz="1400" b="1" dirty="0" smtClean="0">
                <a:latin typeface="Times New Roman" pitchFamily="18" charset="0"/>
                <a:cs typeface="Times New Roman" pitchFamily="18" charset="0"/>
              </a:rPr>
              <a:t>Представитель народа маори, живущего в Новой Зеландии. Рисунок этнографа</a:t>
            </a:r>
            <a:r>
              <a:rPr lang="ru-RU" sz="1400" dirty="0" smtClean="0">
                <a:latin typeface="Times New Roman" pitchFamily="18" charset="0"/>
                <a:cs typeface="Times New Roman" pitchFamily="18" charset="0"/>
              </a:rPr>
              <a:t> </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title" idx="4294967295"/>
          </p:nvPr>
        </p:nvSpPr>
        <p:spPr>
          <a:xfrm>
            <a:off x="1143000" y="214313"/>
            <a:ext cx="8001000" cy="1428750"/>
          </a:xfrm>
        </p:spPr>
        <p:txBody>
          <a:bodyPr anchor="t">
            <a:normAutofit fontScale="90000"/>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Что такое история и для чего ее изучают в школе </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6"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7" name="Прямоугольник 6"/>
          <p:cNvSpPr/>
          <p:nvPr/>
        </p:nvSpPr>
        <p:spPr>
          <a:xfrm>
            <a:off x="928662" y="1643050"/>
            <a:ext cx="7929618" cy="40011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ru-RU"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1. История- наша общая память</a:t>
            </a:r>
            <a:r>
              <a:rPr lang="ru-RU" sz="2000" b="1" dirty="0" smtClean="0"/>
              <a:t>.</a:t>
            </a:r>
            <a:endParaRPr lang="ru-RU" sz="2000" dirty="0"/>
          </a:p>
        </p:txBody>
      </p:sp>
      <p:sp>
        <p:nvSpPr>
          <p:cNvPr id="2049" name="Rectangle 1"/>
          <p:cNvSpPr>
            <a:spLocks noChangeArrowheads="1"/>
          </p:cNvSpPr>
          <p:nvPr/>
        </p:nvSpPr>
        <p:spPr bwMode="auto">
          <a:xfrm>
            <a:off x="928662" y="2618756"/>
            <a:ext cx="7929618" cy="347787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561975"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Все мы помним, что произошло год назад, на прошлой неделе или вчера. У каждого есть своя память. Страшно даже представить, что произойдет, если мы забудем свое прошлое! Мы станем совсем беспомощными и погибнем. Ведь в памяти хранятся наши знания и опыт.</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Есть особая память. Она принадлежит не отдельному человеку, а всем людям, вместе взятым. Вы, наверное, знаете, что в 1941-1945 годах наша страна воевала с гитлеровской Германией. Но ведь вы родились намного позднее. </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Откуда же вам известно об этом? Из </a:t>
            </a:r>
            <a:r>
              <a:rPr kumimoji="0" lang="ru-RU" sz="20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истории</a:t>
            </a:r>
            <a:r>
              <a:rPr kumimoji="0" lang="ru-RU"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endParaRPr kumimoji="0" lang="ru-RU" sz="2000" b="1"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История-это память всего человечества о своем прошлом. </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txBox="1">
            <a:spLocks noGrp="1"/>
          </p:cNvSpPr>
          <p:nvPr>
            <p:ph type="title"/>
          </p:nvPr>
        </p:nvSpPr>
        <p:spPr>
          <a:xfrm>
            <a:off x="928662" y="274638"/>
            <a:ext cx="7929618" cy="93978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rPr>
              <a:t>Науки помощницы</a:t>
            </a:r>
            <a:endParaRPr kumimoji="0" lang="ru-RU" sz="4000" b="1" i="0" u="none" strike="noStrike" kern="1200" cap="none" spc="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endParaRPr>
          </a:p>
        </p:txBody>
      </p:sp>
      <p:sp>
        <p:nvSpPr>
          <p:cNvPr id="5" name="TextBox 4"/>
          <p:cNvSpPr txBox="1"/>
          <p:nvPr/>
        </p:nvSpPr>
        <p:spPr>
          <a:xfrm>
            <a:off x="928662" y="1214422"/>
            <a:ext cx="8001056"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2. Этнография.</a:t>
            </a:r>
            <a:endParaRPr lang="ru-RU" sz="2000" b="1" dirty="0">
              <a:latin typeface="Times New Roman" pitchFamily="18" charset="0"/>
              <a:cs typeface="Times New Roman" pitchFamily="18" charset="0"/>
            </a:endParaRPr>
          </a:p>
        </p:txBody>
      </p:sp>
      <p:sp>
        <p:nvSpPr>
          <p:cNvPr id="47106" name="Rectangle 2"/>
          <p:cNvSpPr>
            <a:spLocks noChangeArrowheads="1"/>
          </p:cNvSpPr>
          <p:nvPr/>
        </p:nvSpPr>
        <p:spPr bwMode="auto">
          <a:xfrm>
            <a:off x="1000100" y="1785926"/>
            <a:ext cx="4357718" cy="4770537"/>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Некоторые племена Земли до сих пор живут, как и в глубокой древности: южноамериканские индейцы, эвенки, австралийцы, африканцы. Внимательно наблюдая за их жизнью, этнографы помогают историкам представить, как жили наши далекие предки. Выдающийся русский этнограф прошлого века </a:t>
            </a:r>
            <a:r>
              <a:rPr kumimoji="0" lang="ru-RU" sz="16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Н.Н.Миклухо-Маклай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всю жизнь посвятил изучению папуасских племен. "Добрым белым человеком с Луны" прозвали его папуасы. Он написал большую книгу о </a:t>
            </a:r>
            <a:r>
              <a:rPr lang="ru-RU" sz="1600" b="1" dirty="0" smtClean="0">
                <a:latin typeface="Times New Roman" pitchFamily="18" charset="0"/>
                <a:ea typeface="Times New Roman" pitchFamily="18" charset="0"/>
                <a:cs typeface="Times New Roman" pitchFamily="18" charset="0"/>
              </a:rPr>
              <a:t>том, как жители джунглей охотятся, трудятся в поле, строят хижины, справляют праздники. Н.Н. Миклухо-Маклай доказал, что отсталые племена, хотя и живут первобытной жизнью, но имеют богатую культуру, гостеприимны и честны.</a:t>
            </a:r>
            <a:r>
              <a:rPr lang="ru-RU" sz="1600" b="1" dirty="0" smtClean="0">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7" name="Рисунок 6"/>
          <p:cNvPicPr/>
          <p:nvPr/>
        </p:nvPicPr>
        <p:blipFill>
          <a:blip r:embed="rId3" cstate="email">
            <a:extLst>
              <a:ext uri="{28A0092B-C50C-407E-A947-70E740481C1C}">
                <a14:useLocalDpi xmlns:a14="http://schemas.microsoft.com/office/drawing/2010/main"/>
              </a:ext>
            </a:extLst>
          </a:blip>
          <a:srcRect/>
          <a:stretch>
            <a:fillRect/>
          </a:stretch>
        </p:blipFill>
        <p:spPr bwMode="auto">
          <a:xfrm>
            <a:off x="5786446" y="1785926"/>
            <a:ext cx="3000396" cy="4071966"/>
          </a:xfrm>
          <a:prstGeom prst="rect">
            <a:avLst/>
          </a:prstGeom>
          <a:ln/>
        </p:spPr>
        <p:style>
          <a:lnRef idx="2">
            <a:schemeClr val="accent6"/>
          </a:lnRef>
          <a:fillRef idx="1">
            <a:schemeClr val="lt1"/>
          </a:fillRef>
          <a:effectRef idx="0">
            <a:schemeClr val="accent6"/>
          </a:effectRef>
          <a:fontRef idx="minor">
            <a:schemeClr val="dk1"/>
          </a:fontRef>
        </p:style>
      </p:pic>
      <p:sp>
        <p:nvSpPr>
          <p:cNvPr id="8" name="TextBox 7"/>
          <p:cNvSpPr txBox="1"/>
          <p:nvPr/>
        </p:nvSpPr>
        <p:spPr>
          <a:xfrm>
            <a:off x="5643570" y="6000768"/>
            <a:ext cx="3143272" cy="30777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Н. Н. Миклухо-Маклай (1864-1888)</a:t>
            </a:r>
            <a:endParaRPr lang="ru-RU" sz="1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txBox="1">
            <a:spLocks noGrp="1"/>
          </p:cNvSpPr>
          <p:nvPr>
            <p:ph type="title"/>
          </p:nvPr>
        </p:nvSpPr>
        <p:spPr>
          <a:xfrm>
            <a:off x="928662" y="274638"/>
            <a:ext cx="7929618" cy="101122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rPr>
              <a:t>Науки помощницы</a:t>
            </a:r>
            <a:endParaRPr kumimoji="0" lang="ru-RU" sz="4000" b="1" i="0" u="none" strike="noStrike" kern="1200" cap="none" spc="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endParaRPr>
          </a:p>
        </p:txBody>
      </p:sp>
      <p:sp>
        <p:nvSpPr>
          <p:cNvPr id="5" name="TextBox 4"/>
          <p:cNvSpPr txBox="1"/>
          <p:nvPr/>
        </p:nvSpPr>
        <p:spPr>
          <a:xfrm>
            <a:off x="928662" y="1214422"/>
            <a:ext cx="8001056"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2. Этнография.</a:t>
            </a:r>
            <a:endParaRPr lang="ru-RU" sz="2000" b="1" dirty="0">
              <a:latin typeface="Times New Roman" pitchFamily="18" charset="0"/>
              <a:cs typeface="Times New Roman" pitchFamily="18" charset="0"/>
            </a:endParaRPr>
          </a:p>
        </p:txBody>
      </p:sp>
      <p:pic>
        <p:nvPicPr>
          <p:cNvPr id="6" name="Рисунок 5"/>
          <p:cNvPicPr/>
          <p:nvPr/>
        </p:nvPicPr>
        <p:blipFill>
          <a:blip r:embed="rId3" cstate="email">
            <a:extLst>
              <a:ext uri="{28A0092B-C50C-407E-A947-70E740481C1C}">
                <a14:useLocalDpi xmlns:a14="http://schemas.microsoft.com/office/drawing/2010/main"/>
              </a:ext>
            </a:extLst>
          </a:blip>
          <a:srcRect/>
          <a:stretch>
            <a:fillRect/>
          </a:stretch>
        </p:blipFill>
        <p:spPr bwMode="auto">
          <a:xfrm>
            <a:off x="928662" y="1785926"/>
            <a:ext cx="3276600" cy="4248150"/>
          </a:xfrm>
          <a:prstGeom prst="rect">
            <a:avLst/>
          </a:prstGeom>
          <a:ln/>
        </p:spPr>
        <p:style>
          <a:lnRef idx="2">
            <a:schemeClr val="accent6"/>
          </a:lnRef>
          <a:fillRef idx="1">
            <a:schemeClr val="lt1"/>
          </a:fillRef>
          <a:effectRef idx="0">
            <a:schemeClr val="accent6"/>
          </a:effectRef>
          <a:fontRef idx="minor">
            <a:schemeClr val="dk1"/>
          </a:fontRef>
        </p:style>
      </p:pic>
      <p:sp>
        <p:nvSpPr>
          <p:cNvPr id="7" name="TextBox 6"/>
          <p:cNvSpPr txBox="1"/>
          <p:nvPr/>
        </p:nvSpPr>
        <p:spPr>
          <a:xfrm>
            <a:off x="857224" y="6215082"/>
            <a:ext cx="3357586" cy="30777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ru-RU" sz="1400" b="1" dirty="0" smtClean="0">
                <a:latin typeface="Times New Roman" pitchFamily="18" charset="0"/>
                <a:cs typeface="Times New Roman" pitchFamily="18" charset="0"/>
              </a:rPr>
              <a:t>Хижина Миклухо-Маклая в Гарагасси</a:t>
            </a:r>
            <a:endParaRPr lang="ru-RU" sz="1400" b="1" dirty="0">
              <a:latin typeface="Times New Roman" pitchFamily="18" charset="0"/>
              <a:cs typeface="Times New Roman" pitchFamily="18" charset="0"/>
            </a:endParaRPr>
          </a:p>
        </p:txBody>
      </p:sp>
      <p:pic>
        <p:nvPicPr>
          <p:cNvPr id="10" name="Рисунок 9"/>
          <p:cNvPicPr/>
          <p:nvPr/>
        </p:nvPicPr>
        <p:blipFill>
          <a:blip r:embed="rId4" cstate="email">
            <a:extLst>
              <a:ext uri="{28A0092B-C50C-407E-A947-70E740481C1C}">
                <a14:useLocalDpi xmlns:a14="http://schemas.microsoft.com/office/drawing/2010/main"/>
              </a:ext>
            </a:extLst>
          </a:blip>
          <a:srcRect/>
          <a:stretch>
            <a:fillRect/>
          </a:stretch>
        </p:blipFill>
        <p:spPr bwMode="auto">
          <a:xfrm>
            <a:off x="4857752" y="1785926"/>
            <a:ext cx="3124200" cy="4214842"/>
          </a:xfrm>
          <a:prstGeom prst="rect">
            <a:avLst/>
          </a:prstGeom>
          <a:ln>
            <a:headEnd/>
            <a:tailEnd/>
          </a:ln>
        </p:spPr>
        <p:style>
          <a:lnRef idx="2">
            <a:schemeClr val="accent6"/>
          </a:lnRef>
          <a:fillRef idx="1">
            <a:schemeClr val="lt1"/>
          </a:fillRef>
          <a:effectRef idx="0">
            <a:schemeClr val="accent6"/>
          </a:effectRef>
          <a:fontRef idx="minor">
            <a:schemeClr val="dk1"/>
          </a:fontRef>
        </p:style>
      </p:pic>
      <p:sp>
        <p:nvSpPr>
          <p:cNvPr id="11" name="TextBox 10"/>
          <p:cNvSpPr txBox="1"/>
          <p:nvPr/>
        </p:nvSpPr>
        <p:spPr>
          <a:xfrm>
            <a:off x="4857752" y="6143644"/>
            <a:ext cx="3143272" cy="523220"/>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Папуасский топор с клинками из раковин</a:t>
            </a:r>
            <a:endParaRPr lang="ru-RU" sz="1400" b="1" dirty="0">
              <a:latin typeface="Times New Roman" pitchFamily="18" charset="0"/>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txBox="1">
            <a:spLocks noGrp="1"/>
          </p:cNvSpPr>
          <p:nvPr>
            <p:ph type="title"/>
          </p:nvPr>
        </p:nvSpPr>
        <p:spPr>
          <a:xfrm>
            <a:off x="857224" y="274638"/>
            <a:ext cx="8072494" cy="93978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rPr>
              <a:t>Науки помощницы</a:t>
            </a:r>
            <a:endParaRPr kumimoji="0" lang="ru-RU" sz="4000" b="1" i="0" u="none" strike="noStrike" kern="1200" cap="none" spc="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endParaRPr>
          </a:p>
        </p:txBody>
      </p:sp>
      <p:sp>
        <p:nvSpPr>
          <p:cNvPr id="5" name="TextBox 4"/>
          <p:cNvSpPr txBox="1"/>
          <p:nvPr/>
        </p:nvSpPr>
        <p:spPr>
          <a:xfrm>
            <a:off x="928662" y="1214422"/>
            <a:ext cx="8001056"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2. Этнография.</a:t>
            </a:r>
            <a:endParaRPr lang="ru-RU" sz="2000" b="1" dirty="0">
              <a:latin typeface="Times New Roman" pitchFamily="18" charset="0"/>
              <a:cs typeface="Times New Roman" pitchFamily="18" charset="0"/>
            </a:endParaRPr>
          </a:p>
        </p:txBody>
      </p:sp>
      <p:pic>
        <p:nvPicPr>
          <p:cNvPr id="6" name="Рисунок 5"/>
          <p:cNvPicPr/>
          <p:nvPr/>
        </p:nvPicPr>
        <p:blipFill>
          <a:blip r:embed="rId3" cstate="email">
            <a:extLst>
              <a:ext uri="{28A0092B-C50C-407E-A947-70E740481C1C}">
                <a14:useLocalDpi xmlns:a14="http://schemas.microsoft.com/office/drawing/2010/main"/>
              </a:ext>
            </a:extLst>
          </a:blip>
          <a:srcRect/>
          <a:stretch>
            <a:fillRect/>
          </a:stretch>
        </p:blipFill>
        <p:spPr bwMode="auto">
          <a:xfrm>
            <a:off x="5500694" y="2000239"/>
            <a:ext cx="2452686" cy="4000529"/>
          </a:xfrm>
          <a:prstGeom prst="rect">
            <a:avLst/>
          </a:prstGeom>
          <a:ln/>
        </p:spPr>
        <p:style>
          <a:lnRef idx="2">
            <a:schemeClr val="accent6"/>
          </a:lnRef>
          <a:fillRef idx="1">
            <a:schemeClr val="lt1"/>
          </a:fillRef>
          <a:effectRef idx="0">
            <a:schemeClr val="accent6"/>
          </a:effectRef>
          <a:fontRef idx="minor">
            <a:schemeClr val="dk1"/>
          </a:fontRef>
        </p:style>
      </p:pic>
      <p:sp>
        <p:nvSpPr>
          <p:cNvPr id="7" name="TextBox 6"/>
          <p:cNvSpPr txBox="1"/>
          <p:nvPr/>
        </p:nvSpPr>
        <p:spPr>
          <a:xfrm>
            <a:off x="5214942" y="6215082"/>
            <a:ext cx="3357586" cy="30777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Марамай, папуас с о. Били-Били</a:t>
            </a:r>
            <a:endParaRPr lang="ru-RU" sz="1400" b="1" dirty="0">
              <a:latin typeface="Times New Roman" pitchFamily="18" charset="0"/>
              <a:cs typeface="Times New Roman" pitchFamily="18" charset="0"/>
            </a:endParaRPr>
          </a:p>
        </p:txBody>
      </p:sp>
      <p:pic>
        <p:nvPicPr>
          <p:cNvPr id="8" name="Рисунок 7"/>
          <p:cNvPicPr/>
          <p:nvPr/>
        </p:nvPicPr>
        <p:blipFill>
          <a:blip r:embed="rId4" cstate="email">
            <a:extLst>
              <a:ext uri="{28A0092B-C50C-407E-A947-70E740481C1C}">
                <a14:useLocalDpi xmlns:a14="http://schemas.microsoft.com/office/drawing/2010/main"/>
              </a:ext>
            </a:extLst>
          </a:blip>
          <a:srcRect/>
          <a:stretch>
            <a:fillRect/>
          </a:stretch>
        </p:blipFill>
        <p:spPr bwMode="auto">
          <a:xfrm>
            <a:off x="1142976" y="1928802"/>
            <a:ext cx="3286148" cy="4000528"/>
          </a:xfrm>
          <a:prstGeom prst="rect">
            <a:avLst/>
          </a:prstGeom>
          <a:ln/>
        </p:spPr>
        <p:style>
          <a:lnRef idx="2">
            <a:schemeClr val="accent6"/>
          </a:lnRef>
          <a:fillRef idx="1">
            <a:schemeClr val="lt1"/>
          </a:fillRef>
          <a:effectRef idx="0">
            <a:schemeClr val="accent6"/>
          </a:effectRef>
          <a:fontRef idx="minor">
            <a:schemeClr val="dk1"/>
          </a:fontRef>
        </p:style>
      </p:pic>
      <p:sp>
        <p:nvSpPr>
          <p:cNvPr id="9" name="TextBox 8"/>
          <p:cNvSpPr txBox="1"/>
          <p:nvPr/>
        </p:nvSpPr>
        <p:spPr>
          <a:xfrm>
            <a:off x="1142976" y="6215082"/>
            <a:ext cx="3357586" cy="30777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Папуас из деревни Марагум-Мана</a:t>
            </a:r>
            <a:endParaRPr lang="ru-RU" sz="1400" b="1" dirty="0">
              <a:latin typeface="Times New Roman" pitchFamily="18" charset="0"/>
              <a:cs typeface="Times New Roman"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txBox="1">
            <a:spLocks noGrp="1"/>
          </p:cNvSpPr>
          <p:nvPr>
            <p:ph type="title"/>
          </p:nvPr>
        </p:nvSpPr>
        <p:spPr>
          <a:xfrm>
            <a:off x="928662" y="274638"/>
            <a:ext cx="7929618" cy="868346"/>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rPr>
              <a:t>Науки помощницы</a:t>
            </a:r>
            <a:endParaRPr kumimoji="0" lang="ru-RU" sz="4000" b="1" i="0" u="none" strike="noStrike" kern="1200" cap="none" spc="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endParaRPr>
          </a:p>
        </p:txBody>
      </p:sp>
      <p:sp>
        <p:nvSpPr>
          <p:cNvPr id="5" name="TextBox 4"/>
          <p:cNvSpPr txBox="1"/>
          <p:nvPr/>
        </p:nvSpPr>
        <p:spPr>
          <a:xfrm>
            <a:off x="928662" y="1214422"/>
            <a:ext cx="8001056"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2. Антропология.</a:t>
            </a:r>
            <a:endParaRPr lang="ru-RU" sz="2000" b="1" dirty="0">
              <a:latin typeface="Times New Roman" pitchFamily="18" charset="0"/>
              <a:cs typeface="Times New Roman" pitchFamily="18" charset="0"/>
            </a:endParaRPr>
          </a:p>
        </p:txBody>
      </p:sp>
      <p:sp>
        <p:nvSpPr>
          <p:cNvPr id="53250" name="Rectangle 2"/>
          <p:cNvSpPr>
            <a:spLocks noChangeArrowheads="1"/>
          </p:cNvSpPr>
          <p:nvPr/>
        </p:nvSpPr>
        <p:spPr bwMode="auto">
          <a:xfrm>
            <a:off x="928662" y="1785926"/>
            <a:ext cx="8001056" cy="1569660"/>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Люди не всегда выглядели так, как теперь. Наши предки были животными и за миллионы лет превратились в людей! При этом, конечно, они очень изменились. Изучая окаменелые кости наших древнейших предков, ученые выясняют, как происходило очеловечивание. </a:t>
            </a:r>
            <a:r>
              <a:rPr kumimoji="0" lang="ru-RU" sz="1600" b="1" i="1"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Запомните:</a:t>
            </a:r>
            <a:r>
              <a:rPr lang="ru-RU" sz="1600" b="1" i="1" u="sng" dirty="0" smtClean="0">
                <a:solidFill>
                  <a:srgbClr val="C00000"/>
                </a:solidFill>
                <a:latin typeface="Times New Roman" pitchFamily="18" charset="0"/>
                <a:cs typeface="Times New Roman" pitchFamily="18" charset="0"/>
              </a:rPr>
              <a:t> </a:t>
            </a:r>
            <a:r>
              <a:rPr lang="ru-RU" sz="1600" b="1" i="1" dirty="0" smtClean="0">
                <a:solidFill>
                  <a:srgbClr val="C00000"/>
                </a:solidFill>
                <a:latin typeface="Times New Roman" pitchFamily="18" charset="0"/>
                <a:cs typeface="Times New Roman" pitchFamily="18" charset="0"/>
              </a:rPr>
              <a:t>историческая наука, которая изучает, как и почему изменялись люди в прошлом и каков облик людей сейчас, называется антропологией.</a:t>
            </a:r>
            <a:r>
              <a:rPr kumimoji="0" lang="ru-RU" sz="16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endParaRPr kumimoji="0" lang="ru-RU" sz="1600" b="1" i="0" strike="noStrike" cap="none" normalizeH="0" baseline="0" dirty="0" smtClean="0">
              <a:ln>
                <a:noFill/>
              </a:ln>
              <a:solidFill>
                <a:srgbClr val="C00000"/>
              </a:solidFill>
              <a:effectLst/>
              <a:latin typeface="Times New Roman" pitchFamily="18" charset="0"/>
              <a:cs typeface="Times New Roman" pitchFamily="18" charset="0"/>
            </a:endParaRPr>
          </a:p>
        </p:txBody>
      </p:sp>
      <p:pic>
        <p:nvPicPr>
          <p:cNvPr id="53249" name="Рисунок 33" descr="http://prehistoryforkids.archeologia.ru/08/95.gif"/>
          <p:cNvPicPr>
            <a:picLocks noChangeAspect="1" noChangeArrowheads="1"/>
          </p:cNvPicPr>
          <p:nvPr/>
        </p:nvPicPr>
        <p:blipFill>
          <a:blip r:embed="rId3" cstate="print"/>
          <a:srcRect/>
          <a:stretch>
            <a:fillRect/>
          </a:stretch>
        </p:blipFill>
        <p:spPr bwMode="auto">
          <a:xfrm>
            <a:off x="3643306" y="3571876"/>
            <a:ext cx="2554524" cy="2428892"/>
          </a:xfrm>
          <a:prstGeom prst="rect">
            <a:avLst/>
          </a:prstGeom>
          <a:noFill/>
        </p:spPr>
      </p:pic>
      <p:sp>
        <p:nvSpPr>
          <p:cNvPr id="9" name="Прямоугольник 8"/>
          <p:cNvSpPr/>
          <p:nvPr/>
        </p:nvSpPr>
        <p:spPr>
          <a:xfrm>
            <a:off x="2143108" y="6143644"/>
            <a:ext cx="6143668" cy="523220"/>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400" b="1" dirty="0" smtClean="0">
                <a:latin typeface="Times New Roman" pitchFamily="18" charset="0"/>
                <a:cs typeface="Times New Roman" pitchFamily="18" charset="0"/>
              </a:rPr>
              <a:t>Восстановленный М.М. Герасимовым по окаменевшему черепу облик первобытного мальчика, умершего много тысяч лет назад </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noGrp="1"/>
          </p:cNvSpPr>
          <p:nvPr>
            <p:ph type="title"/>
          </p:nvPr>
        </p:nvSpPr>
        <p:spPr>
          <a:xfrm>
            <a:off x="457200" y="274638"/>
            <a:ext cx="8229600" cy="868346"/>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rPr>
              <a:t>Науки помощницы</a:t>
            </a:r>
            <a:endParaRPr kumimoji="0" lang="ru-RU" sz="4000" b="1" i="0" u="none" strike="noStrike" kern="1200" cap="none" spc="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endParaRPr>
          </a:p>
        </p:txBody>
      </p:sp>
      <p:pic>
        <p:nvPicPr>
          <p:cNvPr id="4"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5" name="TextBox 4"/>
          <p:cNvSpPr txBox="1"/>
          <p:nvPr/>
        </p:nvSpPr>
        <p:spPr>
          <a:xfrm>
            <a:off x="928662" y="1071546"/>
            <a:ext cx="7929618"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2. Антропология.</a:t>
            </a:r>
            <a:endParaRPr lang="ru-RU" sz="2000" b="1" dirty="0">
              <a:latin typeface="Times New Roman" pitchFamily="18" charset="0"/>
              <a:cs typeface="Times New Roman" pitchFamily="18" charset="0"/>
            </a:endParaRPr>
          </a:p>
        </p:txBody>
      </p:sp>
      <p:pic>
        <p:nvPicPr>
          <p:cNvPr id="54273" name="Рисунок 34" descr="http://prehistoryforkids.archeologia.ru/08/96.gif"/>
          <p:cNvPicPr>
            <a:picLocks noChangeAspect="1" noChangeArrowheads="1"/>
          </p:cNvPicPr>
          <p:nvPr/>
        </p:nvPicPr>
        <p:blipFill>
          <a:blip r:embed="rId3" cstate="print"/>
          <a:srcRect/>
          <a:stretch>
            <a:fillRect/>
          </a:stretch>
        </p:blipFill>
        <p:spPr bwMode="auto">
          <a:xfrm>
            <a:off x="4071934" y="3714752"/>
            <a:ext cx="1509711" cy="2252055"/>
          </a:xfrm>
          <a:prstGeom prst="rect">
            <a:avLst/>
          </a:prstGeom>
          <a:ln w="12700"/>
        </p:spPr>
        <p:style>
          <a:lnRef idx="1">
            <a:schemeClr val="dk1"/>
          </a:lnRef>
          <a:fillRef idx="3">
            <a:schemeClr val="dk1"/>
          </a:fillRef>
          <a:effectRef idx="2">
            <a:schemeClr val="dk1"/>
          </a:effectRef>
          <a:fontRef idx="minor">
            <a:schemeClr val="lt1"/>
          </a:fontRef>
        </p:style>
      </p:pic>
      <p:sp>
        <p:nvSpPr>
          <p:cNvPr id="54275" name="Rectangle 3"/>
          <p:cNvSpPr>
            <a:spLocks noChangeArrowheads="1"/>
          </p:cNvSpPr>
          <p:nvPr/>
        </p:nvSpPr>
        <p:spPr bwMode="auto">
          <a:xfrm>
            <a:off x="928662" y="1571612"/>
            <a:ext cx="7929618" cy="2031325"/>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ru-RU" sz="1000" dirty="0" smtClean="0">
                <a:latin typeface="Arial" pitchFamily="34" charset="0"/>
                <a:ea typeface="Times New Roman" pitchFamily="18" charset="0"/>
                <a:cs typeface="Arial" pitchFamily="34" charset="0"/>
              </a:rPr>
              <a:t>	</a:t>
            </a:r>
            <a:r>
              <a:rPr lang="ru-RU" sz="1400" b="1" dirty="0" smtClean="0">
                <a:latin typeface="Times New Roman" pitchFamily="18" charset="0"/>
                <a:ea typeface="Times New Roman" pitchFamily="18" charset="0"/>
                <a:cs typeface="Times New Roman" pitchFamily="18" charset="0"/>
              </a:rPr>
              <a:t>Останки людей могут рассказать очень многое. Особенно важны для ученых кости головы. Ученые даже научились восстанавливать по черепам лица давно умерших людей. Советский ученый </a:t>
            </a:r>
            <a:r>
              <a:rPr lang="ru-RU" sz="1400" b="1" i="1" dirty="0" smtClean="0">
                <a:solidFill>
                  <a:srgbClr val="C00000"/>
                </a:solidFill>
                <a:latin typeface="Times New Roman" pitchFamily="18" charset="0"/>
                <a:ea typeface="Times New Roman" pitchFamily="18" charset="0"/>
                <a:cs typeface="Times New Roman" pitchFamily="18" charset="0"/>
              </a:rPr>
              <a:t>М.М.Герасимов</a:t>
            </a:r>
            <a:r>
              <a:rPr lang="ru-RU" sz="1400" b="1" i="1" u="sng" dirty="0" smtClean="0">
                <a:solidFill>
                  <a:srgbClr val="808000"/>
                </a:solidFill>
                <a:latin typeface="Times New Roman" pitchFamily="18" charset="0"/>
                <a:ea typeface="Times New Roman" pitchFamily="18" charset="0"/>
                <a:cs typeface="Times New Roman" pitchFamily="18" charset="0"/>
              </a:rPr>
              <a:t> </a:t>
            </a:r>
            <a:r>
              <a:rPr lang="ru-RU" sz="1400" b="1" dirty="0" smtClean="0">
                <a:latin typeface="Times New Roman" pitchFamily="18" charset="0"/>
                <a:ea typeface="Times New Roman" pitchFamily="18" charset="0"/>
                <a:cs typeface="Times New Roman" pitchFamily="18" charset="0"/>
              </a:rPr>
              <a:t>долго и упорно изучал, как устроены скелеты и черепа. Он установил, что не бывает совершенно одинаковых скелетов. Кости мужчин отличаются от костей женщин, скелет </a:t>
            </a: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европейца отличается от скелета азиата, череп юноши отличается от черепа старика. И опытному антропологу сразу видны эти различия. По зубам можно установить, чем питался древний человек, по костям рук и ног - чем болел и когда умер. Череп подсказывает, какими были исчезнувшие глаза, губы, волосы. Постепенно антропологи восстанавливают полные портреты предков. </a:t>
            </a:r>
            <a:endParaRPr kumimoji="0" lang="ru-RU" sz="1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 name="Прямоугольник 8"/>
          <p:cNvSpPr/>
          <p:nvPr/>
        </p:nvSpPr>
        <p:spPr>
          <a:xfrm>
            <a:off x="928662" y="6143644"/>
            <a:ext cx="8001056" cy="523220"/>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ru-RU" sz="1400" b="1" dirty="0" smtClean="0">
                <a:latin typeface="Times New Roman" pitchFamily="18" charset="0"/>
                <a:cs typeface="Times New Roman" pitchFamily="18" charset="0"/>
              </a:rPr>
              <a:t>Так выглядела женщина, жившая на территории нашей страны три с половиной тысячи лет назад. Восстановлено учеными-антропологами</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5" name="Заголовок 1"/>
          <p:cNvSpPr txBox="1">
            <a:spLocks noGrp="1"/>
          </p:cNvSpPr>
          <p:nvPr>
            <p:ph type="title"/>
          </p:nvPr>
        </p:nvSpPr>
        <p:spPr>
          <a:xfrm>
            <a:off x="1071538" y="285728"/>
            <a:ext cx="7758138" cy="857256"/>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rPr>
              <a:t>Науки помощницы</a:t>
            </a:r>
            <a:endParaRPr kumimoji="0" lang="ru-RU" sz="4000" b="1" i="0" u="none" strike="noStrike" kern="1200" cap="none" spc="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endParaRPr>
          </a:p>
        </p:txBody>
      </p:sp>
      <p:sp>
        <p:nvSpPr>
          <p:cNvPr id="6" name="TextBox 5"/>
          <p:cNvSpPr txBox="1"/>
          <p:nvPr/>
        </p:nvSpPr>
        <p:spPr>
          <a:xfrm>
            <a:off x="928662" y="1071546"/>
            <a:ext cx="7929618"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3. Нумизматика.</a:t>
            </a:r>
            <a:endParaRPr lang="ru-RU" sz="2000" b="1" dirty="0">
              <a:latin typeface="Times New Roman" pitchFamily="18" charset="0"/>
              <a:cs typeface="Times New Roman" pitchFamily="18" charset="0"/>
            </a:endParaRPr>
          </a:p>
        </p:txBody>
      </p:sp>
      <p:sp>
        <p:nvSpPr>
          <p:cNvPr id="3073" name="Rectangle 1"/>
          <p:cNvSpPr>
            <a:spLocks noChangeArrowheads="1"/>
          </p:cNvSpPr>
          <p:nvPr/>
        </p:nvSpPr>
        <p:spPr bwMode="auto">
          <a:xfrm>
            <a:off x="928662" y="1643050"/>
            <a:ext cx="7929618" cy="3416320"/>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561975"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Две тысячи семьсот лет назад в древнем мире впервые появились металлические </a:t>
            </a:r>
            <a:r>
              <a:rPr kumimoji="0" lang="ru-RU"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деньги</a:t>
            </a:r>
            <a:r>
              <a:rPr kumimoji="0" lang="ru-RU"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них изображали звезды, растения, оружие, животных. Но чаще всего на лицевой стороне находились имена и портреты правителей. В древнем Римском государстве деньги чеканили только в храме богини Монеты. Именно поэтому металлические деньги до сих пор называются </a:t>
            </a:r>
            <a:r>
              <a:rPr kumimoji="0" lang="ru-RU"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монетами</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Деньги - важнейший исторический источник. Их изучает особая наука - нумизматика. Монеты иногда чеканили в честь больших военных побед, важных событий. Если историки установят, что в какое-то время изготовлено много монет, значит можно предположить, тогда люди жили хорошо и вели оживленную торговлю. Если же монеты, наоборот, припрятывали в укромных местах, значит, наступали тяжкие времена. </a:t>
            </a:r>
            <a:endParaRPr kumimoji="0" lang="ru-RU" b="1"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8" name="Рисунок 7" descr="http://prehistoryforkids.archeologia.ru/08/84.gif"/>
          <p:cNvPicPr/>
          <p:nvPr/>
        </p:nvPicPr>
        <p:blipFill>
          <a:blip r:embed="rId3" cstate="print"/>
          <a:srcRect/>
          <a:stretch>
            <a:fillRect/>
          </a:stretch>
        </p:blipFill>
        <p:spPr bwMode="auto">
          <a:xfrm>
            <a:off x="1000100" y="5143512"/>
            <a:ext cx="2081214" cy="1071570"/>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pic>
        <p:nvPicPr>
          <p:cNvPr id="9" name="Рисунок 8" descr="http://prehistoryforkids.archeologia.ru/08/85.gif"/>
          <p:cNvPicPr/>
          <p:nvPr/>
        </p:nvPicPr>
        <p:blipFill>
          <a:blip r:embed="rId4" cstate="print"/>
          <a:srcRect/>
          <a:stretch>
            <a:fillRect/>
          </a:stretch>
        </p:blipFill>
        <p:spPr bwMode="auto">
          <a:xfrm>
            <a:off x="3714744" y="5143512"/>
            <a:ext cx="2214565" cy="1071570"/>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pic>
        <p:nvPicPr>
          <p:cNvPr id="10" name="Рисунок 9" descr="http://prehistoryforkids.archeologia.ru/08/82.gif"/>
          <p:cNvPicPr/>
          <p:nvPr/>
        </p:nvPicPr>
        <p:blipFill>
          <a:blip r:embed="rId5" cstate="print"/>
          <a:srcRect/>
          <a:stretch>
            <a:fillRect/>
          </a:stretch>
        </p:blipFill>
        <p:spPr bwMode="auto">
          <a:xfrm>
            <a:off x="6429388" y="5143512"/>
            <a:ext cx="2366967" cy="1071570"/>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sp>
        <p:nvSpPr>
          <p:cNvPr id="3074" name="Rectangle 2"/>
          <p:cNvSpPr>
            <a:spLocks noChangeArrowheads="1"/>
          </p:cNvSpPr>
          <p:nvPr/>
        </p:nvSpPr>
        <p:spPr bwMode="auto">
          <a:xfrm>
            <a:off x="928662" y="6342569"/>
            <a:ext cx="7858180" cy="307777"/>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rgbClr val="000080"/>
                </a:solidFill>
                <a:effectLst/>
                <a:latin typeface="Calibri" pitchFamily="34" charset="0"/>
                <a:ea typeface="Times New Roman" pitchFamily="18" charset="0"/>
                <a:cs typeface="Times New Roman" pitchFamily="18" charset="0"/>
              </a:rPr>
              <a:t>            </a:t>
            </a:r>
            <a:r>
              <a:rPr kumimoji="0" lang="ru-RU" sz="1400" b="1" i="0" u="none" strike="noStrike" cap="none" normalizeH="0" baseline="0" dirty="0" smtClean="0">
                <a:ln>
                  <a:noFill/>
                </a:ln>
                <a:effectLst/>
                <a:latin typeface="Times New Roman" pitchFamily="18" charset="0"/>
                <a:ea typeface="Times New Roman" pitchFamily="18" charset="0"/>
                <a:cs typeface="Times New Roman" pitchFamily="18" charset="0"/>
              </a:rPr>
              <a:t>Древние монеты, обнаруженные вблизи современного города Белгорода-Днестровского</a:t>
            </a:r>
            <a:endParaRPr kumimoji="0" lang="ru-RU" sz="1400" b="0" i="0" u="none" strike="noStrike" cap="none" normalizeH="0" baseline="0" dirty="0" smtClean="0">
              <a:ln>
                <a:noFill/>
              </a:ln>
              <a:effectLst/>
              <a:latin typeface="Times New Roman" pitchFamily="18" charset="0"/>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txBox="1">
            <a:spLocks noGrp="1"/>
          </p:cNvSpPr>
          <p:nvPr>
            <p:ph type="title"/>
          </p:nvPr>
        </p:nvSpPr>
        <p:spPr>
          <a:xfrm>
            <a:off x="928688" y="274638"/>
            <a:ext cx="8001000" cy="93978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rPr>
              <a:t>Науки помощницы</a:t>
            </a:r>
            <a:endParaRPr kumimoji="0" lang="ru-RU" sz="4000" b="1" i="0" u="none" strike="noStrike" kern="1200" cap="none" spc="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endParaRPr>
          </a:p>
        </p:txBody>
      </p:sp>
      <p:sp>
        <p:nvSpPr>
          <p:cNvPr id="5" name="TextBox 4"/>
          <p:cNvSpPr txBox="1"/>
          <p:nvPr/>
        </p:nvSpPr>
        <p:spPr>
          <a:xfrm>
            <a:off x="928662" y="1071546"/>
            <a:ext cx="7929618"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3. Нумизматика.</a:t>
            </a:r>
            <a:endParaRPr lang="ru-RU" sz="2000" b="1" dirty="0">
              <a:latin typeface="Times New Roman" pitchFamily="18" charset="0"/>
              <a:cs typeface="Times New Roman" pitchFamily="18" charset="0"/>
            </a:endParaRPr>
          </a:p>
        </p:txBody>
      </p:sp>
      <p:pic>
        <p:nvPicPr>
          <p:cNvPr id="6" name="Рисунок 5" descr="http://prehistoryforkids.archeologia.ru/08/97.gif"/>
          <p:cNvPicPr/>
          <p:nvPr/>
        </p:nvPicPr>
        <p:blipFill>
          <a:blip r:embed="rId3" cstate="print"/>
          <a:srcRect/>
          <a:stretch>
            <a:fillRect/>
          </a:stretch>
        </p:blipFill>
        <p:spPr bwMode="auto">
          <a:xfrm>
            <a:off x="1000100" y="1785926"/>
            <a:ext cx="1200150" cy="1333500"/>
          </a:xfrm>
          <a:prstGeom prst="rect">
            <a:avLst/>
          </a:prstGeom>
          <a:ln>
            <a:noFill/>
          </a:ln>
          <a:effectLst>
            <a:outerShdw blurRad="292100" dist="139700" dir="2700000" algn="tl" rotWithShape="0">
              <a:srgbClr val="333333">
                <a:alpha val="65000"/>
              </a:srgbClr>
            </a:outerShdw>
          </a:effectLst>
        </p:spPr>
      </p:pic>
      <p:pic>
        <p:nvPicPr>
          <p:cNvPr id="7" name="Рисунок 6" descr="http://prehistoryforkids.archeologia.ru/08/99.gif"/>
          <p:cNvPicPr/>
          <p:nvPr/>
        </p:nvPicPr>
        <p:blipFill>
          <a:blip r:embed="rId4" cstate="print"/>
          <a:srcRect/>
          <a:stretch>
            <a:fillRect/>
          </a:stretch>
        </p:blipFill>
        <p:spPr bwMode="auto">
          <a:xfrm>
            <a:off x="2500298" y="1785926"/>
            <a:ext cx="1381125" cy="1333500"/>
          </a:xfrm>
          <a:prstGeom prst="rect">
            <a:avLst/>
          </a:prstGeom>
          <a:ln>
            <a:noFill/>
          </a:ln>
          <a:effectLst>
            <a:outerShdw blurRad="292100" dist="139700" dir="2700000" algn="tl" rotWithShape="0">
              <a:srgbClr val="333333">
                <a:alpha val="65000"/>
              </a:srgbClr>
            </a:outerShdw>
          </a:effectLst>
        </p:spPr>
      </p:pic>
      <p:pic>
        <p:nvPicPr>
          <p:cNvPr id="8" name="Рисунок 7" descr="http://prehistoryforkids.archeologia.ru/08/98.gif"/>
          <p:cNvPicPr/>
          <p:nvPr/>
        </p:nvPicPr>
        <p:blipFill>
          <a:blip r:embed="rId5" cstate="print"/>
          <a:srcRect/>
          <a:stretch>
            <a:fillRect/>
          </a:stretch>
        </p:blipFill>
        <p:spPr bwMode="auto">
          <a:xfrm>
            <a:off x="5143504" y="1785926"/>
            <a:ext cx="3143272" cy="1357322"/>
          </a:xfrm>
          <a:prstGeom prst="rect">
            <a:avLst/>
          </a:prstGeom>
          <a:ln>
            <a:noFill/>
          </a:ln>
          <a:effectLst>
            <a:outerShdw blurRad="292100" dist="139700" dir="2700000" algn="tl" rotWithShape="0">
              <a:srgbClr val="333333">
                <a:alpha val="65000"/>
              </a:srgbClr>
            </a:outerShdw>
          </a:effectLst>
        </p:spPr>
      </p:pic>
      <p:pic>
        <p:nvPicPr>
          <p:cNvPr id="2050" name="Picture 2" descr="C:\Users\1\Desktop\СВЕТИК\ОБЩЕСТВОЗНАНИЕ\Доп. мат. общество\Деньги\index22.jpg"/>
          <p:cNvPicPr>
            <a:picLocks noChangeAspect="1" noChangeArrowheads="1"/>
          </p:cNvPicPr>
          <p:nvPr/>
        </p:nvPicPr>
        <p:blipFill>
          <a:blip r:embed="rId6" cstate="print"/>
          <a:srcRect/>
          <a:stretch>
            <a:fillRect/>
          </a:stretch>
        </p:blipFill>
        <p:spPr bwMode="auto">
          <a:xfrm>
            <a:off x="5286380" y="4286256"/>
            <a:ext cx="3143272" cy="1344069"/>
          </a:xfrm>
          <a:prstGeom prst="rect">
            <a:avLst/>
          </a:prstGeom>
          <a:ln>
            <a:noFill/>
          </a:ln>
          <a:effectLst>
            <a:outerShdw blurRad="292100" dist="139700" dir="2700000" algn="tl" rotWithShape="0">
              <a:srgbClr val="333333">
                <a:alpha val="65000"/>
              </a:srgbClr>
            </a:outerShdw>
          </a:effectLst>
        </p:spPr>
      </p:pic>
      <p:sp>
        <p:nvSpPr>
          <p:cNvPr id="11" name="Прямоугольник 10"/>
          <p:cNvSpPr/>
          <p:nvPr/>
        </p:nvSpPr>
        <p:spPr>
          <a:xfrm>
            <a:off x="1071538" y="3286125"/>
            <a:ext cx="2857520" cy="338554"/>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ru-RU" sz="1600" b="1" dirty="0" smtClean="0"/>
              <a:t>Древние римские монеты. </a:t>
            </a:r>
            <a:endParaRPr lang="ru-RU" sz="1600" dirty="0"/>
          </a:p>
        </p:txBody>
      </p:sp>
      <p:sp>
        <p:nvSpPr>
          <p:cNvPr id="12" name="Прямоугольник 11"/>
          <p:cNvSpPr/>
          <p:nvPr/>
        </p:nvSpPr>
        <p:spPr>
          <a:xfrm>
            <a:off x="4643438" y="3286124"/>
            <a:ext cx="4214810" cy="584775"/>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600" b="1" dirty="0" smtClean="0"/>
              <a:t>Деньги, применявшиеся в нашей Родине </a:t>
            </a:r>
          </a:p>
          <a:p>
            <a:pPr algn="ctr"/>
            <a:r>
              <a:rPr lang="ru-RU" sz="1600" b="1" dirty="0" smtClean="0"/>
              <a:t>до 1991 г. </a:t>
            </a:r>
            <a:endParaRPr lang="ru-RU" sz="1600" dirty="0"/>
          </a:p>
        </p:txBody>
      </p:sp>
      <p:sp>
        <p:nvSpPr>
          <p:cNvPr id="13" name="TextBox 12"/>
          <p:cNvSpPr txBox="1"/>
          <p:nvPr/>
        </p:nvSpPr>
        <p:spPr>
          <a:xfrm>
            <a:off x="4929190" y="6000768"/>
            <a:ext cx="3714776" cy="338554"/>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ru-RU" sz="1600" b="1" dirty="0" smtClean="0">
                <a:latin typeface="Times New Roman" pitchFamily="18" charset="0"/>
                <a:cs typeface="Times New Roman" pitchFamily="18" charset="0"/>
              </a:rPr>
              <a:t>Современные деньги 1997 г.</a:t>
            </a:r>
            <a:endParaRPr lang="ru-RU" sz="1600" b="1" dirty="0">
              <a:latin typeface="Times New Roman" pitchFamily="18" charset="0"/>
              <a:cs typeface="Times New Roman" pitchFamily="18" charset="0"/>
            </a:endParaRPr>
          </a:p>
        </p:txBody>
      </p:sp>
      <p:pic>
        <p:nvPicPr>
          <p:cNvPr id="14" name="Picture 2" descr="C:\Documents and Settings\Admin\Рабочий стол\катарина\11797964_5055.jpg"/>
          <p:cNvPicPr>
            <a:picLocks noChangeAspect="1" noChangeArrowheads="1"/>
          </p:cNvPicPr>
          <p:nvPr/>
        </p:nvPicPr>
        <p:blipFill>
          <a:blip r:embed="rId7" cstate="print"/>
          <a:srcRect/>
          <a:stretch>
            <a:fillRect/>
          </a:stretch>
        </p:blipFill>
        <p:spPr bwMode="auto">
          <a:xfrm>
            <a:off x="1500166" y="3786190"/>
            <a:ext cx="1857388" cy="1985473"/>
          </a:xfrm>
          <a:prstGeom prst="rect">
            <a:avLst/>
          </a:prstGeom>
          <a:ln>
            <a:noFill/>
          </a:ln>
          <a:effectLst>
            <a:outerShdw blurRad="292100" dist="139700" dir="2700000" algn="tl" rotWithShape="0">
              <a:srgbClr val="333333">
                <a:alpha val="65000"/>
              </a:srgbClr>
            </a:outerShdw>
          </a:effectLst>
        </p:spPr>
      </p:pic>
      <p:sp>
        <p:nvSpPr>
          <p:cNvPr id="15" name="TextBox 14"/>
          <p:cNvSpPr txBox="1"/>
          <p:nvPr/>
        </p:nvSpPr>
        <p:spPr>
          <a:xfrm>
            <a:off x="928662" y="6072206"/>
            <a:ext cx="3500462"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ru-RU" sz="1600" b="1" dirty="0" smtClean="0">
                <a:solidFill>
                  <a:schemeClr val="tx1"/>
                </a:solidFill>
                <a:latin typeface="Times New Roman" pitchFamily="18" charset="0"/>
                <a:cs typeface="Times New Roman" pitchFamily="18" charset="0"/>
              </a:rPr>
              <a:t>Металлические современные деньги </a:t>
            </a:r>
            <a:endParaRPr lang="ru-RU" sz="1600" b="1" dirty="0">
              <a:solidFill>
                <a:schemeClr val="tx1"/>
              </a:solidFill>
              <a:latin typeface="Times New Roman" pitchFamily="18" charset="0"/>
              <a:cs typeface="Times New Roman"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txBox="1">
            <a:spLocks noGrp="1"/>
          </p:cNvSpPr>
          <p:nvPr>
            <p:ph type="title"/>
          </p:nvPr>
        </p:nvSpPr>
        <p:spPr>
          <a:xfrm>
            <a:off x="928662" y="274638"/>
            <a:ext cx="8001056" cy="93978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rPr>
              <a:t>Науки помощницы</a:t>
            </a:r>
            <a:endParaRPr kumimoji="0" lang="ru-RU" sz="4000" b="1" i="0" u="none" strike="noStrike" kern="1200" cap="none" spc="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endParaRPr>
          </a:p>
        </p:txBody>
      </p:sp>
      <p:sp>
        <p:nvSpPr>
          <p:cNvPr id="5" name="TextBox 4"/>
          <p:cNvSpPr txBox="1"/>
          <p:nvPr/>
        </p:nvSpPr>
        <p:spPr>
          <a:xfrm>
            <a:off x="928662" y="1071546"/>
            <a:ext cx="7929618"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4. Геральдика.</a:t>
            </a:r>
            <a:endParaRPr lang="ru-RU" sz="2000" b="1" dirty="0">
              <a:latin typeface="Times New Roman" pitchFamily="18" charset="0"/>
              <a:cs typeface="Times New Roman" pitchFamily="18" charset="0"/>
            </a:endParaRPr>
          </a:p>
        </p:txBody>
      </p:sp>
      <p:sp>
        <p:nvSpPr>
          <p:cNvPr id="6" name="Прямоугольник 5"/>
          <p:cNvSpPr/>
          <p:nvPr/>
        </p:nvSpPr>
        <p:spPr>
          <a:xfrm>
            <a:off x="928662" y="1643050"/>
            <a:ext cx="7858180" cy="1477328"/>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ru-RU" sz="1600"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В древнюю пору у многих знатных людей имелись </a:t>
            </a:r>
            <a:r>
              <a:rPr lang="ru-RU" b="1" i="1" dirty="0" smtClean="0">
                <a:solidFill>
                  <a:srgbClr val="C00000"/>
                </a:solidFill>
                <a:latin typeface="Times New Roman" pitchFamily="18" charset="0"/>
                <a:cs typeface="Times New Roman" pitchFamily="18" charset="0"/>
              </a:rPr>
              <a:t>гербы</a:t>
            </a:r>
            <a:r>
              <a:rPr lang="ru-RU" b="1" dirty="0" smtClean="0">
                <a:latin typeface="Times New Roman" pitchFamily="18" charset="0"/>
                <a:cs typeface="Times New Roman" pitchFamily="18" charset="0"/>
              </a:rPr>
              <a:t> - особые рисунки, рассказывавшие о знатности рода и о подвигах предков. Есть отрасль истории, которая изучает дошедшие до наших дней старинные гербы и печати и многое узнаёт об их владельцах. Это наука называется геральдика</a:t>
            </a:r>
            <a:endParaRPr lang="ru-RU" b="1" dirty="0">
              <a:latin typeface="Times New Roman" pitchFamily="18" charset="0"/>
              <a:cs typeface="Times New Roman" pitchFamily="18" charset="0"/>
            </a:endParaRPr>
          </a:p>
        </p:txBody>
      </p:sp>
      <p:pic>
        <p:nvPicPr>
          <p:cNvPr id="7" name="Рисунок 6" descr="http://prehistoryforkids.archeologia.ru/08/90.gif"/>
          <p:cNvPicPr/>
          <p:nvPr/>
        </p:nvPicPr>
        <p:blipFill>
          <a:blip r:embed="rId3" cstate="print"/>
          <a:srcRect/>
          <a:stretch>
            <a:fillRect/>
          </a:stretch>
        </p:blipFill>
        <p:spPr bwMode="auto">
          <a:xfrm>
            <a:off x="2214546" y="3500438"/>
            <a:ext cx="1971675" cy="2095500"/>
          </a:xfrm>
          <a:prstGeom prst="rect">
            <a:avLst/>
          </a:prstGeom>
          <a:noFill/>
          <a:ln w="9525">
            <a:noFill/>
            <a:miter lim="800000"/>
            <a:headEnd/>
            <a:tailEnd/>
          </a:ln>
        </p:spPr>
      </p:pic>
      <p:pic>
        <p:nvPicPr>
          <p:cNvPr id="8" name="Рисунок 7" descr="http://prehistoryforkids.archeologia.ru/08/79.gif"/>
          <p:cNvPicPr/>
          <p:nvPr/>
        </p:nvPicPr>
        <p:blipFill>
          <a:blip r:embed="rId4" cstate="print"/>
          <a:srcRect/>
          <a:stretch>
            <a:fillRect/>
          </a:stretch>
        </p:blipFill>
        <p:spPr bwMode="auto">
          <a:xfrm>
            <a:off x="4714876" y="3500438"/>
            <a:ext cx="2676525" cy="2038350"/>
          </a:xfrm>
          <a:prstGeom prst="rect">
            <a:avLst/>
          </a:prstGeom>
          <a:noFill/>
          <a:ln w="9525">
            <a:noFill/>
            <a:miter lim="800000"/>
            <a:headEnd/>
            <a:tailEnd/>
          </a:ln>
        </p:spPr>
      </p:pic>
      <p:sp>
        <p:nvSpPr>
          <p:cNvPr id="9" name="Прямоугольник 8"/>
          <p:cNvSpPr/>
          <p:nvPr/>
        </p:nvSpPr>
        <p:spPr>
          <a:xfrm>
            <a:off x="2214546" y="5857892"/>
            <a:ext cx="5214974" cy="338554"/>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ru-RU" sz="1600" b="1" dirty="0" smtClean="0">
                <a:latin typeface="Times New Roman" pitchFamily="18" charset="0"/>
                <a:cs typeface="Times New Roman" pitchFamily="18" charset="0"/>
              </a:rPr>
              <a:t>Герб и флаг нашей страны в 1900 г. </a:t>
            </a:r>
            <a:endParaRPr lang="ru-RU" sz="1600" dirty="0">
              <a:latin typeface="Times New Roman" pitchFamily="18" charset="0"/>
              <a:cs typeface="Times New Roman"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Заголовок 1"/>
          <p:cNvSpPr txBox="1">
            <a:spLocks noGrp="1"/>
          </p:cNvSpPr>
          <p:nvPr>
            <p:ph type="title"/>
          </p:nvPr>
        </p:nvSpPr>
        <p:spPr>
          <a:xfrm>
            <a:off x="928662" y="274638"/>
            <a:ext cx="7929618" cy="93978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rPr>
              <a:t>Науки помощницы</a:t>
            </a:r>
            <a:endParaRPr kumimoji="0" lang="ru-RU" sz="4000" b="1" i="0" u="none" strike="noStrike" kern="1200" cap="none" spc="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endParaRPr>
          </a:p>
        </p:txBody>
      </p:sp>
      <p:sp>
        <p:nvSpPr>
          <p:cNvPr id="5" name="TextBox 4"/>
          <p:cNvSpPr txBox="1"/>
          <p:nvPr/>
        </p:nvSpPr>
        <p:spPr>
          <a:xfrm>
            <a:off x="928662" y="1071546"/>
            <a:ext cx="7929618"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ru-RU" sz="2000" b="1" dirty="0" smtClean="0">
                <a:latin typeface="Times New Roman" pitchFamily="18" charset="0"/>
                <a:cs typeface="Times New Roman" pitchFamily="18" charset="0"/>
              </a:rPr>
              <a:t>4. Геральдика.</a:t>
            </a:r>
            <a:endParaRPr lang="ru-RU" sz="2000" b="1" dirty="0">
              <a:latin typeface="Times New Roman" pitchFamily="18" charset="0"/>
              <a:cs typeface="Times New Roman" pitchFamily="18" charset="0"/>
            </a:endParaRPr>
          </a:p>
        </p:txBody>
      </p:sp>
      <p:pic>
        <p:nvPicPr>
          <p:cNvPr id="6" name="Рисунок 5" descr="http://prehistoryforkids.archeologia.ru/08/94.gif"/>
          <p:cNvPicPr/>
          <p:nvPr/>
        </p:nvPicPr>
        <p:blipFill>
          <a:blip r:embed="rId3" cstate="print"/>
          <a:srcRect/>
          <a:stretch>
            <a:fillRect/>
          </a:stretch>
        </p:blipFill>
        <p:spPr bwMode="auto">
          <a:xfrm>
            <a:off x="928662" y="1643050"/>
            <a:ext cx="2038350" cy="2114550"/>
          </a:xfrm>
          <a:prstGeom prst="rect">
            <a:avLst/>
          </a:prstGeom>
          <a:noFill/>
          <a:ln w="9525">
            <a:noFill/>
            <a:miter lim="800000"/>
            <a:headEnd/>
            <a:tailEnd/>
          </a:ln>
        </p:spPr>
      </p:pic>
      <p:pic>
        <p:nvPicPr>
          <p:cNvPr id="7" name="Рисунок 6" descr="http://prehistoryforkids.archeologia.ru/08/78.gif"/>
          <p:cNvPicPr/>
          <p:nvPr/>
        </p:nvPicPr>
        <p:blipFill>
          <a:blip r:embed="rId4" cstate="print"/>
          <a:srcRect/>
          <a:stretch>
            <a:fillRect/>
          </a:stretch>
        </p:blipFill>
        <p:spPr bwMode="auto">
          <a:xfrm>
            <a:off x="3143240" y="1643050"/>
            <a:ext cx="2714625" cy="2114550"/>
          </a:xfrm>
          <a:prstGeom prst="rect">
            <a:avLst/>
          </a:prstGeom>
          <a:noFill/>
          <a:ln w="9525">
            <a:noFill/>
            <a:miter lim="800000"/>
            <a:headEnd/>
            <a:tailEnd/>
          </a:ln>
        </p:spPr>
      </p:pic>
      <p:sp>
        <p:nvSpPr>
          <p:cNvPr id="8" name="Прямоугольник 7"/>
          <p:cNvSpPr/>
          <p:nvPr/>
        </p:nvSpPr>
        <p:spPr>
          <a:xfrm>
            <a:off x="6000760" y="1714488"/>
            <a:ext cx="2857520" cy="646331"/>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ru-RU" b="1" dirty="0" smtClean="0"/>
              <a:t>             </a:t>
            </a:r>
            <a:r>
              <a:rPr lang="ru-RU" b="1" dirty="0" smtClean="0">
                <a:latin typeface="Times New Roman" pitchFamily="18" charset="0"/>
                <a:cs typeface="Times New Roman" pitchFamily="18" charset="0"/>
              </a:rPr>
              <a:t>Герб и флаг нашей Родины с 1947 по 1991 г. </a:t>
            </a:r>
            <a:endParaRPr lang="ru-RU" b="1" dirty="0">
              <a:latin typeface="Times New Roman" pitchFamily="18" charset="0"/>
              <a:cs typeface="Times New Roman" pitchFamily="18" charset="0"/>
            </a:endParaRPr>
          </a:p>
        </p:txBody>
      </p:sp>
      <p:sp>
        <p:nvSpPr>
          <p:cNvPr id="9" name="Прямоугольник 8"/>
          <p:cNvSpPr/>
          <p:nvPr/>
        </p:nvSpPr>
        <p:spPr>
          <a:xfrm>
            <a:off x="6215074" y="4357694"/>
            <a:ext cx="2643206" cy="646331"/>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ru-RU" sz="1400" b="1"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Герб и флаг современной России</a:t>
            </a:r>
            <a:endParaRPr lang="ru-RU" dirty="0">
              <a:latin typeface="Times New Roman" pitchFamily="18" charset="0"/>
              <a:cs typeface="Times New Roman" pitchFamily="18" charset="0"/>
            </a:endParaRPr>
          </a:p>
        </p:txBody>
      </p:sp>
      <p:pic>
        <p:nvPicPr>
          <p:cNvPr id="1026" name="Picture 2" descr="C:\Users\1\Desktop\gerb.jpg"/>
          <p:cNvPicPr>
            <a:picLocks noChangeAspect="1" noChangeArrowheads="1"/>
          </p:cNvPicPr>
          <p:nvPr/>
        </p:nvPicPr>
        <p:blipFill>
          <a:blip r:embed="rId5" cstate="print"/>
          <a:srcRect/>
          <a:stretch>
            <a:fillRect/>
          </a:stretch>
        </p:blipFill>
        <p:spPr bwMode="auto">
          <a:xfrm>
            <a:off x="1000100" y="4286256"/>
            <a:ext cx="2071702" cy="2143125"/>
          </a:xfrm>
          <a:prstGeom prst="rect">
            <a:avLst/>
          </a:prstGeom>
          <a:noFill/>
        </p:spPr>
      </p:pic>
      <p:pic>
        <p:nvPicPr>
          <p:cNvPr id="1027" name="Picture 3" descr="C:\Users\1\Desktop\flagrf.jpg"/>
          <p:cNvPicPr>
            <a:picLocks noChangeAspect="1" noChangeArrowheads="1"/>
          </p:cNvPicPr>
          <p:nvPr/>
        </p:nvPicPr>
        <p:blipFill>
          <a:blip r:embed="rId6" cstate="print"/>
          <a:srcRect/>
          <a:stretch>
            <a:fillRect/>
          </a:stretch>
        </p:blipFill>
        <p:spPr bwMode="auto">
          <a:xfrm>
            <a:off x="3286116" y="4286256"/>
            <a:ext cx="2643206" cy="207170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274638"/>
            <a:ext cx="7758138" cy="1368412"/>
          </a:xfrm>
        </p:spPr>
        <p:txBody>
          <a:bodyPr anchor="t">
            <a:normAutofit fontScale="90000"/>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Что такое история и для чего ее изучают в школе </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dirty="0"/>
          </a:p>
        </p:txBody>
      </p:sp>
      <p:pic>
        <p:nvPicPr>
          <p:cNvPr id="4"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5" name="Прямоугольник 4"/>
          <p:cNvSpPr/>
          <p:nvPr/>
        </p:nvSpPr>
        <p:spPr>
          <a:xfrm>
            <a:off x="928662" y="1714488"/>
            <a:ext cx="7929618"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ru-RU" sz="2000" b="1" dirty="0" smtClean="0">
                <a:latin typeface="Times New Roman" pitchFamily="18" charset="0"/>
                <a:cs typeface="Times New Roman" pitchFamily="18" charset="0"/>
              </a:rPr>
              <a:t>2. Что изучает история</a:t>
            </a:r>
            <a:r>
              <a:rPr lang="ru-RU" b="1" dirty="0" smtClean="0"/>
              <a:t>?</a:t>
            </a:r>
            <a:endParaRPr lang="ru-RU" dirty="0"/>
          </a:p>
        </p:txBody>
      </p:sp>
      <p:sp>
        <p:nvSpPr>
          <p:cNvPr id="17409" name="Rectangle 1"/>
          <p:cNvSpPr>
            <a:spLocks noChangeArrowheads="1"/>
          </p:cNvSpPr>
          <p:nvPr/>
        </p:nvSpPr>
        <p:spPr bwMode="auto">
          <a:xfrm>
            <a:off x="928662" y="2393289"/>
            <a:ext cx="7929618" cy="3785652"/>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561975"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Представьте, что найдены окаменевшие кости древнего зверя, который жил на земле целых пятьдесят тысяч лет назад, - мамонта. Заинтересует ли эта находка историков? Нет. Ведь по этим костям ничего нельзя узнать о жизни древних людей. Однако, если кости мамонта найдены вблизи от золы древнего костра, если они разбитые и обгорелые, значит зверь стал добычей первобытных охотников. А это важно для ученых - историков. Ведь такая находка рассказывает о прошлом человечества. </a:t>
            </a:r>
            <a:r>
              <a:rPr kumimoji="0" lang="ru-RU" sz="2000" b="1" i="1"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Запомните:</a:t>
            </a:r>
            <a:r>
              <a:rPr kumimoji="0" lang="ru-RU" sz="20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история изучает не всякую древность, не любое прошлое, а только то, что связано с людьми. </a:t>
            </a:r>
            <a:r>
              <a:rPr kumimoji="0" lang="ru-RU" sz="2000" b="1" i="0"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Историки </a:t>
            </a: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изучают те времена, в которые на Земле жили люди, то с трех миллионов лет назад по вчерашний день</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0"/>
            <a:ext cx="7829576" cy="1214422"/>
          </a:xfrm>
        </p:spPr>
        <p:txBody>
          <a:bodyPr anchor="t">
            <a:normAutofit fontScale="90000"/>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Что такое история и для чего ее изучают в школе </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dirty="0"/>
          </a:p>
        </p:txBody>
      </p:sp>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Прямоугольник 3"/>
          <p:cNvSpPr/>
          <p:nvPr/>
        </p:nvSpPr>
        <p:spPr>
          <a:xfrm>
            <a:off x="857224" y="1214422"/>
            <a:ext cx="80724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ru-RU" sz="2000" b="1" dirty="0" smtClean="0">
                <a:latin typeface="Times New Roman" pitchFamily="18" charset="0"/>
                <a:cs typeface="Times New Roman" pitchFamily="18" charset="0"/>
              </a:rPr>
              <a:t>3. Для чего нужна история.</a:t>
            </a:r>
            <a:endParaRPr lang="ru-RU" sz="2000" dirty="0">
              <a:latin typeface="Times New Roman" pitchFamily="18" charset="0"/>
              <a:cs typeface="Times New Roman" pitchFamily="18" charset="0"/>
            </a:endParaRPr>
          </a:p>
        </p:txBody>
      </p:sp>
      <p:sp>
        <p:nvSpPr>
          <p:cNvPr id="18433" name="Rectangle 1"/>
          <p:cNvSpPr>
            <a:spLocks noChangeArrowheads="1"/>
          </p:cNvSpPr>
          <p:nvPr/>
        </p:nvSpPr>
        <p:spPr bwMode="auto">
          <a:xfrm>
            <a:off x="857224" y="1918763"/>
            <a:ext cx="8072494" cy="4647426"/>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561975"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Невежды иногда спрашивают: "Что толку в истории? Кому она нужна? Вот разные науки и техника приносят людям много пользы, создают новые вещи, машины. А историки попусту тратят время, изучая давно забытые времена. Зачем?" Это неверно. Никто не спорит: невозможно жить без разных наук и техники. Но уже тысячи лет назад наши мудрые предки поняли: прошлого забывать нельзя, надо передавать опыт и знания своим потомкам. Это и делает история. Она показывает, какие ошибки совершались в прошлом, и учит не повторять их в будущем. </a:t>
            </a:r>
            <a:r>
              <a:rPr kumimoji="0" lang="ru-RU" b="1" i="1"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Запомните: </a:t>
            </a:r>
            <a:r>
              <a:rPr kumimoji="0" lang="ru-RU"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история учит правильно, грамотно рассуждать и понимать все, что творится в мире.</a:t>
            </a:r>
            <a:endParaRPr kumimoji="0" lang="ru-RU" b="1" i="0"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Человек, знающий историю, любит Родину и с уважением относится к народам. Запомните: история воспитывает достойных людей, создателей лучшей жизни и ее защитников.</a:t>
            </a:r>
            <a:endParaRPr kumimoji="0" lang="ru-RU" sz="1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Ученые-историки ничего не имеют против людей, верящих в бога. Однако они не могут согласиться с религиозными вымыслами, когда искажаются знания о прошлых веках. </a:t>
            </a:r>
            <a:r>
              <a:rPr kumimoji="0" lang="ru-RU" b="1" i="1"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Запомните:</a:t>
            </a:r>
            <a:r>
              <a:rPr kumimoji="0" lang="ru-RU"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историческое знание избавляет от заблуждений, не обижая при этом заблуждающихся людей</a:t>
            </a:r>
            <a:r>
              <a:rPr kumimoji="0" lang="ru-RU" b="1" i="1" strike="noStrike" cap="none" normalizeH="0" baseline="0" dirty="0" smtClean="0">
                <a:ln>
                  <a:noFill/>
                </a:ln>
                <a:solidFill>
                  <a:srgbClr val="808000"/>
                </a:solidFill>
                <a:effectLst/>
                <a:latin typeface="Times New Roman" pitchFamily="18" charset="0"/>
                <a:ea typeface="Times New Roman" pitchFamily="18" charset="0"/>
                <a:cs typeface="Times New Roman" pitchFamily="18" charset="0"/>
              </a:rPr>
              <a:t>.</a:t>
            </a:r>
            <a:r>
              <a:rPr kumimoji="0" lang="ru-RU" b="1" i="0"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История открывает прекрасный мир искусства, учит понимать красоту старинных ваз, картин и скульптур. </a:t>
            </a:r>
            <a:endParaRPr kumimoji="0" lang="ru-RU" sz="16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274638"/>
            <a:ext cx="7901014" cy="1296974"/>
          </a:xfrm>
        </p:spPr>
        <p:txBody>
          <a:bodyPr anchor="t">
            <a:normAutofit fontScale="90000"/>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Что такое история и для чего ее изучают в школе </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dirty="0"/>
          </a:p>
        </p:txBody>
      </p:sp>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19457" name="Rectangle 1"/>
          <p:cNvSpPr>
            <a:spLocks noChangeArrowheads="1"/>
          </p:cNvSpPr>
          <p:nvPr/>
        </p:nvSpPr>
        <p:spPr bwMode="auto">
          <a:xfrm>
            <a:off x="857224" y="1581495"/>
            <a:ext cx="8001056" cy="40011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effectLst/>
                <a:latin typeface="Times New Roman" pitchFamily="18" charset="0"/>
                <a:ea typeface="Times New Roman" pitchFamily="18" charset="0"/>
                <a:cs typeface="Times New Roman" pitchFamily="18" charset="0"/>
              </a:rPr>
              <a:t>4. История сражается за правду и справедливость.</a:t>
            </a:r>
            <a:endParaRPr kumimoji="0" lang="ru-RU" sz="2000" b="0" i="0" u="none" strike="noStrike" cap="none" normalizeH="0" baseline="0" dirty="0" smtClean="0">
              <a:ln>
                <a:noFill/>
              </a:ln>
              <a:effectLst/>
              <a:latin typeface="Times New Roman" pitchFamily="18" charset="0"/>
              <a:cs typeface="Times New Roman" pitchFamily="18" charset="0"/>
            </a:endParaRPr>
          </a:p>
        </p:txBody>
      </p:sp>
      <p:sp>
        <p:nvSpPr>
          <p:cNvPr id="19458" name="Rectangle 2"/>
          <p:cNvSpPr>
            <a:spLocks noChangeArrowheads="1"/>
          </p:cNvSpPr>
          <p:nvPr/>
        </p:nvSpPr>
        <p:spPr bwMode="auto">
          <a:xfrm>
            <a:off x="857224" y="2418131"/>
            <a:ext cx="8001056" cy="4093428"/>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561975"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В некоторых странах захватывали власть чрезвычайно жестокие люди. Они казнили и бросали в тюрьмы тех, кто боролся против их жестокого владычества. Историки вызывали у таких властителей особую злобу. Ученых арестовывали, их учеников преследовали, книги сжигали на кострах. Отчего же? </a:t>
            </a:r>
            <a:endParaRPr kumimoji="0" lang="ru-RU"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Дело в том, что таким правителям нужны очень послушные рабочие, учители, солдаты. Владыки мечтают, чтобы люди, словно механические роботы, послушно выполняли любые повеления, верили любой лжи. А настоящий ученый-историк говорит правду. </a:t>
            </a:r>
            <a:endParaRPr kumimoji="0" lang="ru-RU"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Он честно отвечает на вопросы и ненавидит обман. </a:t>
            </a:r>
            <a:endParaRPr kumimoji="0" lang="ru-RU"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1"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Запомните:</a:t>
            </a:r>
            <a:r>
              <a:rPr kumimoji="0" lang="ru-RU" sz="20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история не стоит в стороне от жизни. Она учит людей, как добиться справедливости. Изучая прошлое, люди учатся понимать настоящее и улучшать будущее</a:t>
            </a:r>
            <a:r>
              <a:rPr kumimoji="0" lang="ru-RU" sz="2000"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endParaRPr kumimoji="0" lang="ru-RU" sz="2000" b="1" i="0" strike="noStrike" cap="none" normalizeH="0" baseline="0" dirty="0" smtClean="0">
              <a:ln>
                <a:noFill/>
              </a:ln>
              <a:solidFill>
                <a:srgbClr val="C00000"/>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1714488"/>
            <a:ext cx="7901014" cy="1296974"/>
          </a:xfrm>
        </p:spPr>
        <p:txBody>
          <a:bodyPr anchor="t">
            <a:normAutofit fontScale="9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dirty="0"/>
          </a:p>
        </p:txBody>
      </p:sp>
      <p:pic>
        <p:nvPicPr>
          <p:cNvPr id="3" name="Picture 3"/>
          <p:cNvPicPr>
            <a:picLocks noChangeAspect="1" noChangeArrowheads="1"/>
          </p:cNvPicPr>
          <p:nvPr/>
        </p:nvPicPr>
        <p:blipFill>
          <a:blip r:embed="rId2" cstate="print"/>
          <a:stretch>
            <a:fillRect/>
          </a:stretch>
        </p:blipFill>
        <p:spPr bwMode="auto">
          <a:xfrm rot="5400000">
            <a:off x="-2803506" y="3232101"/>
            <a:ext cx="6858000" cy="393797"/>
          </a:xfrm>
          <a:prstGeom prst="rect">
            <a:avLst/>
          </a:prstGeom>
          <a:noFill/>
          <a:ln>
            <a:noFill/>
          </a:ln>
        </p:spPr>
      </p:pic>
      <p:sp>
        <p:nvSpPr>
          <p:cNvPr id="4" name="Прямоугольник 3"/>
          <p:cNvSpPr/>
          <p:nvPr/>
        </p:nvSpPr>
        <p:spPr>
          <a:xfrm>
            <a:off x="1214414" y="357166"/>
            <a:ext cx="7358114" cy="707886"/>
          </a:xfrm>
          <a:prstGeom prst="rect">
            <a:avLst/>
          </a:prstGeom>
        </p:spPr>
        <p:txBody>
          <a:bodyPr wrap="square">
            <a:spAutoFit/>
          </a:bodyPr>
          <a:lstStyle/>
          <a:p>
            <a:pPr marL="514350" indent="-514350" algn="ct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Работа юного историка</a:t>
            </a:r>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p>
        </p:txBody>
      </p:sp>
      <p:sp>
        <p:nvSpPr>
          <p:cNvPr id="5" name="Прямоугольник 4"/>
          <p:cNvSpPr/>
          <p:nvPr/>
        </p:nvSpPr>
        <p:spPr>
          <a:xfrm>
            <a:off x="928662" y="1000108"/>
            <a:ext cx="8001056"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ru-RU" sz="2000" b="1" dirty="0" smtClean="0">
                <a:latin typeface="Times New Roman" pitchFamily="18" charset="0"/>
                <a:cs typeface="Times New Roman" pitchFamily="18" charset="0"/>
              </a:rPr>
              <a:t>1. О ваших принадлежностях.</a:t>
            </a:r>
            <a:endParaRPr lang="ru-RU" sz="2000" dirty="0">
              <a:latin typeface="Times New Roman" pitchFamily="18" charset="0"/>
              <a:cs typeface="Times New Roman" pitchFamily="18" charset="0"/>
            </a:endParaRPr>
          </a:p>
        </p:txBody>
      </p:sp>
      <p:sp>
        <p:nvSpPr>
          <p:cNvPr id="20481" name="Rectangle 1"/>
          <p:cNvSpPr>
            <a:spLocks noChangeArrowheads="1"/>
          </p:cNvSpPr>
          <p:nvPr/>
        </p:nvSpPr>
        <p:spPr bwMode="auto">
          <a:xfrm>
            <a:off x="928662" y="3601823"/>
            <a:ext cx="8001056"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61975"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
            <a:b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
            <a:b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endParaRPr kumimoji="0" lang="ru-RU"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5" name="Rectangle 5"/>
          <p:cNvSpPr>
            <a:spLocks noChangeArrowheads="1"/>
          </p:cNvSpPr>
          <p:nvPr/>
        </p:nvSpPr>
        <p:spPr bwMode="auto">
          <a:xfrm>
            <a:off x="928662" y="1785926"/>
            <a:ext cx="8001056" cy="4093428"/>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561975"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Рабочий на заводе, крестьянин в поле, инженер в лаборатории и космонавт на звездном корабле пользуются разными инструментами, приборами. Ваш труд—учеба. Здесь тоже не обойтись без нужных “инструментов”.</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столе должно быть только то, что потребуется на уроке истории и ничего лишнего:</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-учебник и рабочая тетрадь по истории,</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-ручка и карандаши разных цветов,</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-дневник</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-учебник</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-хрестоматия (если это нужно)</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-контурные</a:t>
            </a:r>
            <a:r>
              <a:rPr kumimoji="0" lang="ru-RU" sz="20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карты</a:t>
            </a: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
            <a:b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
            <a:br>
              <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1000" b="1" i="0" u="none" strike="noStrike" cap="none" normalizeH="0" baseline="0" dirty="0" smtClean="0">
                <a:ln>
                  <a:noFill/>
                </a:ln>
                <a:solidFill>
                  <a:srgbClr val="000080"/>
                </a:solidFill>
                <a:effectLst/>
                <a:latin typeface="Times New Roman" pitchFamily="18" charset="0"/>
                <a:ea typeface="Times New Roman" pitchFamily="18" charset="0"/>
                <a:cs typeface="Times New Roman" pitchFamily="18" charset="0"/>
              </a:rPr>
              <a:t>.</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00100" y="285728"/>
            <a:ext cx="7858180" cy="707886"/>
          </a:xfrm>
          <a:prstGeom prst="rect">
            <a:avLst/>
          </a:prstGeom>
        </p:spPr>
        <p:txBody>
          <a:bodyPr wrap="square">
            <a:spAutoFit/>
          </a:bodyPr>
          <a:lstStyle/>
          <a:p>
            <a:pPr marL="514350" indent="-514350" algn="ct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Работа юного историка</a:t>
            </a:r>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p>
        </p:txBody>
      </p:sp>
      <p:pic>
        <p:nvPicPr>
          <p:cNvPr id="4" name="Picture 3"/>
          <p:cNvPicPr>
            <a:picLocks noChangeAspect="1" noChangeArrowheads="1"/>
          </p:cNvPicPr>
          <p:nvPr/>
        </p:nvPicPr>
        <p:blipFill>
          <a:blip r:embed="rId2" cstate="print"/>
          <a:stretch>
            <a:fillRect/>
          </a:stretch>
        </p:blipFill>
        <p:spPr bwMode="auto">
          <a:xfrm rot="5400000">
            <a:off x="-2732068" y="3232101"/>
            <a:ext cx="6858000" cy="393797"/>
          </a:xfrm>
          <a:prstGeom prst="rect">
            <a:avLst/>
          </a:prstGeom>
          <a:noFill/>
          <a:ln>
            <a:noFill/>
          </a:ln>
        </p:spPr>
      </p:pic>
      <p:sp>
        <p:nvSpPr>
          <p:cNvPr id="5" name="Прямоугольник 4"/>
          <p:cNvSpPr/>
          <p:nvPr/>
        </p:nvSpPr>
        <p:spPr>
          <a:xfrm>
            <a:off x="928662" y="1000108"/>
            <a:ext cx="8001056"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ru-RU" sz="2000" b="1" dirty="0" smtClean="0">
                <a:latin typeface="Times New Roman" pitchFamily="18" charset="0"/>
                <a:cs typeface="Times New Roman" pitchFamily="18" charset="0"/>
              </a:rPr>
              <a:t>1. О ваших принадлежностях.</a:t>
            </a:r>
            <a:endParaRPr lang="ru-RU" sz="2000" dirty="0">
              <a:latin typeface="Times New Roman" pitchFamily="18" charset="0"/>
              <a:cs typeface="Times New Roman" pitchFamily="18" charset="0"/>
            </a:endParaRPr>
          </a:p>
        </p:txBody>
      </p:sp>
      <p:sp>
        <p:nvSpPr>
          <p:cNvPr id="6" name="Rectangle 8"/>
          <p:cNvSpPr>
            <a:spLocks noChangeArrowheads="1"/>
          </p:cNvSpPr>
          <p:nvPr/>
        </p:nvSpPr>
        <p:spPr bwMode="auto">
          <a:xfrm>
            <a:off x="928662" y="1510057"/>
            <a:ext cx="8001056" cy="3170099"/>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561975"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Для юного историка очень важно, чтобы в тетради был полный порядок. Она должна быть обернута и подписана так, как скажет учитель. Работу в тетради начинайте с даты. Не забывайте о полях. Никаких ненужных рисунков и посторонних записей не делайте. В конце тетради можете оставить 1-2 странички для словарика незнакомых слов и пометок. Никогда не вырывайте листов из тетради! Для этого у прилежного ученика есть черновик</a:t>
            </a:r>
            <a:r>
              <a:rPr kumimoji="0" lang="ru-RU" sz="2000"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1" i="1"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Запомните: </a:t>
            </a:r>
            <a:r>
              <a:rPr kumimoji="0" lang="ru-RU" sz="2400" b="1" i="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история, как и всякое познание, не терпит неаккуратности. </a:t>
            </a:r>
            <a:endParaRPr kumimoji="0" lang="ru-RU" sz="2400" b="1" i="0" strike="noStrike" cap="none" normalizeH="0" baseline="0" dirty="0" smtClean="0">
              <a:ln>
                <a:noFill/>
              </a:ln>
              <a:solidFill>
                <a:srgbClr val="C00000"/>
              </a:solidFill>
              <a:effectLst/>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765</TotalTime>
  <Words>3700</Words>
  <Application>Microsoft Office PowerPoint</Application>
  <PresentationFormat>Экран (4:3)</PresentationFormat>
  <Paragraphs>258</Paragraphs>
  <Slides>48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48</vt:i4>
      </vt:variant>
    </vt:vector>
  </HeadingPairs>
  <TitlesOfParts>
    <vt:vector size="49" baseType="lpstr">
      <vt:lpstr>Тема Office</vt:lpstr>
      <vt:lpstr>Введение в курс  «История Древнего мира»</vt:lpstr>
      <vt:lpstr>План урока</vt:lpstr>
      <vt:lpstr>Вопросы и задания</vt:lpstr>
      <vt:lpstr>Что такое история и для чего ее изучают в школе ? </vt:lpstr>
      <vt:lpstr>Что такое история и для чего ее изучают в школе ? </vt:lpstr>
      <vt:lpstr>Что такое история и для чего ее изучают в школе ? </vt:lpstr>
      <vt:lpstr>Что такое история и для чего ее изучают в школе ? </vt:lpstr>
      <vt:lpstr> </vt:lpstr>
      <vt:lpstr>Презентация PowerPoint</vt:lpstr>
      <vt:lpstr>Работа юного историка.</vt:lpstr>
      <vt:lpstr>Работа юного историка.</vt:lpstr>
      <vt:lpstr>Работа юного историка.</vt:lpstr>
      <vt:lpstr>Работа юного историка.</vt:lpstr>
      <vt:lpstr>Изучение  истории в прошлом и настоящем. </vt:lpstr>
      <vt:lpstr>Изучение  истории в прошлом и настоящем. </vt:lpstr>
      <vt:lpstr>Изучение  истории в прошлом и настоящем. </vt:lpstr>
      <vt:lpstr>Геродот. Рисунок современного художника</vt:lpstr>
      <vt:lpstr>Изучение  истории в прошлом и настоящем. </vt:lpstr>
      <vt:lpstr>Презентация PowerPoint</vt:lpstr>
      <vt:lpstr>Изучение  истории в прошлом и настоящем. </vt:lpstr>
      <vt:lpstr>Изучение  истории в прошлом и настоящем. </vt:lpstr>
      <vt:lpstr>Изучение  истории в прошлом и настоящем. </vt:lpstr>
      <vt:lpstr>Изучение  истории в прошлом и настоящем. </vt:lpstr>
      <vt:lpstr>Исторические источники. </vt:lpstr>
      <vt:lpstr>Исторические источники. </vt:lpstr>
      <vt:lpstr>Исторические источники. </vt:lpstr>
      <vt:lpstr>Исторические источники. </vt:lpstr>
      <vt:lpstr>Исторические источники. </vt:lpstr>
      <vt:lpstr>Исторические источники. </vt:lpstr>
      <vt:lpstr>Исторические источники. </vt:lpstr>
      <vt:lpstr>Исторические источники. </vt:lpstr>
      <vt:lpstr>Науки помощницы</vt:lpstr>
      <vt:lpstr>Науки помощницы</vt:lpstr>
      <vt:lpstr>Науки помощницы</vt:lpstr>
      <vt:lpstr>Науки помощницы</vt:lpstr>
      <vt:lpstr>Науки помощницы</vt:lpstr>
      <vt:lpstr>Науки помощницы</vt:lpstr>
      <vt:lpstr>Науки помощницы</vt:lpstr>
      <vt:lpstr>Науки помощницы</vt:lpstr>
      <vt:lpstr>Науки помощницы</vt:lpstr>
      <vt:lpstr>Науки помощницы</vt:lpstr>
      <vt:lpstr>Науки помощницы</vt:lpstr>
      <vt:lpstr>Науки помощницы</vt:lpstr>
      <vt:lpstr>Науки помощницы</vt:lpstr>
      <vt:lpstr>Науки помощницы</vt:lpstr>
      <vt:lpstr>Науки помощницы</vt:lpstr>
      <vt:lpstr>Науки помощницы</vt:lpstr>
      <vt:lpstr>Науки помощницы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Введение в курс  «Истории Древнего мира»</dc:title>
  <dc:creator>1</dc:creator>
  <cp:lastModifiedBy>Учитель</cp:lastModifiedBy>
  <cp:revision>72</cp:revision>
  <dcterms:created xsi:type="dcterms:W3CDTF">2010-08-13T11:16:07Z</dcterms:created>
  <dcterms:modified xsi:type="dcterms:W3CDTF">2012-12-11T04:01:03Z</dcterms:modified>
</cp:coreProperties>
</file>