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notesMasterIdLst>
    <p:notesMasterId r:id="rId31"/>
  </p:notesMasterIdLst>
  <p:sldIdLst>
    <p:sldId id="281" r:id="rId2"/>
    <p:sldId id="258" r:id="rId3"/>
    <p:sldId id="300" r:id="rId4"/>
    <p:sldId id="283" r:id="rId5"/>
    <p:sldId id="301" r:id="rId6"/>
    <p:sldId id="285" r:id="rId7"/>
    <p:sldId id="286" r:id="rId8"/>
    <p:sldId id="287" r:id="rId9"/>
    <p:sldId id="288" r:id="rId10"/>
    <p:sldId id="289" r:id="rId11"/>
    <p:sldId id="309" r:id="rId12"/>
    <p:sldId id="302" r:id="rId13"/>
    <p:sldId id="304" r:id="rId14"/>
    <p:sldId id="294" r:id="rId15"/>
    <p:sldId id="299" r:id="rId16"/>
    <p:sldId id="310" r:id="rId17"/>
    <p:sldId id="311" r:id="rId18"/>
    <p:sldId id="312" r:id="rId19"/>
    <p:sldId id="319" r:id="rId20"/>
    <p:sldId id="318" r:id="rId21"/>
    <p:sldId id="320" r:id="rId22"/>
    <p:sldId id="321" r:id="rId23"/>
    <p:sldId id="313" r:id="rId24"/>
    <p:sldId id="314" r:id="rId25"/>
    <p:sldId id="315" r:id="rId26"/>
    <p:sldId id="316" r:id="rId27"/>
    <p:sldId id="328" r:id="rId28"/>
    <p:sldId id="329" r:id="rId29"/>
    <p:sldId id="268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33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08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8523E1D-6015-479C-A53D-7F18F4AF8494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5596CA3-3559-4E4D-AD08-A8BF87B2C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C75EBC-3808-40E2-8E80-48488552A58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2ABC9-3476-4E5E-9EA7-B88D9A6561C5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2F17-599D-4E21-82E4-773093993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995E0-F81C-46F1-A8D3-08B4E62FDB40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F158A-04C5-4BCC-B709-37FB9EB44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55701-D245-4A82-AE2A-6FB97E99A07C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81188-4166-413A-9EDB-114C28A1C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434D1-4309-4A91-8FB2-73F39D60C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7981-4A8A-4EEC-894D-6044136FD2C4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0F77-4428-4DDD-BDC2-CD771D53E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C2848-E410-49AE-BACA-751EBBD28FDB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E34BB-B7CB-4B9E-AA87-9067F05E9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AC172-7D04-4BF1-A12C-D9951D7AE2E3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C8D69-C687-4942-92A5-F47EEDFF8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7C9F3-4E7A-4EBA-9D6D-15829DDB82F6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B4E14-A446-4C58-B3B0-1FB3263E7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9C636-139D-47E9-A486-A10EE3C4EF92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6E5E6-100D-4611-9603-0A691C4F6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56278-EA67-478D-BDC4-99DD68BD7651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FD1E2-3950-4B86-B94D-59B4E03C7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E39E2-A9DF-4A88-A602-45D1AE885B28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D3F05-E685-441F-82F0-400EA9E0D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37033-C7CC-444F-AB16-7FB5C1FF9B95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1297C-EBA0-493C-A0EE-B53836AF8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52A37282-A9F2-4668-9BBC-058459680562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4A699BEC-4815-4F60-8511-A2B27FD72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h4.ggpht.com/Dedushkin1/R2LWNribZ0I/AAAAAAAADSY/SGekB1i7YBM/s800/%D0%A2%D0%B5%D1%81%D1%82%D0%BE%D0%B2%D1%81%D0%BA%D0%B8%D0%B5+%D0%BF%D0%BE%D0%B2%D0%B0%D1%80%D0%B0.jp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blogimages.seniorennet.be/dewesthoek/148612-4f8c6140a4f7e47b3403f2324d1a3de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hyperlink" Target="http://img0.liveinternet.ru/images/attach/c/1/57/378/57378300_b269a6cf6045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hyperlink" Target="http://rabota4vsem.ru/rabota-po-najmu-2/professiya-povar.html/attachment/povar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graveolens.ru/krit18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ctrTitle"/>
          </p:nvPr>
        </p:nvSpPr>
        <p:spPr>
          <a:xfrm>
            <a:off x="611188" y="404813"/>
            <a:ext cx="7772400" cy="129599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Государственное бюджетное образовательное учреждение среднего профессионального образования </a:t>
            </a:r>
            <a:br>
              <a:rPr lang="ru-RU" sz="1600" dirty="0" smtClean="0">
                <a:solidFill>
                  <a:srgbClr val="7030A0"/>
                </a:solidFill>
                <a:effectLst/>
                <a:latin typeface="Arial Black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«Павлово-Посадский промышленно-экономический техникум» Московской области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subTitle" idx="1"/>
          </p:nvPr>
        </p:nvSpPr>
        <p:spPr>
          <a:xfrm>
            <a:off x="179388" y="2781300"/>
            <a:ext cx="8424862" cy="12239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«Почему я выбрал профессию повар-кондитер?»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6463" y="4508500"/>
            <a:ext cx="4427537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Мы славим дело наше трудное,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То дело, что попробуй заменить.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Ведь главная задача повара –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Людей всех вкусно накормить.</a:t>
            </a:r>
          </a:p>
        </p:txBody>
      </p:sp>
      <p:pic>
        <p:nvPicPr>
          <p:cNvPr id="3077" name="Picture 15" descr="3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429000"/>
            <a:ext cx="2243137" cy="31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Users\Анна\Desktop\История повара\Фото Повар\0_6e61_bf3ff2ae_-4-L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4293096"/>
            <a:ext cx="568863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Повар в России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1075"/>
            <a:ext cx="9144000" cy="3887788"/>
          </a:xfrm>
        </p:spPr>
        <p:txBody>
          <a:bodyPr>
            <a:normAutofit fontScale="625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cs typeface="Times New Roman" pitchFamily="18" charset="0"/>
              </a:rPr>
              <a:t>Долгое время приготовление пищи было делом сугубо </a:t>
            </a:r>
            <a:r>
              <a:rPr lang="ru-RU" i="1" dirty="0" smtClean="0">
                <a:solidFill>
                  <a:srgbClr val="C00000"/>
                </a:solidFill>
                <a:cs typeface="Times New Roman" pitchFamily="18" charset="0"/>
              </a:rPr>
              <a:t>семейным</a:t>
            </a: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. </a:t>
            </a:r>
            <a:r>
              <a:rPr lang="ru-RU" dirty="0" smtClean="0">
                <a:cs typeface="Times New Roman" pitchFamily="18" charset="0"/>
              </a:rPr>
              <a:t>Ведала им, как правило, наиболее старшая по возрасту женщина в княжеской семье. </a:t>
            </a:r>
            <a:r>
              <a:rPr lang="ru-RU" i="1" dirty="0" smtClean="0">
                <a:solidFill>
                  <a:srgbClr val="C00000"/>
                </a:solidFill>
                <a:cs typeface="Times New Roman" pitchFamily="18" charset="0"/>
              </a:rPr>
              <a:t>Профессиональные</a:t>
            </a: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C00000"/>
                </a:solidFill>
                <a:cs typeface="Times New Roman" pitchFamily="18" charset="0"/>
              </a:rPr>
              <a:t>повара</a:t>
            </a: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впервые появились при дворах, а затем уже — в монастырских трапезных.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cs typeface="Times New Roman" pitchFamily="18" charset="0"/>
              </a:rPr>
              <a:t>  </a:t>
            </a:r>
            <a:r>
              <a:rPr lang="ru-RU" dirty="0" smtClean="0">
                <a:cs typeface="Times New Roman" pitchFamily="18" charset="0"/>
              </a:rPr>
              <a:t>Приготовление </a:t>
            </a:r>
            <a:r>
              <a:rPr lang="ru-RU" dirty="0">
                <a:cs typeface="Times New Roman" pitchFamily="18" charset="0"/>
              </a:rPr>
              <a:t>пищи на Руси выделилось в особую специальность только в XI в., хотя упоминание о поварах-профессионалах встречается в летописях уже в Х в. В Лаврентьевской летописи (1074 г.) говорится о том, что в Киево-Печерском монастыре была целая поварня с большим штатом монахов-поваров. У князя Глеба был «старейшина поваром» по имени </a:t>
            </a:r>
            <a:r>
              <a:rPr lang="ru-RU" b="1" dirty="0" err="1">
                <a:solidFill>
                  <a:srgbClr val="C00000"/>
                </a:solidFill>
                <a:cs typeface="Times New Roman" pitchFamily="18" charset="0"/>
              </a:rPr>
              <a:t>Торчин</a:t>
            </a:r>
            <a:r>
              <a:rPr lang="ru-RU" dirty="0">
                <a:cs typeface="Times New Roman" pitchFamily="18" charset="0"/>
              </a:rPr>
              <a:t>, первый из известных нам русских поваров</a:t>
            </a:r>
            <a:r>
              <a:rPr lang="ru-RU" dirty="0" smtClean="0">
                <a:cs typeface="Times New Roman" pitchFamily="18" charset="0"/>
              </a:rPr>
              <a:t>.</a:t>
            </a:r>
            <a:r>
              <a:rPr lang="ru-RU" dirty="0">
                <a:cs typeface="Times New Roman" pitchFamily="18" charset="0"/>
              </a:rPr>
              <a:t>   	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cs typeface="Times New Roman" pitchFamily="18" charset="0"/>
              </a:rPr>
              <a:t>Во </a:t>
            </a:r>
            <a:r>
              <a:rPr lang="ru-RU" dirty="0">
                <a:cs typeface="Times New Roman" pitchFamily="18" charset="0"/>
              </a:rPr>
              <a:t>времена Киевской Руси повара находились в услужении княжеских дворов и богатых домов. В некоторых из них было даже несколько поваров. Об этом свидетельствует описание одного из домов богача XII в., где упоминается множество «</a:t>
            </a:r>
            <a:r>
              <a:rPr lang="ru-RU" dirty="0" err="1">
                <a:cs typeface="Times New Roman" pitchFamily="18" charset="0"/>
              </a:rPr>
              <a:t>сокачий</a:t>
            </a:r>
            <a:r>
              <a:rPr lang="ru-RU" dirty="0">
                <a:cs typeface="Times New Roman" pitchFamily="18" charset="0"/>
              </a:rPr>
              <a:t>», т. е. поваров, «работающие и </a:t>
            </a:r>
            <a:r>
              <a:rPr lang="ru-RU" dirty="0" err="1">
                <a:cs typeface="Times New Roman" pitchFamily="18" charset="0"/>
              </a:rPr>
              <a:t>делающе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съ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потьмъ</a:t>
            </a:r>
            <a:r>
              <a:rPr lang="ru-RU" dirty="0">
                <a:cs typeface="Times New Roman" pitchFamily="18" charset="0"/>
              </a:rPr>
              <a:t>» 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 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2747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Кулинарные шедевры всегда сохранялись для потомков…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1428750"/>
            <a:ext cx="264318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428750"/>
            <a:ext cx="392906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0" y="5286375"/>
            <a:ext cx="44291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Страница из </a:t>
            </a: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«Домостроя»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-</a:t>
            </a:r>
          </a:p>
          <a:p>
            <a:pPr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энциклопедии домашней  жизни горожан. </a:t>
            </a: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Начало </a:t>
            </a:r>
            <a:r>
              <a:rPr lang="en-US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XVI</a:t>
            </a: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в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252413" y="333375"/>
            <a:ext cx="4643438" cy="28082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    </a:t>
            </a:r>
            <a:r>
              <a:rPr lang="ru-RU" sz="2400" b="1" smtClean="0">
                <a:solidFill>
                  <a:srgbClr val="7030A0"/>
                </a:solidFill>
                <a:cs typeface="Times New Roman" pitchFamily="18" charset="0"/>
              </a:rPr>
              <a:t>Кулинария</a:t>
            </a:r>
            <a:r>
              <a:rPr lang="ru-RU" sz="2400" smtClean="0">
                <a:solidFill>
                  <a:srgbClr val="FF6600"/>
                </a:solidFill>
                <a:cs typeface="Times New Roman" pitchFamily="18" charset="0"/>
              </a:rPr>
              <a:t> </a:t>
            </a:r>
            <a:r>
              <a:rPr lang="ru-RU" sz="2400" smtClean="0">
                <a:cs typeface="Times New Roman" pitchFamily="18" charset="0"/>
              </a:rPr>
              <a:t>как наука возникла в России лишь в конце XVIII века. Развитие профессиональной кулинарии связано с появлением предприятий внедомашнего питания. 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000500" y="2924175"/>
            <a:ext cx="5143500" cy="36988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smtClean="0">
                <a:cs typeface="Times New Roman" pitchFamily="18" charset="0"/>
              </a:rPr>
              <a:t>    </a:t>
            </a:r>
            <a:r>
              <a:rPr lang="ru-RU" sz="2400" b="1" smtClean="0">
                <a:solidFill>
                  <a:srgbClr val="7030A0"/>
                </a:solidFill>
                <a:cs typeface="Times New Roman" pitchFamily="18" charset="0"/>
              </a:rPr>
              <a:t>Возникновение первых кулинарных предприятий:</a:t>
            </a:r>
          </a:p>
          <a:p>
            <a:pPr eaLnBrk="1" hangingPunct="1"/>
            <a:r>
              <a:rPr lang="ru-RU" sz="2400" smtClean="0">
                <a:cs typeface="Times New Roman" pitchFamily="18" charset="0"/>
              </a:rPr>
              <a:t>корчмы (от славянского корня "корм");</a:t>
            </a:r>
          </a:p>
          <a:p>
            <a:pPr eaLnBrk="1" hangingPunct="1"/>
            <a:r>
              <a:rPr lang="ru-RU" sz="2400" smtClean="0">
                <a:cs typeface="Times New Roman" pitchFamily="18" charset="0"/>
              </a:rPr>
              <a:t>трактиры (от лат. "trakt" - путь, поток);</a:t>
            </a:r>
          </a:p>
          <a:p>
            <a:pPr eaLnBrk="1" hangingPunct="1"/>
            <a:r>
              <a:rPr lang="ru-RU" sz="2400" smtClean="0">
                <a:cs typeface="Times New Roman" pitchFamily="18" charset="0"/>
              </a:rPr>
              <a:t> рестораны (от фр. "restauration" -  восстановление). 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3429000"/>
            <a:ext cx="3643313" cy="296862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6" name="Picture 2" descr="Картинка 36 из 239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0"/>
            <a:ext cx="4752528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4365625"/>
            <a:ext cx="8785225" cy="23034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</a:t>
            </a:r>
            <a:r>
              <a:rPr lang="ru-RU" smtClean="0">
                <a:cs typeface="Times New Roman" pitchFamily="18" charset="0"/>
              </a:rPr>
              <a:t>Первая кулинарная школа была открыта в Петербурге 25 марта 1888 г. по инициативе профессора И. Е. Андриевского и кулинара Д. В. Каншина.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cs typeface="Times New Roman" pitchFamily="18" charset="0"/>
              </a:rPr>
              <a:t>В России первая кулинарная книга "Поваренные записки" была составлена С. Друковцовым в 1779 г. 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5905500" cy="3960812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404813"/>
            <a:ext cx="2673350" cy="3538537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16 из 55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692696"/>
            <a:ext cx="272072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69269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Несколько интересных фактов из истории: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000125"/>
            <a:ext cx="5905500" cy="2789238"/>
          </a:xfrm>
        </p:spPr>
        <p:txBody>
          <a:bodyPr>
            <a:normAutofit fontScale="77500" lnSpcReduction="20000"/>
          </a:bodyPr>
          <a:lstStyle/>
          <a:p>
            <a:pPr marL="0" indent="180000" eaLnBrk="1" fontAlgn="auto" hangingPunct="1">
              <a:spcAft>
                <a:spcPts val="0"/>
              </a:spcAft>
              <a:buClrTx/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После </a:t>
            </a:r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того как «черная смерть» выкосила половину Европы, мясо стало более доступным. Этому способствовали высвободившиеся рабочие места и превращение заброшенных полей в пастбища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  <a:p>
            <a:pPr marL="0" indent="180000" eaLnBrk="1" fontAlgn="auto" hangingPunct="1">
              <a:spcAft>
                <a:spcPts val="0"/>
              </a:spcAft>
              <a:buClrTx/>
              <a:buFont typeface="Wingdings" pitchFamily="2" charset="2"/>
              <a:buChar char="ü"/>
              <a:defRPr/>
            </a:pPr>
            <a:endParaRPr lang="ru-RU" sz="1700" dirty="0" smtClean="0">
              <a:cs typeface="Times New Roman" pitchFamily="18" charset="0"/>
            </a:endParaRPr>
          </a:p>
          <a:p>
            <a:pPr marL="0" indent="180000" eaLnBrk="1" fontAlgn="auto" hangingPunct="1">
              <a:spcAft>
                <a:spcPts val="0"/>
              </a:spcAft>
              <a:buClrTx/>
              <a:buFont typeface="Wingdings" pitchFamily="2" charset="2"/>
              <a:buChar char="ü"/>
              <a:defRPr/>
            </a:pPr>
            <a:r>
              <a:rPr lang="ru-RU" sz="2200" b="1" dirty="0" smtClean="0">
                <a:solidFill>
                  <a:srgbClr val="002060"/>
                </a:solidFill>
                <a:cs typeface="Times New Roman" pitchFamily="18" charset="0"/>
              </a:rPr>
              <a:t>Известный </a:t>
            </a:r>
            <a:r>
              <a:rPr lang="ru-RU" sz="2200" b="1" dirty="0" err="1" smtClean="0">
                <a:solidFill>
                  <a:srgbClr val="002060"/>
                </a:solidFill>
                <a:cs typeface="Times New Roman" pitchFamily="18" charset="0"/>
              </a:rPr>
              <a:t>обжора</a:t>
            </a:r>
            <a:r>
              <a:rPr lang="ru-RU" sz="2200" b="1" dirty="0">
                <a:solidFill>
                  <a:srgbClr val="002060"/>
                </a:solidFill>
                <a:cs typeface="Times New Roman" pitchFamily="18" charset="0"/>
              </a:rPr>
              <a:t>, римский император </a:t>
            </a:r>
            <a:r>
              <a:rPr lang="ru-RU" sz="2200" b="1" dirty="0" err="1">
                <a:solidFill>
                  <a:srgbClr val="002060"/>
                </a:solidFill>
                <a:cs typeface="Times New Roman" pitchFamily="18" charset="0"/>
              </a:rPr>
              <a:t>Гелиогабал</a:t>
            </a:r>
            <a:r>
              <a:rPr lang="ru-RU" sz="2200" b="1" dirty="0">
                <a:solidFill>
                  <a:srgbClr val="002060"/>
                </a:solidFill>
                <a:cs typeface="Times New Roman" pitchFamily="18" charset="0"/>
              </a:rPr>
              <a:t> использовал в качестве приправы тертый жемчуг и «шутил» над гостями, подавая им блюда, сделанные из слоновой кости или нафаршированные битым стеклом. Когда его, наконец, убили (в туалете), тело императора попытались протолкнуть в канализацию, однако оно туда не пролезло</a:t>
            </a:r>
            <a:r>
              <a:rPr lang="ru-RU" sz="2200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59113" y="3929063"/>
            <a:ext cx="5834062" cy="2740025"/>
          </a:xfrm>
          <a:prstGeom prst="rect">
            <a:avLst/>
          </a:prstGeom>
          <a:noFill/>
        </p:spPr>
        <p:txBody>
          <a:bodyPr>
            <a:normAutofit fontScale="77500" lnSpcReduction="20000"/>
          </a:bodyPr>
          <a:lstStyle/>
          <a:p>
            <a:pPr indent="-180000">
              <a:buFont typeface="Wingdings" pitchFamily="2" charset="2"/>
              <a:buChar char="ü"/>
              <a:defRPr/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Чай появился в Европе лишь в конце 16 века, кофе — в начале 17. Тогда же на север Европы стали завозиться бананы.</a:t>
            </a:r>
          </a:p>
          <a:p>
            <a:pPr indent="-180000">
              <a:buFont typeface="Wingdings" pitchFamily="2" charset="2"/>
              <a:buChar char="ü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-180000">
              <a:buFont typeface="Wingdings" pitchFamily="2" charset="2"/>
              <a:buChar char="ü"/>
              <a:defRPr/>
            </a:pP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Чарльз Дарвин имел к животным не только научный, но и гастрономический интерес. В Кембридже он был председателем Клуба </a:t>
            </a:r>
            <a:r>
              <a:rPr lang="ru-RU" sz="2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обжор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где еженедельно устраивались дегустации необычных блюд (однажды студенты съели даже старого филина). Путешествуя на корабле «</a:t>
            </a:r>
            <a:r>
              <a:rPr lang="ru-RU" sz="2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Бигль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Дарвин поедал множество экзотической живности - от попугаев до броненосцев.</a:t>
            </a:r>
          </a:p>
        </p:txBody>
      </p:sp>
      <p:pic>
        <p:nvPicPr>
          <p:cNvPr id="18436" name="Picture 4" descr="Картинка 15 из 64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789040"/>
            <a:ext cx="2736305" cy="2736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Анна\Desktop\История повара\Фото Повар\j520_1229874886th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76672"/>
            <a:ext cx="244827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142852"/>
            <a:ext cx="6408712" cy="63408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Разновидности профессии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150" y="476250"/>
            <a:ext cx="7308850" cy="3744913"/>
          </a:xfrm>
        </p:spPr>
        <p:txBody>
          <a:bodyPr>
            <a:normAutofit fontScale="475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/>
              <a:t> </a:t>
            </a:r>
          </a:p>
          <a:p>
            <a:pPr marL="548640" indent="3429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v"/>
              <a:defRPr/>
            </a:pPr>
            <a:r>
              <a:rPr lang="ru-RU" sz="3300" b="1" dirty="0">
                <a:solidFill>
                  <a:srgbClr val="002060"/>
                </a:solidFill>
                <a:cs typeface="Times New Roman" pitchFamily="18" charset="0"/>
              </a:rPr>
              <a:t>Шеф-повар</a:t>
            </a:r>
            <a:endParaRPr lang="ru-RU" sz="3300" dirty="0">
              <a:solidFill>
                <a:srgbClr val="002060"/>
              </a:solidFill>
              <a:cs typeface="Times New Roman" pitchFamily="18" charset="0"/>
            </a:endParaRPr>
          </a:p>
          <a:p>
            <a:pPr marL="548640" indent="3429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300" dirty="0">
                <a:solidFill>
                  <a:srgbClr val="002060"/>
                </a:solidFill>
                <a:cs typeface="Times New Roman" pitchFamily="18" charset="0"/>
              </a:rPr>
              <a:t>Составляет заявки на необходимые продовольственные товары, полуфабрикаты и сырьё, обеспечивает их своевременное получение со склада, контролирует сроки, ассортимент, количество и качество их поступления и реализации. Обеспечивает на основе изучения спроса потребителей разнообразие ассортимента блюд и кулинарных изделий, составляет меню. Осуществляет постоянный контроль над технологией приготовления пищи, нормами закладки сырья и соблюдением работниками санитарных требований и правил личной гигиены. Осуществляет расстановку поваров и других работников производства. Составляет график выхода поваров на работу. Проводит бракераж готовой пищи. Организует учет, составление и своевременное представление отчётности о производственной деятельности, внедрение передовых приемов и методов труда</a:t>
            </a:r>
            <a:r>
              <a:rPr lang="ru-RU" sz="3300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313" y="3716338"/>
            <a:ext cx="5942012" cy="2952750"/>
          </a:xfrm>
          <a:prstGeom prst="rect">
            <a:avLst/>
          </a:prstGeom>
          <a:noFill/>
        </p:spPr>
        <p:txBody>
          <a:bodyPr>
            <a:normAutofit fontScale="77500" lnSpcReduction="20000"/>
          </a:bodyPr>
          <a:lstStyle/>
          <a:p>
            <a:pPr indent="342900">
              <a:buFont typeface="Wingdings" pitchFamily="2" charset="2"/>
              <a:buChar char="v"/>
              <a:defRPr/>
            </a:pPr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Повар-кондитер</a:t>
            </a:r>
          </a:p>
          <a:p>
            <a:pPr indent="342900">
              <a:defRPr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Специализируется на кондитерских изделиях.</a:t>
            </a:r>
          </a:p>
          <a:p>
            <a:pPr indent="342900">
              <a:defRPr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>
              <a:buFont typeface="Wingdings" pitchFamily="2" charset="2"/>
              <a:buChar char="v"/>
              <a:defRPr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Повар-технолог</a:t>
            </a:r>
            <a:endParaRPr lang="ru-RU" sz="2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>
              <a:defRPr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Организует процесс приготовления продуктов. Определяет качество сырья, рассчитывает его количество для получения порций готовых продуктов, калорийность суточного рациона, составляет меню и прейскуранты. Распределяет обязанности в бригаде поваров. Контролирует процесс приготовления кулинарной продукции, разрабатывает рецепты новых фирменных блюд и составляет на них технологические карты. Оформляет необходимую документацию, инструктирует поваров. Ведет полный учет материальных ценностей, оборудования, сырья, готовой продукции.</a:t>
            </a:r>
          </a:p>
        </p:txBody>
      </p:sp>
      <p:pic>
        <p:nvPicPr>
          <p:cNvPr id="7" name="Picture 14" descr="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7150" y="3284538"/>
            <a:ext cx="2736850" cy="339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0"/>
            <a:ext cx="7848600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1550" y="765175"/>
            <a:ext cx="4968875" cy="511175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rgbClr val="660033"/>
                </a:solidFill>
                <a:latin typeface="Comic Sans MS" pitchFamily="66" charset="0"/>
              </a:rPr>
              <a:t>Человек не может жить без еды, потому что организму необходимы витамины, жиры, углеводы и т.д. Кто-то  любит домашнюю пищу, а кто-то предпочитает питаться в кафе, столовой, ресторанах.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rgbClr val="660033"/>
                </a:solidFill>
                <a:latin typeface="Comic Sans MS" pitchFamily="66" charset="0"/>
              </a:rPr>
              <a:t>Здесь еду готовит профессионал </a:t>
            </a:r>
            <a:r>
              <a:rPr lang="ru-RU" sz="2400" smtClean="0">
                <a:solidFill>
                  <a:srgbClr val="7030A0"/>
                </a:solidFill>
                <a:latin typeface="Comic Sans MS" pitchFamily="66" charset="0"/>
              </a:rPr>
              <a:t>– мастер </a:t>
            </a:r>
            <a:r>
              <a:rPr lang="ru-RU" sz="2400" smtClean="0">
                <a:solidFill>
                  <a:srgbClr val="660033"/>
                </a:solidFill>
                <a:latin typeface="Comic Sans MS" pitchFamily="66" charset="0"/>
              </a:rPr>
              <a:t>своего дела – повар-кондитер.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solidFill>
                  <a:srgbClr val="660033"/>
                </a:solidFill>
                <a:latin typeface="Comic Sans MS" pitchFamily="66" charset="0"/>
              </a:rPr>
              <a:t>Нет такого места на земле, где бы ни пользовались услугами поваров. 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rgbClr val="660033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1" name="Picture 9" descr="ANd9GcTv2q61E8eAcG5K6pjGdsCFe3HAuYhwMKfgGqf4NF86BQ7Ocdj9-704EF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620713"/>
            <a:ext cx="3800475" cy="545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549275"/>
            <a:ext cx="4932363" cy="2636838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rgbClr val="993300"/>
                </a:solidFill>
                <a:latin typeface="Comic Sans MS" pitchFamily="66" charset="0"/>
              </a:rPr>
              <a:t>В первую очередь повар-кондитер должен быть аккуратным и иметь опрятный вид. Он должен быть одет в белый халат и колпак.</a:t>
            </a:r>
          </a:p>
          <a:p>
            <a:pPr eaLnBrk="1" hangingPunct="1">
              <a:buFontTx/>
              <a:buNone/>
            </a:pPr>
            <a:endParaRPr lang="ru-RU" b="1" smtClean="0">
              <a:solidFill>
                <a:srgbClr val="993300"/>
              </a:solidFill>
              <a:latin typeface="Comic Sans MS" pitchFamily="66" charset="0"/>
            </a:endParaRPr>
          </a:p>
        </p:txBody>
      </p:sp>
      <p:pic>
        <p:nvPicPr>
          <p:cNvPr id="19460" name="Picture 3" descr="J022377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644900"/>
            <a:ext cx="2987675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11413" y="765175"/>
            <a:ext cx="6357937" cy="2232025"/>
          </a:xfrm>
          <a:noFill/>
          <a:ln w="57150" cap="flat" cmpd="thickThin">
            <a:solidFill>
              <a:srgbClr val="CC0099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mtClean="0">
                <a:solidFill>
                  <a:srgbClr val="0033CC"/>
                </a:solidFill>
                <a:latin typeface="Comic Sans MS" pitchFamily="66" charset="0"/>
              </a:rPr>
              <a:t>Французская пословица гласит: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mtClean="0">
                <a:solidFill>
                  <a:srgbClr val="993300"/>
                </a:solidFill>
                <a:latin typeface="Comic Sans MS" pitchFamily="66" charset="0"/>
              </a:rPr>
              <a:t>		Хорошая кастрюля – 				хороший обед.</a:t>
            </a:r>
          </a:p>
        </p:txBody>
      </p:sp>
      <p:pic>
        <p:nvPicPr>
          <p:cNvPr id="20483" name="Picture 5" descr="J023645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0175" y="4005263"/>
            <a:ext cx="2663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ANd9GcR_USBR_saOWGTyH51FiRNGh4ajdXlgHCA72Qovm3S1bFDE_Wn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844675"/>
            <a:ext cx="1685925" cy="2060575"/>
          </a:xfrm>
          <a:prstGeom prst="rect">
            <a:avLst/>
          </a:prstGeom>
          <a:noFill/>
          <a:ln w="9525">
            <a:solidFill>
              <a:srgbClr val="CC0099"/>
            </a:solidFill>
            <a:miter lim="800000"/>
            <a:headEnd/>
            <a:tailEnd/>
          </a:ln>
        </p:spPr>
      </p:pic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2484438" y="3644900"/>
            <a:ext cx="61436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993300"/>
                </a:solidFill>
              </a:rPr>
              <a:t>Само собой, что необходимыми качествами повара можно назвать обострённый нюх и вкус.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5400675" cy="51831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cs typeface="Times New Roman" pitchFamily="18" charset="0"/>
              </a:rPr>
              <a:t>   </a:t>
            </a:r>
            <a:r>
              <a:rPr lang="ru-RU" sz="2000" smtClean="0">
                <a:solidFill>
                  <a:srgbClr val="FF6600"/>
                </a:solidFill>
                <a:cs typeface="Times New Roman" pitchFamily="18" charset="0"/>
              </a:rPr>
              <a:t>Обладать: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cs typeface="Times New Roman" pitchFamily="18" charset="0"/>
              </a:rPr>
              <a:t>фантазией;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изобретательностью;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творческим воображением;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cs typeface="Times New Roman" pitchFamily="18" charset="0"/>
              </a:rPr>
              <a:t>отличным зрением;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cs typeface="Times New Roman" pitchFamily="18" charset="0"/>
              </a:rPr>
              <a:t>хорошо развитым обонянием;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cs typeface="Times New Roman" pitchFamily="18" charset="0"/>
              </a:rPr>
              <a:t>хорошей памятью;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вкусовым восприятием;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осязанием. </a:t>
            </a:r>
            <a:endParaRPr lang="ru-RU" sz="200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cs typeface="Times New Roman" pitchFamily="18" charset="0"/>
              </a:rPr>
              <a:t>    </a:t>
            </a:r>
            <a:r>
              <a:rPr lang="ru-RU" sz="2000" smtClean="0">
                <a:solidFill>
                  <a:srgbClr val="FF6600"/>
                </a:solidFill>
                <a:cs typeface="Times New Roman" pitchFamily="18" charset="0"/>
              </a:rPr>
              <a:t>Быть: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cs typeface="Times New Roman" pitchFamily="18" charset="0"/>
              </a:rPr>
              <a:t>терпеливым;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cs typeface="Times New Roman" pitchFamily="18" charset="0"/>
              </a:rPr>
              <a:t>наблюдательным;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cs typeface="Times New Roman" pitchFamily="18" charset="0"/>
              </a:rPr>
              <a:t>чистоплотным;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cs typeface="Times New Roman" pitchFamily="18" charset="0"/>
              </a:rPr>
              <a:t>вежливым;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cs typeface="Times New Roman" pitchFamily="18" charset="0"/>
              </a:rPr>
              <a:t>корректным;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  <a:p>
            <a:pPr eaLnBrk="1" hangingPunct="1">
              <a:lnSpc>
                <a:spcPct val="90000"/>
              </a:lnSpc>
            </a:pPr>
            <a:endParaRPr lang="ru-RU" sz="2400" smtClean="0">
              <a:cs typeface="Times New Roman" pitchFamily="18" charset="0"/>
            </a:endParaRPr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2060575"/>
            <a:ext cx="2808287" cy="3860800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17235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Каким требованиям должен соответствовать будущий повар?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1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10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1000"/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1000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6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1000"/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4000"/>
                            </p:stCondLst>
                            <p:childTnLst>
                              <p:par>
                                <p:cTn id="6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1000"/>
                                        <p:tgtEl>
                                          <p:spTgt spid="133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85750" y="428625"/>
            <a:ext cx="86868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rgbClr val="C00000"/>
                </a:solidFill>
              </a:rPr>
              <a:t>Значение моей профессии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571625"/>
            <a:ext cx="3786187" cy="4500563"/>
          </a:xfrm>
        </p:spPr>
      </p:pic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5143500" y="25003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71938" y="1785938"/>
            <a:ext cx="3587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Для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человечества - ?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71938" y="3500438"/>
            <a:ext cx="5072062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моей будущей карьеры - 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00500" y="5143500"/>
            <a:ext cx="51435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моей будущей семьи -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42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613"/>
            <a:ext cx="4114800" cy="542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sol_principe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1989138"/>
            <a:ext cx="4535487" cy="32543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2532" name="Прямоугольник 5"/>
          <p:cNvSpPr>
            <a:spLocks noChangeArrowheads="1"/>
          </p:cNvSpPr>
          <p:nvPr/>
        </p:nvSpPr>
        <p:spPr bwMode="auto">
          <a:xfrm>
            <a:off x="1908175" y="188913"/>
            <a:ext cx="469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7030A0"/>
                </a:solidFill>
                <a:latin typeface="Century Gothic" pitchFamily="34" charset="0"/>
              </a:rPr>
              <a:t>Кто же такой повар? </a:t>
            </a:r>
            <a:endParaRPr lang="ru-RU" sz="3200">
              <a:solidFill>
                <a:srgbClr val="7030A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50825" y="404813"/>
            <a:ext cx="8893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  <a:latin typeface="+mn-lt"/>
              </a:rPr>
              <a:t>Повар - человек, который любит свою работу, получает от неё искреннее удовольствие и рад, когда его блюда нравятся!</a:t>
            </a:r>
          </a:p>
        </p:txBody>
      </p:sp>
      <p:pic>
        <p:nvPicPr>
          <p:cNvPr id="28675" name="Picture 3" descr="buff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2565400"/>
            <a:ext cx="4776788" cy="33115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3556" name="Picture 6" descr="2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6113" y="1557338"/>
            <a:ext cx="2147887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0" descr="1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860800"/>
            <a:ext cx="1763713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Чтобы хорошо жить завтра, нужно хорошо учиться сегодня…</a:t>
            </a:r>
            <a:endParaRPr lang="ru-RU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55650" y="6237288"/>
            <a:ext cx="7416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Ален Дюкасс и его именная золотая ложка.</a:t>
            </a:r>
            <a:endParaRPr lang="ru-RU" sz="2400" b="1">
              <a:solidFill>
                <a:srgbClr val="7030A0"/>
              </a:solidFill>
            </a:endParaRPr>
          </a:p>
        </p:txBody>
      </p:sp>
      <p:pic>
        <p:nvPicPr>
          <p:cNvPr id="32775" name="Picture 7" descr="http://rabota4vsem.ru/wp-content/uploads/2012/11/Povar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628775"/>
            <a:ext cx="3097212" cy="28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9" descr="http://rabota4vsem.ru/wp-content/uploads/2012/11/Povar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1700213"/>
            <a:ext cx="31511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Pova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313" y="3759200"/>
            <a:ext cx="3529012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95513" y="404813"/>
            <a:ext cx="6357937" cy="2160587"/>
          </a:xfrm>
          <a:noFill/>
        </p:spPr>
        <p:txBody>
          <a:bodyPr/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smtClean="0">
                <a:solidFill>
                  <a:srgbClr val="CC3399"/>
                </a:solidFill>
                <a:latin typeface="Comic Sans MS" pitchFamily="66" charset="0"/>
              </a:rPr>
              <a:t>С мастерством люди не родятся,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smtClean="0">
                <a:solidFill>
                  <a:srgbClr val="CC3399"/>
                </a:solidFill>
                <a:latin typeface="Comic Sans MS" pitchFamily="66" charset="0"/>
              </a:rPr>
              <a:t>но добытым мастерством гордятся.</a:t>
            </a:r>
            <a:br>
              <a:rPr lang="ru-RU" sz="2400" b="1" smtClean="0">
                <a:solidFill>
                  <a:srgbClr val="CC3399"/>
                </a:solidFill>
                <a:latin typeface="Comic Sans MS" pitchFamily="66" charset="0"/>
              </a:rPr>
            </a:br>
            <a:r>
              <a:rPr lang="ru-RU" sz="1600" b="1" smtClean="0">
                <a:solidFill>
                  <a:srgbClr val="800080"/>
                </a:solidFill>
              </a:rPr>
              <a:t>Мастер производственного обучения</a:t>
            </a:r>
            <a:r>
              <a:rPr lang="ru-RU" sz="3600" b="1" smtClean="0">
                <a:solidFill>
                  <a:srgbClr val="800080"/>
                </a:solidFill>
              </a:rPr>
              <a:t> </a:t>
            </a:r>
            <a:br>
              <a:rPr lang="ru-RU" sz="3600" b="1" smtClean="0">
                <a:solidFill>
                  <a:srgbClr val="800080"/>
                </a:solidFill>
              </a:rPr>
            </a:br>
            <a:r>
              <a:rPr lang="ru-RU" b="1" smtClean="0">
                <a:solidFill>
                  <a:schemeClr val="hlink"/>
                </a:solidFill>
              </a:rPr>
              <a:t>Чумакова Ольга Алексеевна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971550" y="2997200"/>
            <a:ext cx="4176713" cy="3014663"/>
          </a:xfrm>
          <a:prstGeom prst="rect">
            <a:avLst/>
          </a:prstGeom>
          <a:solidFill>
            <a:srgbClr val="FDC3E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000">
                <a:solidFill>
                  <a:srgbClr val="993300"/>
                </a:solidFill>
                <a:latin typeface="Comic Sans MS" pitchFamily="66" charset="0"/>
              </a:rPr>
              <a:t>На уроках производственного обучения Ольга Алексеевна учит нас мастерству приготовления различных блюд.</a:t>
            </a:r>
          </a:p>
          <a:p>
            <a:pPr marL="342900" indent="-342900">
              <a:spcBef>
                <a:spcPct val="20000"/>
              </a:spcBef>
            </a:pPr>
            <a:r>
              <a:rPr lang="ru-RU" sz="2000">
                <a:solidFill>
                  <a:srgbClr val="993300"/>
                </a:solidFill>
                <a:latin typeface="Comic Sans MS" pitchFamily="66" charset="0"/>
              </a:rPr>
              <a:t>Мы готовим супы, вторые блюда, кондитерские изделия по рецептам.</a:t>
            </a:r>
          </a:p>
        </p:txBody>
      </p:sp>
      <p:pic>
        <p:nvPicPr>
          <p:cNvPr id="25604" name="Рисунок 5" descr="J:\ПРАКТ. ЗАЧЕТ М1\Изображение 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3141663"/>
            <a:ext cx="266541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6" descr="J:\ПРАКТ. ЗАЧЕТ М1\Изображение 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350"/>
            <a:ext cx="23876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  <p:bldP spid="1639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9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538"/>
            <a:ext cx="2051050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39975" y="188913"/>
            <a:ext cx="5761038" cy="935037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CC0099"/>
                </a:solidFill>
                <a:latin typeface="Comic Sans MS" pitchFamily="66" charset="0"/>
              </a:rPr>
              <a:t>	Вкусная еда всегда оставляет положительные воспоминания,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CC0099"/>
                </a:solidFill>
                <a:latin typeface="Comic Sans MS" pitchFamily="66" charset="0"/>
              </a:rPr>
              <a:t>	добрые эмоции.</a:t>
            </a:r>
          </a:p>
        </p:txBody>
      </p:sp>
      <p:pic>
        <p:nvPicPr>
          <p:cNvPr id="15369" name="Picture 9" descr="ANd9GcS_BABZfZWKRe3YBH35a1_KzRxEOIyp2IbHPq1AL4No9wR1O7jWI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1341438"/>
            <a:ext cx="2484437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1" descr="ANd9GcSRly68k7eyQj68zgXe_7rZsZTSLENlsYn6icDUSgbie-Prtg7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1341438"/>
            <a:ext cx="28082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ANd9GcTwH-MRtkivmNLRaRreCpGzJ7tmWJw6wwG6s_g3TUNEuFgZkEbvS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52738"/>
            <a:ext cx="2663825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15" descr="ANd9GcS4U-WfwXiSbM2qpnTPE-Dw32aVtJqINnY_0BeAaUtEQ0g481pj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625" y="2852738"/>
            <a:ext cx="24130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3" descr="ANd9GcR7OrKCNue52KSEEPzfcIGQ5nqx5Buxk7th1C5QgmoN2Y3TPJgaY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3050" y="4652963"/>
            <a:ext cx="25209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17" descr="ANd9GcQ4CkDXpz4kziX_5XynSNJaYPbHK9kGeWJKF-n4-CriTp1CYd99L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6238" y="4652963"/>
            <a:ext cx="2881312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333375"/>
            <a:ext cx="6429375" cy="143033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rgbClr val="660033"/>
                </a:solidFill>
                <a:latin typeface="Comic Sans MS" pitchFamily="66" charset="0"/>
              </a:rPr>
              <a:t>Во все времена к повару относились с большим уважением. От его труда зависит здоровье и настроение людей.</a:t>
            </a:r>
          </a:p>
        </p:txBody>
      </p:sp>
      <p:pic>
        <p:nvPicPr>
          <p:cNvPr id="27651" name="Рисунок 6" descr="J:\НПО Повар 1\МУЗЫКА\фото  2\DSC002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00213"/>
            <a:ext cx="3133725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7" descr="J:\ПРАКТ. ЗАЧЕТ М1\Изображение 0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1916113"/>
            <a:ext cx="33528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8" descr="J:\ПРАКТ. ЗАЧЕТ М1\Изображение 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4365625"/>
            <a:ext cx="27717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Рисунок 9" descr="J:\ПРАКТ. ЗАЧЕТ М2\IMG_62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4437063"/>
            <a:ext cx="3108325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0"/>
            <a:ext cx="6551612" cy="17002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000" smtClean="0">
                <a:solidFill>
                  <a:srgbClr val="660033"/>
                </a:solidFill>
                <a:latin typeface="Comic Sans MS" pitchFamily="66" charset="0"/>
              </a:rPr>
              <a:t>Блюда не только нужно уметь готовить, но и сервировать. </a:t>
            </a:r>
            <a:br>
              <a:rPr lang="ru-RU" sz="2000" smtClean="0">
                <a:solidFill>
                  <a:srgbClr val="660033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FF0000"/>
                </a:solidFill>
                <a:latin typeface="Comic Sans MS" pitchFamily="66" charset="0"/>
              </a:rPr>
              <a:t>Сервировка стола</a:t>
            </a:r>
            <a:r>
              <a:rPr lang="ru-RU" sz="2000" smtClean="0">
                <a:solidFill>
                  <a:srgbClr val="660033"/>
                </a:solidFill>
                <a:latin typeface="Comic Sans MS" pitchFamily="66" charset="0"/>
              </a:rPr>
              <a:t> - это вкус, это традиции, это искусство. От того как будет накрыт стол зависит то, как гости будут себя чувствовать.</a:t>
            </a:r>
            <a:r>
              <a:rPr lang="ru-RU" sz="2000" smtClean="0">
                <a:solidFill>
                  <a:srgbClr val="660033"/>
                </a:solidFill>
              </a:rPr>
              <a:t> </a:t>
            </a: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3933825"/>
            <a:ext cx="3529013" cy="254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DSCN14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844675"/>
            <a:ext cx="3733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539750" y="3141663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0"/>
            <a:ext cx="3995738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95738" y="549275"/>
            <a:ext cx="5148262" cy="4525963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993300"/>
                </a:solidFill>
                <a:latin typeface="Comic Sans MS" pitchFamily="66" charset="0"/>
              </a:rPr>
              <a:t>Я выбрала себе жизнь орла.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993300"/>
                </a:solidFill>
                <a:latin typeface="Comic Sans MS" pitchFamily="66" charset="0"/>
              </a:rPr>
              <a:t>Потому что, я считаю, что выбрала не простую профессию.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993300"/>
                </a:solidFill>
                <a:latin typeface="Comic Sans MS" pitchFamily="66" charset="0"/>
              </a:rPr>
              <a:t>Повар, кондитер должен быть как фокусник на сцене, из различных продуктов он должен создать творческий шедевр.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993300"/>
                </a:solidFill>
                <a:latin typeface="Comic Sans MS" pitchFamily="66" charset="0"/>
              </a:rPr>
              <a:t>Он должен готовить блюда также искусно, как художник пишет картины.</a:t>
            </a:r>
          </a:p>
        </p:txBody>
      </p:sp>
      <p:pic>
        <p:nvPicPr>
          <p:cNvPr id="11268" name="Picture 4" descr="images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4681538"/>
            <a:ext cx="196532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1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10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10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10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39975" y="620713"/>
            <a:ext cx="6357938" cy="1800225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3399FF"/>
                </a:solidFill>
                <a:latin typeface="Comic Sans MS" pitchFamily="66" charset="0"/>
              </a:rPr>
              <a:t>Недаром говорят:</a:t>
            </a:r>
            <a:r>
              <a:rPr lang="ru-RU" smtClean="0">
                <a:solidFill>
                  <a:srgbClr val="993300"/>
                </a:solidFill>
                <a:latin typeface="Comic Sans MS" pitchFamily="66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993300"/>
                </a:solidFill>
                <a:latin typeface="Comic Sans MS" pitchFamily="66" charset="0"/>
              </a:rPr>
              <a:t> К чему душа лежит, к тому и руки приложатся.</a:t>
            </a:r>
          </a:p>
        </p:txBody>
      </p:sp>
      <p:pic>
        <p:nvPicPr>
          <p:cNvPr id="30723" name="Picture 5" descr="J022377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59425"/>
            <a:ext cx="172720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2997200"/>
            <a:ext cx="2952750" cy="221456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2297" name="Picture 9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2997200"/>
            <a:ext cx="2232025" cy="223202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2997200"/>
            <a:ext cx="2520950" cy="2225675"/>
          </a:xfrm>
          <a:prstGeom prst="rect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10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Значение профессии </a:t>
            </a:r>
            <a:r>
              <a:rPr lang="ru-RU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Повар</a:t>
            </a:r>
            <a:endParaRPr lang="ru-RU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17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57375"/>
            <a:ext cx="3500438" cy="4000500"/>
          </a:xfrm>
        </p:spPr>
      </p:pic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5143500" y="25003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000500" y="1571625"/>
            <a:ext cx="5143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Для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человечества – 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основа развития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29000" y="2928938"/>
            <a:ext cx="5715000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Для моей будущей карьеры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основа моей успешности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875" y="4500563"/>
            <a:ext cx="5135563" cy="1570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Для моей будущей семьи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основа здоровья, счастья,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успеха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686800" cy="1278979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Главная задача повара готовить не только вкусную, </a:t>
            </a:r>
            <a:r>
              <a:rPr lang="en-US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 и здоровую пищу. Недаром говорят: </a:t>
            </a:r>
            <a:r>
              <a:rPr lang="ru-RU" sz="23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3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«Хороший повар – стоит доктора».</a:t>
            </a: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30725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Можно без преувеличения сказать, что нет такого места на земле, где люди не пользовались бы услугами поваров. Человеку от рождения всего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месяц – другой, а уже из детской кухни ему приносят творог, бутылочки с кашами, питательными смесями. Все это приготовлено добрыми руками кулинаров. </a:t>
            </a:r>
          </a:p>
        </p:txBody>
      </p:sp>
      <p:pic>
        <p:nvPicPr>
          <p:cNvPr id="23557" name="Picture 5" descr="povar_kolobok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2060575"/>
            <a:ext cx="3956050" cy="3903663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142875" y="214313"/>
            <a:ext cx="6072188" cy="44640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800" b="1" i="1" smtClean="0">
                <a:solidFill>
                  <a:srgbClr val="C00000"/>
                </a:solidFill>
                <a:cs typeface="Times New Roman" pitchFamily="18" charset="0"/>
              </a:rPr>
              <a:t>П</a:t>
            </a:r>
            <a:r>
              <a:rPr lang="ru-RU" sz="1800" b="1" smtClean="0">
                <a:solidFill>
                  <a:srgbClr val="C00000"/>
                </a:solidFill>
                <a:cs typeface="Times New Roman" pitchFamily="18" charset="0"/>
              </a:rPr>
              <a:t>рофессия повар </a:t>
            </a:r>
            <a:r>
              <a:rPr lang="ru-RU" sz="1800" smtClean="0">
                <a:cs typeface="Times New Roman" pitchFamily="18" charset="0"/>
              </a:rPr>
              <a:t>развивалась вместе с цивилизацией, так что можно сказать — это </a:t>
            </a:r>
            <a:r>
              <a:rPr lang="ru-RU" sz="1800" i="1" smtClean="0">
                <a:solidFill>
                  <a:srgbClr val="C00000"/>
                </a:solidFill>
                <a:cs typeface="Times New Roman" pitchFamily="18" charset="0"/>
              </a:rPr>
              <a:t>древнейшая профессия</a:t>
            </a:r>
            <a:r>
              <a:rPr lang="ru-RU" sz="1800" smtClean="0">
                <a:cs typeface="Times New Roman" pitchFamily="18" charset="0"/>
              </a:rPr>
              <a:t>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cs typeface="Times New Roman" pitchFamily="18" charset="0"/>
              </a:rPr>
              <a:t>Первые блюда выглядели просто как обожжённые на открытом костре полусырые куски мяса или рыбы. Огнём люди пользовались как минимум со среднего палеолита, но это не были повара. О первых </a:t>
            </a:r>
            <a:r>
              <a:rPr lang="ru-RU" sz="1800" i="1" smtClean="0">
                <a:solidFill>
                  <a:srgbClr val="C00000"/>
                </a:solidFill>
                <a:cs typeface="Times New Roman" pitchFamily="18" charset="0"/>
              </a:rPr>
              <a:t>профессионалах</a:t>
            </a:r>
            <a:r>
              <a:rPr lang="ru-RU" sz="1800" smtClean="0">
                <a:cs typeface="Times New Roman" pitchFamily="18" charset="0"/>
              </a:rPr>
              <a:t>, зарабатывающих таким ремеслом на жизнь, гласят отметки греческой цивилизации на острове Крит 2600-го года до н. э. Для солдат царя пищу готовил из отборных продуктов специально нанятый мастер кулинарного дела. Можно смело предположить, что в более древних культурах Египта, Финикии и Шумер также были профессиональные кулинары, работающие для семей знатных людей и правителей. Позже появились такие понятия, как санитарные нормы, регулирующие работу таких специалистов.…</a:t>
            </a:r>
          </a:p>
        </p:txBody>
      </p:sp>
      <p:pic>
        <p:nvPicPr>
          <p:cNvPr id="40964" name="Picture 4" descr="Картинка 108 из 9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285728"/>
            <a:ext cx="2914650" cy="4098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6" name="Picture 6" descr="http://festival.1september.ru/files/articles/41/4165/416548/img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4941168"/>
            <a:ext cx="4183258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964613" cy="2311400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mtClean="0">
                <a:cs typeface="Times New Roman" pitchFamily="18" charset="0"/>
              </a:rPr>
              <a:t>   Дочь Гигея считалась покровительницей науки о здоровье, а верной помощницей их была кухарка Кулина. Она стала покровительницей поварского дела, получившего название "кулинария".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2420938"/>
            <a:ext cx="3171825" cy="3716337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3644900"/>
            <a:ext cx="1781175" cy="22764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420938"/>
            <a:ext cx="2997200" cy="3789362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3" y="260350"/>
            <a:ext cx="4643437" cy="6383338"/>
          </a:xfrm>
        </p:spPr>
        <p:txBody>
          <a:bodyPr>
            <a:normAutofit fontScale="62500" lnSpcReduction="20000"/>
          </a:bodyPr>
          <a:lstStyle/>
          <a:p>
            <a:pPr marL="54864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cs typeface="Times New Roman" pitchFamily="18" charset="0"/>
              </a:rPr>
              <a:t>Затем после длительного застоя, в конце средних веков, благодаря бурному проникновению пряностей из восточных колоний, изысканная кухня получила дальнейшее развитие. Колыбелью изысканной кухни стала Италия, особенно юг и Сицилия.</a:t>
            </a:r>
            <a:br>
              <a:rPr lang="ru-RU" dirty="0">
                <a:cs typeface="Times New Roman" pitchFamily="18" charset="0"/>
              </a:rPr>
            </a:br>
            <a:r>
              <a:rPr lang="ru-RU" dirty="0">
                <a:cs typeface="Times New Roman" pitchFamily="18" charset="0"/>
              </a:rPr>
              <a:t>При короле Людовике XIV испытала подъем поварского искусства Франция, и с тех пор эти европейские страны ведут непрестанное соперничество по кулинарной части.</a:t>
            </a:r>
            <a:br>
              <a:rPr lang="ru-RU" dirty="0">
                <a:cs typeface="Times New Roman" pitchFamily="18" charset="0"/>
              </a:rPr>
            </a:br>
            <a:r>
              <a:rPr lang="ru-RU" dirty="0">
                <a:cs typeface="Times New Roman" pitchFamily="18" charset="0"/>
              </a:rPr>
              <a:t>В развитии поварского искусства участвовали не только профессиональные кулинары, но и многие ученые, философы, государственные деятели. Известно, что изобретателями новых блюд были Ришелье, </a:t>
            </a:r>
            <a:r>
              <a:rPr lang="ru-RU" dirty="0" err="1">
                <a:cs typeface="Times New Roman" pitchFamily="18" charset="0"/>
              </a:rPr>
              <a:t>Мазарини</a:t>
            </a:r>
            <a:r>
              <a:rPr lang="ru-RU" dirty="0">
                <a:cs typeface="Times New Roman" pitchFamily="18" charset="0"/>
              </a:rPr>
              <a:t>, Мишель Монтень написал книгу «Наука еды». До сих пор в итальянских ресторанах в ходу блюда, изобретенные композитором Россини. Франция гордится, что вклад в национальную кулинарию внесли Александр Дюма-отец, великий Бальзак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26626" name="Picture 2" descr="C:\Users\Анна\Desktop\История повара\картина Франс Снейдерс - Повар у стола с дичью, Эрмитаж, часть 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57166"/>
            <a:ext cx="4546137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404813"/>
            <a:ext cx="3571875" cy="5865812"/>
          </a:xfrm>
        </p:spPr>
        <p:txBody>
          <a:bodyPr>
            <a:normAutofit fontScale="70000" lnSpcReduction="20000"/>
          </a:bodyPr>
          <a:lstStyle/>
          <a:p>
            <a:pPr marL="0" indent="4572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cs typeface="Times New Roman" pitchFamily="18" charset="0"/>
              </a:rPr>
              <a:t>Могущественная средневековая Европа высоко ценила своих поваров.</a:t>
            </a:r>
            <a:br>
              <a:rPr lang="ru-RU" dirty="0" smtClean="0">
                <a:cs typeface="Times New Roman" pitchFamily="18" charset="0"/>
              </a:rPr>
            </a:br>
            <a:r>
              <a:rPr lang="ru-RU" dirty="0" smtClean="0">
                <a:cs typeface="Times New Roman" pitchFamily="18" charset="0"/>
              </a:rPr>
              <a:t>В Германии с 1291 года шеф-повар был одним из четырех самых важных фигур при дворе. Во Франции поварами высших рангов становились лишь знатные люди. Должность главного винодела Франции была третьей по значимости после должностей камергера и главного конюшего. Затем следовал управляющий выпечкой хлеба, главный виночерпий, шеф-повар, наиболее приближенные ко двору управляющие ресторанов и лишь потом маршалы и адмиралы. 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25601" name="Picture 1" descr="C:\Users\Анна\Desktop\История повара\картина SANDRART Joachim von Februar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912" y="188640"/>
            <a:ext cx="5074494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333375"/>
            <a:ext cx="3997325" cy="5792788"/>
          </a:xfrm>
        </p:spPr>
        <p:txBody>
          <a:bodyPr>
            <a:normAutofit fontScale="77500" lnSpcReduction="20000"/>
          </a:bodyPr>
          <a:lstStyle/>
          <a:p>
            <a:pPr marL="0" indent="4572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cs typeface="Times New Roman" pitchFamily="18" charset="0"/>
              </a:rPr>
              <a:t>Что касается кухонной иерархии — а там было занято громадное число (вплоть до 800 человек) взаимозависимых работников — то первое место была отдано </a:t>
            </a:r>
            <a:r>
              <a:rPr lang="ru-RU" b="1" u="sng" dirty="0" smtClean="0">
                <a:solidFill>
                  <a:schemeClr val="accent2"/>
                </a:solidFill>
                <a:cs typeface="Times New Roman" pitchFamily="18" charset="0"/>
              </a:rPr>
              <a:t>главному по мясу</a:t>
            </a:r>
            <a:r>
              <a:rPr lang="ru-RU" dirty="0" smtClean="0">
                <a:cs typeface="Times New Roman" pitchFamily="18" charset="0"/>
              </a:rPr>
              <a:t>. Должность, характеризующаяся почетом и доверием короля, ибо от яда не был застрахован никто. В его распоряжении находилось шесть человек, которые каждый день выбирали и готовили мясо для королевской семьи. У </a:t>
            </a:r>
            <a:r>
              <a:rPr lang="ru-RU" dirty="0" err="1" smtClean="0">
                <a:cs typeface="Times New Roman" pitchFamily="18" charset="0"/>
              </a:rPr>
              <a:t>Тейлеванта</a:t>
            </a:r>
            <a:r>
              <a:rPr lang="ru-RU" dirty="0" smtClean="0">
                <a:cs typeface="Times New Roman" pitchFamily="18" charset="0"/>
              </a:rPr>
              <a:t>, известного повара короля Карла Шестого, в подчинении находилось 150 человек.</a:t>
            </a:r>
          </a:p>
        </p:txBody>
      </p:sp>
      <p:pic>
        <p:nvPicPr>
          <p:cNvPr id="10243" name="Picture 2" descr="C:\Users\Анна\Desktop\История повара\главный по мясу на средневековой кухн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6875" y="188913"/>
            <a:ext cx="4589463" cy="63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350"/>
            <a:ext cx="9001125" cy="1597025"/>
          </a:xfrm>
        </p:spPr>
        <p:txBody>
          <a:bodyPr>
            <a:normAutofit fontScale="85000" lnSpcReduction="20000"/>
          </a:bodyPr>
          <a:lstStyle/>
          <a:p>
            <a:pPr marL="0" indent="45720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cs typeface="Times New Roman" pitchFamily="18" charset="0"/>
              </a:rPr>
              <a:t>А в Англии, к примеру, при дворе Ричарда Второго работало 1000 поваров, 300 лакеев, которые ежедневно обслуживали 10 000 человек, находящихся при дворе. Головокружительная цифра, демонстрирующая, что важно было не столько накормить, сколько продемонстрировать богатство.</a:t>
            </a:r>
          </a:p>
        </p:txBody>
      </p:sp>
      <p:pic>
        <p:nvPicPr>
          <p:cNvPr id="33794" name="Picture 2" descr="C:\Users\Анна\Desktop\История повара\кухня Средневековь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772816"/>
            <a:ext cx="7996014" cy="4466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0F0F0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938</TotalTime>
  <Words>1193</Words>
  <Application>Microsoft Office PowerPoint</Application>
  <PresentationFormat>Экран (4:3)</PresentationFormat>
  <Paragraphs>101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0" baseType="lpstr">
      <vt:lpstr>Arial</vt:lpstr>
      <vt:lpstr>Times New Roman</vt:lpstr>
      <vt:lpstr>Wingdings 2</vt:lpstr>
      <vt:lpstr>Wingdings</vt:lpstr>
      <vt:lpstr>Wingdings 3</vt:lpstr>
      <vt:lpstr>Calibri</vt:lpstr>
      <vt:lpstr>Arial Black</vt:lpstr>
      <vt:lpstr>Book Antiqua</vt:lpstr>
      <vt:lpstr>Comic Sans MS</vt:lpstr>
      <vt:lpstr>Century Gothic</vt:lpstr>
      <vt:lpstr>Апекс</vt:lpstr>
      <vt:lpstr>Государственное бюджетное образовательное учреждение среднего профессионального образования  «Павлово-Посадский промышленно-экономический техникум» Московской области</vt:lpstr>
      <vt:lpstr>Значение моей профессии</vt:lpstr>
      <vt:lpstr>Главная задача повара готовить не только вкусную,  но и здоровую пищу. Недаром говорят:  «Хороший повар – стоит доктора». </vt:lpstr>
      <vt:lpstr>Слайд 4</vt:lpstr>
      <vt:lpstr>Слайд 5</vt:lpstr>
      <vt:lpstr>Слайд 6</vt:lpstr>
      <vt:lpstr>Слайд 7</vt:lpstr>
      <vt:lpstr>Слайд 8</vt:lpstr>
      <vt:lpstr>Слайд 9</vt:lpstr>
      <vt:lpstr>Повар в России</vt:lpstr>
      <vt:lpstr>Кулинарные шедевры всегда сохранялись для потомков…</vt:lpstr>
      <vt:lpstr>Слайд 12</vt:lpstr>
      <vt:lpstr>Слайд 13</vt:lpstr>
      <vt:lpstr>Несколько интересных фактов из истории:</vt:lpstr>
      <vt:lpstr>Разновидности профессии</vt:lpstr>
      <vt:lpstr>Слайд 16</vt:lpstr>
      <vt:lpstr>Слайд 17</vt:lpstr>
      <vt:lpstr>Слайд 18</vt:lpstr>
      <vt:lpstr>Слайд 19</vt:lpstr>
      <vt:lpstr>Слайд 20</vt:lpstr>
      <vt:lpstr>Слайд 21</vt:lpstr>
      <vt:lpstr>Чтобы хорошо жить завтра, нужно хорошо учиться сегодня…</vt:lpstr>
      <vt:lpstr>Слайд 23</vt:lpstr>
      <vt:lpstr>Слайд 24</vt:lpstr>
      <vt:lpstr>Во все времена к повару относились с большим уважением. От его труда зависит здоровье и настроение людей.</vt:lpstr>
      <vt:lpstr>Блюда не только нужно уметь готовить, но и сервировать.  Сервировка стола - это вкус, это традиции, это искусство. От того как будет накрыт стол зависит то, как гости будут себя чувствовать. </vt:lpstr>
      <vt:lpstr>Слайд 27</vt:lpstr>
      <vt:lpstr>Слайд 28</vt:lpstr>
      <vt:lpstr>Значение профессии Повар</vt:lpstr>
    </vt:vector>
  </TitlesOfParts>
  <Company>МПУ-16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Комп-9</dc:creator>
  <cp:lastModifiedBy>nic</cp:lastModifiedBy>
  <cp:revision>116</cp:revision>
  <dcterms:created xsi:type="dcterms:W3CDTF">2008-12-09T10:08:30Z</dcterms:created>
  <dcterms:modified xsi:type="dcterms:W3CDTF">2012-12-13T17:17:50Z</dcterms:modified>
</cp:coreProperties>
</file>