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90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88" r:id="rId20"/>
    <p:sldId id="287" r:id="rId21"/>
    <p:sldId id="275" r:id="rId22"/>
    <p:sldId id="276" r:id="rId23"/>
    <p:sldId id="277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78" r:id="rId32"/>
    <p:sldId id="279" r:id="rId33"/>
    <p:sldId id="291" r:id="rId34"/>
    <p:sldId id="292" r:id="rId35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EA764-5677-4DC8-A332-66856BC8E646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AF4F8-9E57-4B4C-B3D9-FC3191B6016D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4C3A1-92DB-48EA-B429-CBD80A2E8DA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66913F-0E1A-4AF9-97B8-DEFAF8DF4A27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8880D-297C-4DAD-B7B4-529352B6D6E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531F-224A-4770-8EDE-FD28C2B1D6F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E5D2D-2D98-489E-8A89-6B920770781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260211-7805-4FA1-9C82-88FB54A04876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08F3-2A8C-42F9-85FB-BB7C9C39E99F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DFE8F-FBFB-4227-8C43-C1A93C10EFDB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F5C7-EC13-45EA-8795-19DFD499566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9224C-B3DC-42CE-965E-B90881FBA1F3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sotrudnik\&#1056;&#1072;&#1073;&#1086;&#1095;&#1080;&#1081;%20&#1089;&#1090;&#1086;&#1083;\&#1088;&#1072;&#1089;&#1089;.%20&#1083;&#1080;&#1085;&#1079;&#1072;.avi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5.xml"/><Relationship Id="rId3" Type="http://schemas.openxmlformats.org/officeDocument/2006/relationships/slide" Target="slide5.xml"/><Relationship Id="rId7" Type="http://schemas.openxmlformats.org/officeDocument/2006/relationships/slide" Target="slide2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6" Type="http://schemas.openxmlformats.org/officeDocument/2006/relationships/slide" Target="slide20.xml"/><Relationship Id="rId5" Type="http://schemas.openxmlformats.org/officeDocument/2006/relationships/slide" Target="slide13.xml"/><Relationship Id="rId4" Type="http://schemas.openxmlformats.org/officeDocument/2006/relationships/slide" Target="slide9.xml"/><Relationship Id="rId9" Type="http://schemas.openxmlformats.org/officeDocument/2006/relationships/slide" Target="slide3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5" Type="http://schemas.openxmlformats.org/officeDocument/2006/relationships/slide" Target="slide2.xml"/><Relationship Id="rId4" Type="http://schemas.openxmlformats.org/officeDocument/2006/relationships/oleObject" Target="../embeddings/oleObject9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Relationship Id="rId5" Type="http://schemas.openxmlformats.org/officeDocument/2006/relationships/slide" Target="slide2.xml"/><Relationship Id="rId4" Type="http://schemas.openxmlformats.org/officeDocument/2006/relationships/oleObject" Target="../embeddings/oleObject10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4" name="Rectangle 26"/>
          <p:cNvSpPr>
            <a:spLocks noGrp="1" noChangeArrowheads="1"/>
          </p:cNvSpPr>
          <p:nvPr>
            <p:ph type="ctrTitle"/>
          </p:nvPr>
        </p:nvSpPr>
        <p:spPr>
          <a:xfrm>
            <a:off x="3786182" y="1285860"/>
            <a:ext cx="4818069" cy="2643206"/>
          </a:xfrm>
        </p:spPr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Линзы. Построение </a:t>
            </a:r>
            <a:r>
              <a:rPr lang="ru-RU" sz="4800" b="1" dirty="0" smtClean="0">
                <a:solidFill>
                  <a:srgbClr val="002060"/>
                </a:solidFill>
              </a:rPr>
              <a:t>изображений в </a:t>
            </a:r>
            <a:r>
              <a:rPr lang="ru-RU" sz="4800" b="1" dirty="0" smtClean="0">
                <a:solidFill>
                  <a:srgbClr val="002060"/>
                </a:solidFill>
              </a:rPr>
              <a:t>линзах.</a:t>
            </a:r>
            <a:endParaRPr lang="es-ES" sz="4800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8148" y="6429396"/>
            <a:ext cx="1285852" cy="428604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14678" y="6286520"/>
            <a:ext cx="5643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Разработала </a:t>
            </a:r>
            <a:r>
              <a:rPr lang="ru-RU" dirty="0" smtClean="0"/>
              <a:t>преподаватель</a:t>
            </a:r>
            <a:r>
              <a:rPr lang="ru-RU" dirty="0" smtClean="0"/>
              <a:t> </a:t>
            </a:r>
            <a:r>
              <a:rPr lang="ru-RU" dirty="0" smtClean="0"/>
              <a:t>физики Михеева О. 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214290"/>
            <a:ext cx="421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ГБОУ СПО Колледж сферы услуг №3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Геометрические  свойства линз</a:t>
            </a:r>
            <a:endParaRPr lang="ru-RU" sz="4000" dirty="0"/>
          </a:p>
        </p:txBody>
      </p:sp>
      <p:graphicFrame>
        <p:nvGraphicFramePr>
          <p:cNvPr id="22530" name="Object 2"/>
          <p:cNvGraphicFramePr>
            <a:graphicFrameLocks noChangeAspect="1"/>
          </p:cNvGraphicFramePr>
          <p:nvPr/>
        </p:nvGraphicFramePr>
        <p:xfrm>
          <a:off x="4786314" y="1142984"/>
          <a:ext cx="3817937" cy="3033712"/>
        </p:xfrm>
        <a:graphic>
          <a:graphicData uri="http://schemas.openxmlformats.org/presentationml/2006/ole">
            <p:oleObj spid="_x0000_s22530" name="CorelDRAW" r:id="rId3" imgW="4660200" imgH="3687840" progId="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1142984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113">
              <a:buFontTx/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Главная оптическая ось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/>
              <a:t>– прямая, на которой лежат центры обеих сферических поверхностей, ограничивающих линзу (О</a:t>
            </a:r>
            <a:r>
              <a:rPr lang="ru-RU" sz="2400" b="1" baseline="-25000" dirty="0" smtClean="0"/>
              <a:t>1</a:t>
            </a:r>
            <a:r>
              <a:rPr lang="ru-RU" sz="2400" b="1" dirty="0" smtClean="0"/>
              <a:t>О</a:t>
            </a:r>
            <a:r>
              <a:rPr lang="ru-RU" sz="2400" b="1" baseline="-25000" dirty="0" smtClean="0"/>
              <a:t>2</a:t>
            </a:r>
            <a:r>
              <a:rPr lang="ru-RU" sz="2400" b="1" dirty="0" smtClean="0"/>
              <a:t>) – является осью симметрии линзы.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143380"/>
            <a:ext cx="6572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Главная плоскость линзы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/>
              <a:t>– плоскость, проходящая через центр линзы (точку О) перпендикулярно главной оптической оси. Точка О – оптический центр линзы (свет, проходящий через эту точку – не преломляется).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Геометрические  свойства линз</a:t>
            </a:r>
            <a:endParaRPr lang="ru-RU" sz="4000" dirty="0"/>
          </a:p>
        </p:txBody>
      </p:sp>
      <p:pic>
        <p:nvPicPr>
          <p:cNvPr id="3" name="Picture 14" descr="789"/>
          <p:cNvPicPr>
            <a:picLocks noChangeAspect="1" noChangeArrowheads="1"/>
          </p:cNvPicPr>
          <p:nvPr/>
        </p:nvPicPr>
        <p:blipFill>
          <a:blip r:embed="rId3"/>
          <a:srcRect t="25653" b="13681"/>
          <a:stretch>
            <a:fillRect/>
          </a:stretch>
        </p:blipFill>
        <p:spPr bwMode="auto">
          <a:xfrm>
            <a:off x="2500298" y="3929066"/>
            <a:ext cx="6265862" cy="23987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1214422"/>
            <a:ext cx="7929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Главный фокус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/>
              <a:t>собирающей линзы </a:t>
            </a: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en-US" sz="2400" b="1" i="1" dirty="0" smtClean="0">
                <a:solidFill>
                  <a:srgbClr val="002060"/>
                </a:solidFill>
              </a:rPr>
              <a:t>F</a:t>
            </a:r>
            <a:r>
              <a:rPr lang="en-US" sz="2400" b="1" dirty="0" smtClean="0">
                <a:solidFill>
                  <a:srgbClr val="002060"/>
                </a:solidFill>
              </a:rPr>
              <a:t>) </a:t>
            </a:r>
            <a:r>
              <a:rPr lang="ru-RU" sz="2400" b="1" dirty="0" smtClean="0"/>
              <a:t>– точка на главной оптической оси, в которой собираются лучи, падающие параллельно главной оптической оси, после преломления их в линзе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791903"/>
            <a:ext cx="7858180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2400" b="1" i="1" dirty="0" smtClean="0">
                <a:solidFill>
                  <a:srgbClr val="002060"/>
                </a:solidFill>
              </a:rPr>
              <a:t>Фокусное расстояние (О</a:t>
            </a:r>
            <a:r>
              <a:rPr lang="en-US" sz="2400" b="1" i="1" dirty="0" smtClean="0">
                <a:solidFill>
                  <a:srgbClr val="002060"/>
                </a:solidFill>
              </a:rPr>
              <a:t>F</a:t>
            </a:r>
            <a:r>
              <a:rPr lang="ru-RU" sz="2400" b="1" i="1" dirty="0" smtClean="0">
                <a:solidFill>
                  <a:srgbClr val="002060"/>
                </a:solidFill>
              </a:rPr>
              <a:t>)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/>
              <a:t>– расстояние от главного фокуса до центра линзы (О). У собирающей линзы фокус действительный, потому – положительный.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Геометрические  свойства линз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1071538" y="1500174"/>
            <a:ext cx="7715304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i="1" dirty="0" smtClean="0">
                <a:solidFill>
                  <a:srgbClr val="002060"/>
                </a:solidFill>
              </a:rPr>
              <a:t>Фокус</a:t>
            </a:r>
            <a:r>
              <a:rPr lang="ru-RU" sz="2600" dirty="0" smtClean="0"/>
              <a:t> – точка, в которой после преломления собираются все лучи, падающие на линзу параллельно главной оптической оси.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i="1" dirty="0" smtClean="0">
                <a:solidFill>
                  <a:srgbClr val="002060"/>
                </a:solidFill>
              </a:rPr>
              <a:t>Фокусное расстояние </a:t>
            </a:r>
            <a:r>
              <a:rPr lang="ru-RU" sz="2600" dirty="0" smtClean="0"/>
              <a:t>– </a:t>
            </a:r>
            <a:r>
              <a:rPr lang="ru-RU" sz="2600" dirty="0" err="1" smtClean="0"/>
              <a:t>расстояние</a:t>
            </a:r>
            <a:r>
              <a:rPr lang="ru-RU" sz="2600" dirty="0" smtClean="0"/>
              <a:t> от линзы до ее фокуса.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b="1" i="1" dirty="0" smtClean="0">
                <a:solidFill>
                  <a:srgbClr val="002060"/>
                </a:solidFill>
              </a:rPr>
              <a:t>Оптическая сила линзы </a:t>
            </a:r>
            <a:r>
              <a:rPr lang="ru-RU" sz="2600" dirty="0" smtClean="0"/>
              <a:t>– величина, обратная ее фокусному расстоянию</a:t>
            </a:r>
            <a:r>
              <a:rPr lang="ru-RU" sz="2400" dirty="0" smtClean="0"/>
              <a:t>:</a:t>
            </a:r>
          </a:p>
          <a:p>
            <a:pPr marL="365760" indent="-283464" fontAlgn="auto">
              <a:spcAft>
                <a:spcPts val="0"/>
              </a:spcAft>
              <a:defRPr/>
            </a:pPr>
            <a:r>
              <a:rPr lang="ru-RU" sz="2400" dirty="0" smtClean="0"/>
              <a:t> </a:t>
            </a:r>
            <a:r>
              <a:rPr lang="ru-RU" sz="2400" b="1" i="1" dirty="0" smtClean="0">
                <a:solidFill>
                  <a:srgbClr val="002060"/>
                </a:solidFill>
              </a:rPr>
              <a:t>Фокальная плоскость </a:t>
            </a:r>
            <a:r>
              <a:rPr lang="ru-RU" sz="2400" dirty="0" smtClean="0"/>
              <a:t>– </a:t>
            </a:r>
            <a:r>
              <a:rPr lang="ru-RU" sz="2400" dirty="0" err="1" smtClean="0"/>
              <a:t>плоскость</a:t>
            </a:r>
            <a:r>
              <a:rPr lang="ru-RU" sz="2400" dirty="0" smtClean="0"/>
              <a:t>, проведенная через фокус, перпендикулярно главной оптической оси.</a:t>
            </a: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7572396" y="3500438"/>
          <a:ext cx="1009648" cy="714380"/>
        </p:xfrm>
        <a:graphic>
          <a:graphicData uri="http://schemas.openxmlformats.org/presentationml/2006/ole">
            <p:oleObj spid="_x0000_s23556" name="Формула" r:id="rId3" imgW="457200" imgH="393480" progId="Equation.3">
              <p:embed/>
            </p:oleObj>
          </a:graphicData>
        </a:graphic>
      </p:graphicFrame>
      <p:sp>
        <p:nvSpPr>
          <p:cNvPr id="5" name="Багетная рамка 4">
            <a:hlinkClick r:id="rId4" action="ppaction://hlinksldjump"/>
          </p:cNvPr>
          <p:cNvSpPr/>
          <p:nvPr/>
        </p:nvSpPr>
        <p:spPr>
          <a:xfrm>
            <a:off x="7786710" y="6072206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3797304"/>
          </a:xfrm>
        </p:spPr>
        <p:txBody>
          <a:bodyPr/>
          <a:lstStyle/>
          <a:p>
            <a:r>
              <a:rPr lang="ru-RU" sz="6600" dirty="0" smtClean="0">
                <a:solidFill>
                  <a:srgbClr val="002060"/>
                </a:solidFill>
              </a:rPr>
              <a:t>Построение изображений в линзах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Построение изображений в тонких линзах</a:t>
            </a:r>
            <a:endParaRPr lang="ru-RU" sz="3600" dirty="0"/>
          </a:p>
        </p:txBody>
      </p:sp>
      <p:sp>
        <p:nvSpPr>
          <p:cNvPr id="3" name="Содержимое 8"/>
          <p:cNvSpPr txBox="1">
            <a:spLocks/>
          </p:cNvSpPr>
          <p:nvPr/>
        </p:nvSpPr>
        <p:spPr>
          <a:xfrm>
            <a:off x="857224" y="1524000"/>
            <a:ext cx="7715304" cy="50482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18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6985000" cy="4911725"/>
          </a:xfrm>
          <a:prstGeom prst="rect">
            <a:avLst/>
          </a:prstGeom>
          <a:noFill/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571604" y="1571612"/>
            <a:ext cx="29908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 dirty="0">
                <a:solidFill>
                  <a:schemeClr val="accent2"/>
                </a:solidFill>
              </a:rPr>
              <a:t>1 – </a:t>
            </a:r>
            <a:r>
              <a:rPr lang="ru-RU" sz="2000" b="1" i="1" dirty="0">
                <a:solidFill>
                  <a:schemeClr val="accent2"/>
                </a:solidFill>
                <a:latin typeface="Times New Roman" pitchFamily="18" charset="0"/>
              </a:rPr>
              <a:t>луч, параллельный </a:t>
            </a:r>
            <a:endParaRPr lang="en-US" sz="2000" b="1" i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2000" b="1" i="1" dirty="0">
                <a:solidFill>
                  <a:schemeClr val="accent2"/>
                </a:solidFill>
                <a:latin typeface="Times New Roman" pitchFamily="18" charset="0"/>
              </a:rPr>
              <a:t>главной оптической оси,</a:t>
            </a:r>
          </a:p>
          <a:p>
            <a:r>
              <a:rPr lang="ru-RU" sz="2000" b="1" i="1" dirty="0">
                <a:solidFill>
                  <a:schemeClr val="accent2"/>
                </a:solidFill>
                <a:latin typeface="Times New Roman" pitchFamily="18" charset="0"/>
              </a:rPr>
              <a:t>преломляясь проходит </a:t>
            </a:r>
            <a:endParaRPr lang="en-US" sz="2000" b="1" i="1" dirty="0">
              <a:solidFill>
                <a:schemeClr val="accent2"/>
              </a:solidFill>
              <a:latin typeface="Times New Roman" pitchFamily="18" charset="0"/>
            </a:endParaRPr>
          </a:p>
          <a:p>
            <a:r>
              <a:rPr lang="ru-RU" sz="2000" b="1" i="1" dirty="0">
                <a:solidFill>
                  <a:schemeClr val="accent2"/>
                </a:solidFill>
                <a:latin typeface="Times New Roman" pitchFamily="18" charset="0"/>
              </a:rPr>
              <a:t>через главный фокус</a:t>
            </a:r>
          </a:p>
        </p:txBody>
      </p:sp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5219700" y="1628775"/>
            <a:ext cx="26304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 i="1" dirty="0">
                <a:solidFill>
                  <a:srgbClr val="FF00FF"/>
                </a:solidFill>
              </a:rPr>
              <a:t>3</a:t>
            </a:r>
            <a:r>
              <a:rPr lang="ru-RU" sz="2000" b="1" i="1" dirty="0">
                <a:solidFill>
                  <a:srgbClr val="FF00FF"/>
                </a:solidFill>
              </a:rPr>
              <a:t> – </a:t>
            </a:r>
            <a:r>
              <a:rPr lang="ru-RU" sz="2000" b="1" i="1" dirty="0">
                <a:solidFill>
                  <a:srgbClr val="FF00FF"/>
                </a:solidFill>
                <a:latin typeface="Times New Roman" pitchFamily="18" charset="0"/>
              </a:rPr>
              <a:t>луч, идущий через</a:t>
            </a:r>
          </a:p>
          <a:p>
            <a:r>
              <a:rPr lang="ru-RU" sz="2000" b="1" i="1" dirty="0">
                <a:solidFill>
                  <a:srgbClr val="FF00FF"/>
                </a:solidFill>
                <a:latin typeface="Times New Roman" pitchFamily="18" charset="0"/>
              </a:rPr>
              <a:t>оптический центр, </a:t>
            </a:r>
          </a:p>
          <a:p>
            <a:r>
              <a:rPr lang="ru-RU" sz="2000" b="1" i="1" dirty="0">
                <a:solidFill>
                  <a:srgbClr val="FF00FF"/>
                </a:solidFill>
                <a:latin typeface="Times New Roman" pitchFamily="18" charset="0"/>
              </a:rPr>
              <a:t>не преломляется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786314" y="4786322"/>
            <a:ext cx="385603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000" b="1" i="1" dirty="0">
                <a:solidFill>
                  <a:schemeClr val="hlink"/>
                </a:solidFill>
              </a:rPr>
              <a:t>2</a:t>
            </a:r>
            <a:r>
              <a:rPr lang="ru-RU" sz="2000" b="1" i="1" dirty="0">
                <a:solidFill>
                  <a:schemeClr val="hlink"/>
                </a:solidFill>
              </a:rPr>
              <a:t> – </a:t>
            </a:r>
            <a:r>
              <a:rPr lang="ru-RU" sz="2000" b="1" i="1" dirty="0">
                <a:solidFill>
                  <a:schemeClr val="hlink"/>
                </a:solidFill>
                <a:latin typeface="Times New Roman" pitchFamily="18" charset="0"/>
              </a:rPr>
              <a:t>луч, проходящий через главный</a:t>
            </a:r>
            <a:r>
              <a:rPr lang="en-US" sz="2000" b="1" i="1" dirty="0">
                <a:solidFill>
                  <a:schemeClr val="hlink"/>
                </a:solidFill>
                <a:latin typeface="Times New Roman" pitchFamily="18" charset="0"/>
              </a:rPr>
              <a:t>  </a:t>
            </a:r>
            <a:r>
              <a:rPr lang="ru-RU" sz="2000" b="1" i="1" dirty="0">
                <a:solidFill>
                  <a:schemeClr val="hlink"/>
                </a:solidFill>
                <a:latin typeface="Times New Roman" pitchFamily="18" charset="0"/>
              </a:rPr>
              <a:t>фокус, после преломления в линзе</a:t>
            </a:r>
            <a:r>
              <a:rPr lang="en-US" sz="2000" b="1" i="1" dirty="0">
                <a:solidFill>
                  <a:schemeClr val="hlink"/>
                </a:solidFill>
                <a:latin typeface="Times New Roman" pitchFamily="18" charset="0"/>
              </a:rPr>
              <a:t> </a:t>
            </a:r>
            <a:r>
              <a:rPr lang="ru-RU" sz="2000" b="1" i="1" dirty="0">
                <a:solidFill>
                  <a:schemeClr val="hlink"/>
                </a:solidFill>
                <a:latin typeface="Times New Roman" pitchFamily="18" charset="0"/>
              </a:rPr>
              <a:t>идет параллельно главной оптической оси</a:t>
            </a:r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 flipV="1">
            <a:off x="2857488" y="2857496"/>
            <a:ext cx="3671887" cy="2301875"/>
          </a:xfrm>
          <a:prstGeom prst="line">
            <a:avLst/>
          </a:prstGeom>
          <a:noFill/>
          <a:ln w="38100">
            <a:solidFill>
              <a:srgbClr val="FF00FF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V="1">
            <a:off x="2143108" y="2928934"/>
            <a:ext cx="2643206" cy="7143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4714876" y="2928935"/>
            <a:ext cx="1500198" cy="1571636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>
            <a:off x="2928926" y="3286124"/>
            <a:ext cx="1785950" cy="150019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4572000" y="4714884"/>
            <a:ext cx="2619392" cy="45719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0"/>
                            </p:stCondLst>
                            <p:childTnLst>
                              <p:par>
                                <p:cTn id="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</a:rPr>
              <a:t>Точечный источник света, находящийся на главной оптической оси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6572296" cy="463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</a:rPr>
              <a:t>Предмет находится за двойным фокусом линзы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</a:rPr>
              <a:t>(d&gt;2F)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571612"/>
            <a:ext cx="6786610" cy="4727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</a:rPr>
              <a:t>Предмет находится между двойным фокусом и фокусом линзы </a:t>
            </a:r>
            <a:r>
              <a:rPr lang="en-US" sz="3600" b="1" i="1" dirty="0" smtClean="0">
                <a:solidFill>
                  <a:srgbClr val="002060"/>
                </a:solidFill>
                <a:latin typeface="Times New Roman" pitchFamily="18" charset="0"/>
              </a:rPr>
              <a:t>(2F&gt;d&gt;F)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43050"/>
            <a:ext cx="6858048" cy="4695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214422"/>
            <a:ext cx="7772400" cy="4554553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Построение изображения в собирающей линзе</a:t>
            </a:r>
            <a:endParaRPr lang="ru-RU" sz="4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агетная рамка 3">
            <a:hlinkClick r:id="rId2" action="ppaction://hlinksldjump"/>
          </p:cNvPr>
          <p:cNvSpPr/>
          <p:nvPr/>
        </p:nvSpPr>
        <p:spPr>
          <a:xfrm>
            <a:off x="7929586" y="6072206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асс. линза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85728"/>
            <a:ext cx="8572560" cy="62865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6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alphaModFix amt="3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571481"/>
            <a:ext cx="7772400" cy="71438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План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55" y="1500174"/>
            <a:ext cx="6637357" cy="4357717"/>
          </a:xfrm>
        </p:spPr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1. </a:t>
            </a:r>
            <a:r>
              <a:rPr lang="ru-RU" sz="2800" dirty="0" smtClean="0">
                <a:solidFill>
                  <a:srgbClr val="002060"/>
                </a:solidFill>
                <a:hlinkClick r:id="" action="ppaction://noaction"/>
              </a:rPr>
              <a:t>Линза. Применение линз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2. </a:t>
            </a:r>
            <a:r>
              <a:rPr lang="ru-RU" sz="2800" dirty="0" smtClean="0">
                <a:solidFill>
                  <a:srgbClr val="002060"/>
                </a:solidFill>
                <a:hlinkClick r:id="rId3" action="ppaction://hlinksldjump"/>
              </a:rPr>
              <a:t>Виды линз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3. </a:t>
            </a:r>
            <a:r>
              <a:rPr lang="ru-RU" sz="2800" dirty="0" smtClean="0">
                <a:solidFill>
                  <a:srgbClr val="002060"/>
                </a:solidFill>
                <a:hlinkClick r:id="rId4" action="ppaction://hlinksldjump"/>
              </a:rPr>
              <a:t>Геометрические свойства линз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4. </a:t>
            </a:r>
            <a:r>
              <a:rPr lang="ru-RU" sz="2800" dirty="0" smtClean="0">
                <a:solidFill>
                  <a:srgbClr val="002060"/>
                </a:solidFill>
                <a:hlinkClick r:id="rId5" action="ppaction://hlinksldjump"/>
              </a:rPr>
              <a:t>Построение изображения в линзах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5. </a:t>
            </a:r>
            <a:r>
              <a:rPr lang="ru-RU" sz="2800" dirty="0" smtClean="0">
                <a:solidFill>
                  <a:srgbClr val="002060"/>
                </a:solidFill>
                <a:hlinkClick r:id="rId6" action="ppaction://hlinksldjump"/>
              </a:rPr>
              <a:t>Формула тонкой линзы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6. </a:t>
            </a:r>
            <a:r>
              <a:rPr lang="ru-RU" sz="2800" dirty="0" smtClean="0">
                <a:solidFill>
                  <a:srgbClr val="002060"/>
                </a:solidFill>
                <a:hlinkClick r:id="rId7" action="ppaction://hlinksldjump"/>
              </a:rPr>
              <a:t>Формула рассеивающей линзы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7. </a:t>
            </a:r>
            <a:r>
              <a:rPr lang="ru-RU" sz="2800" dirty="0" smtClean="0">
                <a:solidFill>
                  <a:srgbClr val="002060"/>
                </a:solidFill>
                <a:hlinkClick r:id="rId8" action="ppaction://hlinksldjump"/>
              </a:rPr>
              <a:t>Аберрации линз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8. </a:t>
            </a:r>
            <a:r>
              <a:rPr lang="ru-RU" sz="2800" dirty="0" smtClean="0">
                <a:solidFill>
                  <a:srgbClr val="002060"/>
                </a:solidFill>
                <a:hlinkClick r:id="rId9" action="ppaction://hlinksldjump"/>
              </a:rPr>
              <a:t>Решение задач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6" descr="4"/>
          <p:cNvPicPr>
            <a:picLocks noChangeAspect="1" noChangeArrowheads="1"/>
          </p:cNvPicPr>
          <p:nvPr/>
        </p:nvPicPr>
        <p:blipFill>
          <a:blip r:embed="rId3"/>
          <a:srcRect t="13185" r="12891"/>
          <a:stretch>
            <a:fillRect/>
          </a:stretch>
        </p:blipFill>
        <p:spPr bwMode="auto">
          <a:xfrm>
            <a:off x="571472" y="1357298"/>
            <a:ext cx="4143404" cy="2907429"/>
          </a:xfrm>
          <a:prstGeom prst="rect">
            <a:avLst/>
          </a:prstGeom>
          <a:noFill/>
        </p:spPr>
      </p:pic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5143504" y="1571612"/>
          <a:ext cx="2214578" cy="1261820"/>
        </p:xfrm>
        <a:graphic>
          <a:graphicData uri="http://schemas.openxmlformats.org/presentationml/2006/ole">
            <p:oleObj spid="_x0000_s28674" name="Формула" r:id="rId4" imgW="748975" imgH="431613" progId="Equation.3">
              <p:embed/>
            </p:oleObj>
          </a:graphicData>
        </a:graphic>
      </p:graphicFrame>
      <p:sp>
        <p:nvSpPr>
          <p:cNvPr id="5" name="Text Box 48"/>
          <p:cNvSpPr txBox="1">
            <a:spLocks noChangeArrowheads="1"/>
          </p:cNvSpPr>
          <p:nvPr/>
        </p:nvSpPr>
        <p:spPr bwMode="auto">
          <a:xfrm>
            <a:off x="357158" y="428604"/>
            <a:ext cx="843801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  <a:latin typeface="Times New Roman" pitchFamily="18" charset="0"/>
              </a:rPr>
              <a:t>Формула тонкой линзы (для </a:t>
            </a:r>
            <a:r>
              <a:rPr lang="en-US" sz="4400" dirty="0">
                <a:solidFill>
                  <a:srgbClr val="002060"/>
                </a:solidFill>
                <a:latin typeface="Times New Roman" pitchFamily="18" charset="0"/>
              </a:rPr>
              <a:t>d&gt;2F)</a:t>
            </a:r>
            <a:endParaRPr lang="ru-RU" sz="4400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4786322"/>
            <a:ext cx="715779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F – </a:t>
            </a:r>
            <a:r>
              <a:rPr lang="ru-RU" sz="2800" dirty="0" smtClean="0">
                <a:solidFill>
                  <a:srgbClr val="002060"/>
                </a:solidFill>
              </a:rPr>
              <a:t>фокусное расстояние линзы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d</a:t>
            </a:r>
            <a:r>
              <a:rPr lang="ru-RU" sz="2800" dirty="0" smtClean="0">
                <a:solidFill>
                  <a:srgbClr val="002060"/>
                </a:solidFill>
              </a:rPr>
              <a:t> – расстояние от линзы до изображения</a:t>
            </a:r>
            <a:endParaRPr lang="en-US" sz="2800" dirty="0" smtClean="0">
              <a:solidFill>
                <a:srgbClr val="002060"/>
              </a:solidFill>
            </a:endParaRPr>
          </a:p>
          <a:p>
            <a:r>
              <a:rPr lang="en-US" sz="2800" dirty="0" smtClean="0">
                <a:solidFill>
                  <a:srgbClr val="002060"/>
                </a:solidFill>
              </a:rPr>
              <a:t>f</a:t>
            </a:r>
            <a:r>
              <a:rPr lang="ru-RU" sz="2800" dirty="0" smtClean="0">
                <a:solidFill>
                  <a:srgbClr val="002060"/>
                </a:solidFill>
              </a:rPr>
              <a:t> -  расстояние от предмета до линзы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Багетная рамка 6">
            <a:hlinkClick r:id="rId5" action="ppaction://hlinksldjump"/>
          </p:cNvPr>
          <p:cNvSpPr/>
          <p:nvPr/>
        </p:nvSpPr>
        <p:spPr>
          <a:xfrm>
            <a:off x="7858148" y="6072206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solidFill>
                  <a:srgbClr val="002060"/>
                </a:solidFill>
              </a:rPr>
              <a:t>Построение изображения точки,  лежащей на главной оптической оси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рассеивающей линзы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5"/>
          <p:cNvSpPr txBox="1">
            <a:spLocks/>
          </p:cNvSpPr>
          <p:nvPr/>
        </p:nvSpPr>
        <p:spPr>
          <a:xfrm>
            <a:off x="500034" y="1428736"/>
            <a:ext cx="7901014" cy="2500315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1300" b="0" i="0" u="none" strike="noStrike" kern="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Строим луч, параллельный главной оптической оси (в данном случае он идет вдоль главной оптической  оси)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Строим произвольный луч, падающий от точки на линзу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Изображаем побочную оптическую ось, параллельную построенному лучу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Изображаем фокальную плоскость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Строим ход преломленного луча, для этого соединяем точку падения  произвольного луча на линзу и точку пересечения побочной оптической оси с фокальной плоскостью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r>
              <a:rPr kumimoji="0" lang="ru-RU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Строим изображение точки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/>
              <a:buChar char="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3786190"/>
            <a:ext cx="4857784" cy="253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Формула тонкой рассеивающей линзы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r="22264"/>
          <a:stretch>
            <a:fillRect/>
          </a:stretch>
        </p:blipFill>
        <p:spPr bwMode="auto">
          <a:xfrm>
            <a:off x="4572000" y="1714488"/>
            <a:ext cx="3929090" cy="3357586"/>
          </a:xfrm>
          <a:prstGeom prst="rect">
            <a:avLst/>
          </a:prstGeom>
          <a:noFill/>
        </p:spPr>
      </p:pic>
      <p:graphicFrame>
        <p:nvGraphicFramePr>
          <p:cNvPr id="30723" name="Object 3"/>
          <p:cNvGraphicFramePr>
            <a:graphicFrameLocks noChangeAspect="1"/>
          </p:cNvGraphicFramePr>
          <p:nvPr/>
        </p:nvGraphicFramePr>
        <p:xfrm>
          <a:off x="928662" y="2428868"/>
          <a:ext cx="3070906" cy="1428760"/>
        </p:xfrm>
        <a:graphic>
          <a:graphicData uri="http://schemas.openxmlformats.org/presentationml/2006/ole">
            <p:oleObj spid="_x0000_s30723" name="Формула" r:id="rId4" imgW="965200" imgH="444500" progId="Equation.3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28794" y="514351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F – </a:t>
            </a:r>
            <a:r>
              <a:rPr lang="ru-RU" sz="2000" dirty="0" smtClean="0">
                <a:solidFill>
                  <a:srgbClr val="002060"/>
                </a:solidFill>
              </a:rPr>
              <a:t>фокусное расстояние линзы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d</a:t>
            </a:r>
            <a:r>
              <a:rPr lang="ru-RU" sz="2000" dirty="0" smtClean="0">
                <a:solidFill>
                  <a:srgbClr val="002060"/>
                </a:solidFill>
              </a:rPr>
              <a:t> – расстояние от линзы до изображения</a:t>
            </a:r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f</a:t>
            </a:r>
            <a:r>
              <a:rPr lang="ru-RU" sz="2000" dirty="0" smtClean="0">
                <a:solidFill>
                  <a:srgbClr val="002060"/>
                </a:solidFill>
              </a:rPr>
              <a:t> -  расстояние от предмета до линзы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Багетная рамка 6">
            <a:hlinkClick r:id="rId5" action="ppaction://hlinksldjump"/>
          </p:cNvPr>
          <p:cNvSpPr/>
          <p:nvPr/>
        </p:nvSpPr>
        <p:spPr>
          <a:xfrm>
            <a:off x="7858148" y="6000768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Оптическая сила линзы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500174"/>
            <a:ext cx="742955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Величину, обратную главному фокусному расстоянию, называют оптической силой линзы. Ее обозначают буквой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age015_20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1785918" y="3357562"/>
            <a:ext cx="6500859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Увеличение линзы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1571612"/>
            <a:ext cx="77153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Линейное увеличение </a:t>
            </a: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отношение линейного размера изображения к линейному размеру предмета.</a:t>
            </a:r>
            <a:endParaRPr lang="ru-RU" sz="36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age007_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3643314"/>
            <a:ext cx="4459366" cy="2378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Аберрации линз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428596" y="1357298"/>
            <a:ext cx="8229600" cy="550070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ru-RU" sz="2400" b="1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Сферическая аберрация</a:t>
            </a:r>
            <a:r>
              <a:rPr kumimoji="0" lang="ru-RU" sz="2400" b="0" i="0" u="sng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заключается в том, что при преломлении широких (не параксиальных) пучков света на сферических поверхностях линз нарушается их фокусировка и вместо точки в фокусе линзы будет наблюдаться пятно.</a:t>
            </a:r>
            <a:endParaRPr kumimoji="0" lang="ru-RU" sz="24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Рисунок 3" descr="Spherical_aberratio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3214686"/>
            <a:ext cx="6929486" cy="314327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929190" y="4429132"/>
            <a:ext cx="37861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Контраст и разрешение в изображении — уменьшаются.</a:t>
            </a:r>
            <a:endParaRPr lang="ru-RU" dirty="0"/>
          </a:p>
        </p:txBody>
      </p:sp>
      <p:sp>
        <p:nvSpPr>
          <p:cNvPr id="6" name="Багетная рамка 5">
            <a:hlinkClick r:id="rId3" action="ppaction://hlinksldjump"/>
          </p:cNvPr>
          <p:cNvSpPr/>
          <p:nvPr/>
        </p:nvSpPr>
        <p:spPr>
          <a:xfrm>
            <a:off x="7929586" y="6215082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Аберрации линз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57224" y="1214422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Хроматическая аберрация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(зависимость фокусного расстояния от длины волны света) возникает вследствие дисперсии показателя преломления стекол, из которых изготавливаются линзы.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romaticheskaya_aberracciy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2857496"/>
            <a:ext cx="6715172" cy="3497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p011185cr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Тип хроматических аберраций: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571612"/>
            <a:ext cx="807249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Хроматическая аберрация положения - пересечение лучей с различной длиной волны в разных плоскостях вдоль оптической оси (вблизи плоскости изображения), при этом изображения будут разного цвета, но одного увеличения.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70C0"/>
                </a:solidFill>
              </a:rPr>
              <a:t>Тип хроматических аберраций: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285860"/>
            <a:ext cx="735811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u="sng" dirty="0" smtClean="0">
                <a:solidFill>
                  <a:srgbClr val="002060"/>
                </a:solidFill>
              </a:rPr>
              <a:t>Хроматическая разность увеличения </a:t>
            </a:r>
            <a:r>
              <a:rPr lang="ru-RU" sz="3000" dirty="0" smtClean="0">
                <a:solidFill>
                  <a:srgbClr val="002060"/>
                </a:solidFill>
              </a:rPr>
              <a:t>- пересечение лучей с различной длиной волны в плоскости изображения, но с разным увеличением, при этом изображение объекта имеет вид “слоеного пирога”, т.к. разноцветные изображения разного увеличения накладываются друг на друга.</a:t>
            </a:r>
            <a:endParaRPr lang="ru-RU" sz="3000" dirty="0">
              <a:solidFill>
                <a:srgbClr val="002060"/>
              </a:solidFill>
            </a:endParaRPr>
          </a:p>
        </p:txBody>
      </p:sp>
      <p:sp>
        <p:nvSpPr>
          <p:cNvPr id="4" name="Багетная рамка 3">
            <a:hlinkClick r:id="rId2" action="ppaction://hlinksldjump"/>
          </p:cNvPr>
          <p:cNvSpPr/>
          <p:nvPr/>
        </p:nvSpPr>
        <p:spPr>
          <a:xfrm>
            <a:off x="7929586" y="6072206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Астигматизм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Содержимое 3" descr="Astigmatis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2428868"/>
            <a:ext cx="5286380" cy="410887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00034" y="128586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Астигматизм</a:t>
            </a:r>
            <a:r>
              <a:rPr lang="ru-RU" sz="2000" dirty="0" smtClean="0">
                <a:solidFill>
                  <a:srgbClr val="002060"/>
                </a:solidFill>
              </a:rPr>
              <a:t> - изображение точки, удалённой от оптической оси, представляет собой не точку, а две взаимно перпендикулярные линии, лежащие в разных плоскостях.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285992"/>
            <a:ext cx="25717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Аберрация астигматизм характеризуется тем, что лучи от объекта собираются в двух взаимно перпендикулярных плоскостях изображения, которые разнесены друг от друга на некоторое расстояние. 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2586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Линза</a:t>
            </a:r>
            <a:r>
              <a:rPr lang="ru-RU" dirty="0" smtClean="0"/>
              <a:t> – </a:t>
            </a:r>
            <a:r>
              <a:rPr lang="ru-RU" b="1" dirty="0" smtClean="0"/>
              <a:t>прозрачное тело, ограниченное двумя сферическими поверхностями.</a:t>
            </a: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30912" y="3357562"/>
          <a:ext cx="4869980" cy="3071834"/>
        </p:xfrm>
        <a:graphic>
          <a:graphicData uri="http://schemas.openxmlformats.org/presentationml/2006/ole">
            <p:oleObj spid="_x0000_s2050" name="CorelDRAW" r:id="rId3" imgW="3672720" imgH="18957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2000240"/>
            <a:ext cx="7000924" cy="393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/>
              <a:t>Плоско-вогнутая линза имеет радиус кривизны 20 см. найдите фокусное расстояние и ее оптическую силу.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/>
              <a:t>Известен ход падающего и преломленного рассеивающей линзой лучей. Найдите построением главные фокусы линзы.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/>
              <a:t>Точечный источник света находится в главном фокусе рассеивающей линзы (</a:t>
            </a:r>
            <a:r>
              <a:rPr lang="en-US" sz="2400" b="1" dirty="0" smtClean="0"/>
              <a:t>F</a:t>
            </a:r>
            <a:r>
              <a:rPr lang="ru-RU" sz="2400" b="1" dirty="0" smtClean="0"/>
              <a:t>=10 см). На каком расстоянии будет находиться его изображение?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sz="2400" b="1" dirty="0" smtClean="0"/>
              <a:t>Сформулируйте по рисунку условие задачи и решите ее.</a:t>
            </a:r>
            <a:endParaRPr lang="ru-RU" sz="2400" b="1" dirty="0"/>
          </a:p>
        </p:txBody>
      </p:sp>
      <p:sp>
        <p:nvSpPr>
          <p:cNvPr id="4" name="Багетная рамка 3">
            <a:hlinkClick r:id="rId2" action="ppaction://hlinksldjump"/>
          </p:cNvPr>
          <p:cNvSpPr/>
          <p:nvPr/>
        </p:nvSpPr>
        <p:spPr>
          <a:xfrm>
            <a:off x="7929586" y="6143644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643042" y="1720840"/>
            <a:ext cx="6858048" cy="425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indent="-361950">
              <a:lnSpc>
                <a:spcPct val="80000"/>
              </a:lnSpc>
              <a:buFontTx/>
              <a:buNone/>
            </a:pPr>
            <a:r>
              <a:rPr lang="ru-RU" sz="2600" b="1" dirty="0" smtClean="0"/>
              <a:t>1. Двояковыпуклая линза сделана из стекла (</a:t>
            </a:r>
            <a:r>
              <a:rPr lang="en-US" sz="2600" b="1" dirty="0" smtClean="0"/>
              <a:t>n=1,5)</a:t>
            </a:r>
            <a:r>
              <a:rPr lang="ru-RU" sz="2600" b="1" dirty="0" smtClean="0"/>
              <a:t> с радиусами кривизны 9,2 м. Найдите ее оптическую силу.</a:t>
            </a:r>
          </a:p>
          <a:p>
            <a:pPr marL="361950" indent="-361950">
              <a:lnSpc>
                <a:spcPct val="80000"/>
              </a:lnSpc>
              <a:buFontTx/>
              <a:buAutoNum type="arabicPeriod" startAt="2"/>
            </a:pPr>
            <a:r>
              <a:rPr lang="ru-RU" sz="2600" b="1" dirty="0" smtClean="0"/>
              <a:t>Постройте изображение предмета(см.рис.).</a:t>
            </a:r>
          </a:p>
          <a:p>
            <a:pPr marL="361950" indent="-361950">
              <a:lnSpc>
                <a:spcPct val="80000"/>
              </a:lnSpc>
              <a:buFontTx/>
              <a:buAutoNum type="arabicPeriod" startAt="2"/>
            </a:pPr>
            <a:r>
              <a:rPr lang="ru-RU" sz="2600" b="1" dirty="0" smtClean="0"/>
              <a:t>Собирающая линза находится на расстоянии 1 м от лампы накаливания и дает изображение ее спирали на экране на расстоянии 0,25 м от линзы. Найдите фокусное расстояние линзы.</a:t>
            </a:r>
          </a:p>
          <a:p>
            <a:pPr marL="361950" indent="-361950">
              <a:lnSpc>
                <a:spcPct val="80000"/>
              </a:lnSpc>
              <a:buFontTx/>
              <a:buAutoNum type="arabicPeriod" startAt="2"/>
            </a:pPr>
            <a:r>
              <a:rPr lang="ru-RU" sz="2600" b="1" dirty="0" smtClean="0"/>
              <a:t>Сформулируйте по рисунку условие задачи и решите ее.</a:t>
            </a:r>
            <a:endParaRPr lang="en-US" sz="2600" b="1" dirty="0"/>
          </a:p>
        </p:txBody>
      </p:sp>
      <p:sp>
        <p:nvSpPr>
          <p:cNvPr id="4" name="Багетная рамка 3">
            <a:hlinkClick r:id="rId2" action="ppaction://hlinksldjump"/>
          </p:cNvPr>
          <p:cNvSpPr/>
          <p:nvPr/>
        </p:nvSpPr>
        <p:spPr>
          <a:xfrm>
            <a:off x="7929586" y="6072206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Вывод: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571612"/>
            <a:ext cx="72866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линз можно получить: уменьшенное или увеличенное, перевернутое или нормальное, действительное или мнимое изображение.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Содержимое 3" descr="36f71293c9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57167"/>
            <a:ext cx="4000528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D:\для урока\31816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57166"/>
            <a:ext cx="3624258" cy="3529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для урока\9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2571744"/>
            <a:ext cx="2771775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D:\для урока\2818.jpg"/>
          <p:cNvPicPr>
            <a:picLocks noChangeAspect="1" noChangeArrowheads="1"/>
          </p:cNvPicPr>
          <p:nvPr/>
        </p:nvPicPr>
        <p:blipFill>
          <a:blip r:embed="rId5">
            <a:lum bright="30000" contrast="30000"/>
          </a:blip>
          <a:srcRect/>
          <a:stretch>
            <a:fillRect/>
          </a:stretch>
        </p:blipFill>
        <p:spPr bwMode="auto">
          <a:xfrm>
            <a:off x="285720" y="3714752"/>
            <a:ext cx="257176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2140" y="3286124"/>
            <a:ext cx="3387056" cy="3133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45f9073be4b428b8504e0ad071e5e96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86446" y="2071678"/>
            <a:ext cx="2432794" cy="1428784"/>
          </a:xfrm>
          <a:prstGeom prst="rect">
            <a:avLst/>
          </a:prstGeom>
        </p:spPr>
      </p:pic>
      <p:sp>
        <p:nvSpPr>
          <p:cNvPr id="11" name="Багетная рамка 10">
            <a:hlinkClick r:id="rId8" action="ppaction://hlinksldjump"/>
          </p:cNvPr>
          <p:cNvSpPr/>
          <p:nvPr/>
        </p:nvSpPr>
        <p:spPr>
          <a:xfrm>
            <a:off x="8143900" y="6429396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rgbClr val="FFFF00"/>
                </a:solidFill>
              </a:rPr>
              <a:t>Виды линз</a:t>
            </a:r>
            <a:endParaRPr lang="ru-RU" sz="7200" b="1" dirty="0">
              <a:solidFill>
                <a:srgbClr val="FFFF0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2214546" y="1428736"/>
            <a:ext cx="785818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00100" y="2571744"/>
            <a:ext cx="3369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Собирающие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00562" y="2571744"/>
            <a:ext cx="381027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Рассеивающие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5929322" y="1428736"/>
            <a:ext cx="785818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428596" y="3357562"/>
          <a:ext cx="4143404" cy="2571768"/>
        </p:xfrm>
        <a:graphic>
          <a:graphicData uri="http://schemas.openxmlformats.org/presentationml/2006/ole">
            <p:oleObj spid="_x0000_s3074" name="Image" r:id="rId3" imgW="7542857" imgH="1993651" progId="">
              <p:embed/>
            </p:oleObj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4714876" y="3357562"/>
          <a:ext cx="3956053" cy="2571768"/>
        </p:xfrm>
        <a:graphic>
          <a:graphicData uri="http://schemas.openxmlformats.org/presentationml/2006/ole">
            <p:oleObj spid="_x0000_s3075" name="Image" r:id="rId4" imgW="7530159" imgH="229841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Собирающие линзы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428736"/>
            <a:ext cx="75009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- </a:t>
            </a:r>
            <a:r>
              <a:rPr lang="ru-RU" sz="3600" b="1" dirty="0" smtClean="0">
                <a:solidFill>
                  <a:srgbClr val="002060"/>
                </a:solidFill>
              </a:rPr>
              <a:t>линзы, преобразующие параллельный пучок световых лучей в сходящийся.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Picture 23" descr="3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90" y="4429132"/>
            <a:ext cx="6786610" cy="1992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1538" y="3429000"/>
            <a:ext cx="1785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плоско-выпуклая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3786190"/>
            <a:ext cx="27796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двояковыпуклая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357950" y="3500438"/>
            <a:ext cx="185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вогнуто-выпуклая</a:t>
            </a:r>
            <a:endParaRPr lang="ru-RU" sz="2400" b="1" dirty="0"/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8143900" y="4214818"/>
          <a:ext cx="498477" cy="2000265"/>
        </p:xfrm>
        <a:graphic>
          <a:graphicData uri="http://schemas.openxmlformats.org/presentationml/2006/ole">
            <p:oleObj spid="_x0000_s4098" name="CorelDRAW" r:id="rId4" imgW="329760" imgH="2805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2714644"/>
          </a:xfrm>
        </p:spPr>
        <p:txBody>
          <a:bodyPr/>
          <a:lstStyle/>
          <a:p>
            <a:r>
              <a:rPr lang="ru-RU" sz="5400" b="1" i="1" dirty="0" smtClean="0">
                <a:solidFill>
                  <a:srgbClr val="002060"/>
                </a:solidFill>
              </a:rPr>
              <a:t>Рассеивающие линзы</a:t>
            </a:r>
            <a:r>
              <a:rPr lang="ru-RU" sz="4000" b="1" i="1" dirty="0" smtClean="0">
                <a:solidFill>
                  <a:srgbClr val="002060"/>
                </a:solidFill>
              </a:rPr>
              <a:t/>
            </a:r>
            <a:br>
              <a:rPr lang="ru-RU" sz="4000" b="1" i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> – линзы, преобразующие параллельный пучок световых лучей в расходящийся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3" name="Picture 26" descr="45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429132"/>
            <a:ext cx="5857916" cy="1785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85918" y="3857628"/>
            <a:ext cx="22228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двояковогнутая</a:t>
            </a:r>
            <a:endParaRPr lang="ru-RU" sz="2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3643314"/>
            <a:ext cx="15763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выпукло-вогнутая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215074" y="3643314"/>
            <a:ext cx="15716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плоско-вогнутая</a:t>
            </a:r>
            <a:endParaRPr lang="ru-RU" sz="2000" b="1" dirty="0"/>
          </a:p>
        </p:txBody>
      </p:sp>
      <p:graphicFrame>
        <p:nvGraphicFramePr>
          <p:cNvPr id="32769" name="Object 1"/>
          <p:cNvGraphicFramePr>
            <a:graphicFrameLocks noChangeAspect="1"/>
          </p:cNvGraphicFramePr>
          <p:nvPr/>
        </p:nvGraphicFramePr>
        <p:xfrm>
          <a:off x="8001024" y="4286257"/>
          <a:ext cx="354014" cy="1857388"/>
        </p:xfrm>
        <a:graphic>
          <a:graphicData uri="http://schemas.openxmlformats.org/presentationml/2006/ole">
            <p:oleObj spid="_x0000_s32769" name="CorelDRAW" r:id="rId4" imgW="188779" imgH="2447678" progId="CorelDRAW.Graphic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/>
          <a:lstStyle/>
          <a:p>
            <a:r>
              <a:rPr lang="ru-RU" sz="3200" b="1" i="1" u="sng" dirty="0" smtClean="0">
                <a:solidFill>
                  <a:srgbClr val="002060"/>
                </a:solidFill>
              </a:rPr>
              <a:t>Тонкая л</a:t>
            </a:r>
            <a:r>
              <a:rPr lang="ru-RU" sz="3200" b="1" u="sng" dirty="0" smtClean="0">
                <a:solidFill>
                  <a:srgbClr val="002060"/>
                </a:solidFill>
              </a:rPr>
              <a:t>инза- </a:t>
            </a:r>
            <a:r>
              <a:rPr lang="ru-RU" sz="3200" b="1" dirty="0" smtClean="0"/>
              <a:t>линза у которой толщина пренебрежимо мала по сравнению с радиусами кривизны ее поверхностей</a:t>
            </a:r>
            <a:r>
              <a:rPr lang="ru-RU" sz="3200" b="1" i="1" dirty="0" smtClean="0">
                <a:solidFill>
                  <a:srgbClr val="6600FF"/>
                </a:solidFill>
              </a:rPr>
              <a:t/>
            </a:r>
            <a:br>
              <a:rPr lang="ru-RU" sz="3200" b="1" i="1" dirty="0" smtClean="0">
                <a:solidFill>
                  <a:srgbClr val="6600FF"/>
                </a:solidFill>
              </a:rPr>
            </a:br>
            <a:r>
              <a:rPr lang="ru-RU" sz="3200" b="1" i="1" u="sng" dirty="0" smtClean="0">
                <a:solidFill>
                  <a:srgbClr val="002060"/>
                </a:solidFill>
              </a:rPr>
              <a:t>Главное свойство тонкой линзы: </a:t>
            </a:r>
            <a:r>
              <a:rPr lang="ru-RU" sz="3200" b="1" i="1" dirty="0" smtClean="0">
                <a:solidFill>
                  <a:srgbClr val="6600FF"/>
                </a:solidFill>
              </a:rPr>
              <a:t/>
            </a:r>
            <a:br>
              <a:rPr lang="ru-RU" sz="3200" b="1" i="1" dirty="0" smtClean="0">
                <a:solidFill>
                  <a:srgbClr val="6600FF"/>
                </a:solidFill>
              </a:rPr>
            </a:br>
            <a:r>
              <a:rPr lang="ru-RU" sz="3200" b="1" i="1" dirty="0" smtClean="0">
                <a:solidFill>
                  <a:srgbClr val="6600FF"/>
                </a:solidFill>
              </a:rPr>
              <a:t> -</a:t>
            </a:r>
            <a:r>
              <a:rPr lang="ru-RU" sz="3200" b="1" dirty="0" smtClean="0"/>
              <a:t> все приосевые лучи, вышедшие из какой-либо точки предмета и прошедшие сквозь тонкую линзу, собираются этой линзой снова в одной точке</a:t>
            </a:r>
            <a:endParaRPr lang="ru-RU" sz="3200" dirty="0"/>
          </a:p>
        </p:txBody>
      </p:sp>
      <p:sp>
        <p:nvSpPr>
          <p:cNvPr id="3" name="Багетная рамка 2">
            <a:hlinkClick r:id="rId2" action="ppaction://hlinksldjump"/>
          </p:cNvPr>
          <p:cNvSpPr/>
          <p:nvPr/>
        </p:nvSpPr>
        <p:spPr>
          <a:xfrm>
            <a:off x="7786710" y="6000768"/>
            <a:ext cx="785818" cy="285752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2060"/>
                </a:solidFill>
              </a:rPr>
              <a:t>Геометрические  свойства линз</a:t>
            </a:r>
            <a:endParaRPr lang="ru-RU" sz="4000" dirty="0">
              <a:solidFill>
                <a:srgbClr val="002060"/>
              </a:solidFill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4857752" y="3357562"/>
          <a:ext cx="3817937" cy="3033712"/>
        </p:xfrm>
        <a:graphic>
          <a:graphicData uri="http://schemas.openxmlformats.org/presentationml/2006/ole">
            <p:oleObj spid="_x0000_s19458" name="CorelDRAW" r:id="rId3" imgW="4660200" imgH="3687840" progId="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71472" y="1428736"/>
            <a:ext cx="79296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ru-RU" sz="2400" b="1" u="sng" dirty="0" smtClean="0">
                <a:latin typeface="Arial" pitchFamily="34" charset="0"/>
                <a:cs typeface="Arial" pitchFamily="34" charset="0"/>
              </a:rPr>
              <a:t>Главная оптическая ось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– прямая </a:t>
            </a:r>
            <a:r>
              <a:rPr lang="ru-RU" sz="2400" b="1" dirty="0" smtClean="0"/>
              <a:t>О</a:t>
            </a:r>
            <a:r>
              <a:rPr lang="ru-RU" sz="2400" b="1" baseline="-25000" dirty="0" smtClean="0"/>
              <a:t>1</a:t>
            </a:r>
            <a:r>
              <a:rPr lang="ru-RU" sz="2400" b="1" dirty="0" smtClean="0"/>
              <a:t>О</a:t>
            </a:r>
            <a:r>
              <a:rPr lang="ru-RU" sz="2400" b="1" baseline="-25000" dirty="0" smtClean="0"/>
              <a:t>2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, на которой лежат центры сферических поверхностей, ограничивающих  линзу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2928934"/>
            <a:ext cx="550072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u="sng" dirty="0" smtClean="0"/>
              <a:t>Главная плоскость линзы </a:t>
            </a:r>
            <a:r>
              <a:rPr lang="ru-RU" sz="2400" b="1" dirty="0" smtClean="0"/>
              <a:t>– плоскость, проходящая через центр линзы (т. О) перпендикулярно главной оптической оси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2414</TotalTime>
  <Words>815</Words>
  <Application>Microsoft Office PowerPoint</Application>
  <PresentationFormat>Экран (4:3)</PresentationFormat>
  <Paragraphs>98</Paragraphs>
  <Slides>33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Diseño predeterminado</vt:lpstr>
      <vt:lpstr>Тема Office</vt:lpstr>
      <vt:lpstr>CorelDRAW</vt:lpstr>
      <vt:lpstr>Image</vt:lpstr>
      <vt:lpstr>Формула</vt:lpstr>
      <vt:lpstr>CorelDRAW 12.0 Graphic</vt:lpstr>
      <vt:lpstr>Линзы. Построение изображений в линзах.</vt:lpstr>
      <vt:lpstr>План</vt:lpstr>
      <vt:lpstr>Линза – прозрачное тело, ограниченное двумя сферическими поверхностями.</vt:lpstr>
      <vt:lpstr>Слайд 4</vt:lpstr>
      <vt:lpstr>Виды линз</vt:lpstr>
      <vt:lpstr>Собирающие линзы</vt:lpstr>
      <vt:lpstr>Рассеивающие линзы  – линзы, преобразующие параллельный пучок световых лучей в расходящийся</vt:lpstr>
      <vt:lpstr>Тонкая линза- линза у которой толщина пренебрежимо мала по сравнению с радиусами кривизны ее поверхностей Главное свойство тонкой линзы:   - все приосевые лучи, вышедшие из какой-либо точки предмета и прошедшие сквозь тонкую линзу, собираются этой линзой снова в одной точке</vt:lpstr>
      <vt:lpstr>Геометрические  свойства линз</vt:lpstr>
      <vt:lpstr>Геометрические  свойства линз</vt:lpstr>
      <vt:lpstr>Геометрические  свойства линз</vt:lpstr>
      <vt:lpstr>Геометрические  свойства линз</vt:lpstr>
      <vt:lpstr>Построение изображений в линзах</vt:lpstr>
      <vt:lpstr>Построение изображений в тонких линзах</vt:lpstr>
      <vt:lpstr>Точечный источник света, находящийся на главной оптической оси</vt:lpstr>
      <vt:lpstr>Предмет находится за двойным фокусом линзы (d&gt;2F)</vt:lpstr>
      <vt:lpstr>Предмет находится между двойным фокусом и фокусом линзы (2F&gt;d&gt;F)</vt:lpstr>
      <vt:lpstr>Построение изображения в собирающей линзе</vt:lpstr>
      <vt:lpstr>Слайд 19</vt:lpstr>
      <vt:lpstr>Слайд 20</vt:lpstr>
      <vt:lpstr>Построение изображения точки,  лежащей на главной оптической оси рассеивающей линзы</vt:lpstr>
      <vt:lpstr>Формула тонкой рассеивающей линзы</vt:lpstr>
      <vt:lpstr>Оптическая сила линзы</vt:lpstr>
      <vt:lpstr>Увеличение линзы</vt:lpstr>
      <vt:lpstr>Аберрации линз</vt:lpstr>
      <vt:lpstr>Аберрации линз</vt:lpstr>
      <vt:lpstr>Тип хроматических аберраций:</vt:lpstr>
      <vt:lpstr>Тип хроматических аберраций:</vt:lpstr>
      <vt:lpstr>Астигматизм</vt:lpstr>
      <vt:lpstr>Решение задач</vt:lpstr>
      <vt:lpstr>Решение задач</vt:lpstr>
      <vt:lpstr>Вывод:</vt:lpstr>
      <vt:lpstr>Слайд 33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sotrudnik</cp:lastModifiedBy>
  <cp:revision>70</cp:revision>
  <dcterms:created xsi:type="dcterms:W3CDTF">2009-10-07T17:55:06Z</dcterms:created>
  <dcterms:modified xsi:type="dcterms:W3CDTF">2012-12-10T05:45:59Z</dcterms:modified>
</cp:coreProperties>
</file>