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15120938 h 1912"/>
              <a:gd name="T4" fmla="*/ 0 w 1588"/>
              <a:gd name="T5" fmla="*/ 15120938 h 1912"/>
              <a:gd name="T6" fmla="*/ 0 w 1588"/>
              <a:gd name="T7" fmla="*/ 151209375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0FAAB202-2F4E-489C-B59B-924CC9AA6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167594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0D82C3D6-EF85-4547-92C7-30104224C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585502"/>
      </p:ext>
    </p:extLst>
  </p:cSld>
  <p:clrMapOvr>
    <a:masterClrMapping/>
  </p:clrMapOvr>
  <p:transition advTm="3000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5DA6841-DD3C-4DED-A29A-CE8A47F4F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349110"/>
      </p:ext>
    </p:extLst>
  </p:cSld>
  <p:clrMapOvr>
    <a:masterClrMapping/>
  </p:clrMapOvr>
  <p:transition advTm="3000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F911CA1B-7BA9-4F63-A115-73F390008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715033"/>
      </p:ext>
    </p:extLst>
  </p:cSld>
  <p:clrMapOvr>
    <a:masterClrMapping/>
  </p:clrMapOvr>
  <p:transition advTm="3000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2C94E5E8-2942-404D-BED8-801842B48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179988"/>
      </p:ext>
    </p:extLst>
  </p:cSld>
  <p:clrMapOvr>
    <a:masterClrMapping/>
  </p:clrMapOvr>
  <p:transition advTm="3000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AAAA9CD6-5CD4-4590-82DD-2C793ECE6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035007"/>
      </p:ext>
    </p:extLst>
  </p:cSld>
  <p:clrMapOvr>
    <a:masterClrMapping/>
  </p:clrMapOvr>
  <p:transition advTm="3000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297EFE7-210E-4C69-85C8-0F9E26BAE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413957"/>
      </p:ext>
    </p:extLst>
  </p:cSld>
  <p:clrMapOvr>
    <a:masterClrMapping/>
  </p:clrMapOvr>
  <p:transition advTm="3000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FA5A2CAE-A3ED-469F-BA45-667921742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735910"/>
      </p:ext>
    </p:extLst>
  </p:cSld>
  <p:clrMapOvr>
    <a:masterClrMapping/>
  </p:clrMapOvr>
  <p:transition advTm="3000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8C4F807-E13F-4B2B-93B3-B79618282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911301"/>
      </p:ext>
    </p:extLst>
  </p:cSld>
  <p:clrMapOvr>
    <a:masterClrMapping/>
  </p:clrMapOvr>
  <p:transition advTm="3000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4D18EB3A-7CF7-48EB-A53C-3F24C9512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853887"/>
      </p:ext>
    </p:extLst>
  </p:cSld>
  <p:clrMapOvr>
    <a:masterClrMapping/>
  </p:clrMapOvr>
  <p:transition advTm="3000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25338B33-D8F4-4998-97C7-9171C088F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696320"/>
      </p:ext>
    </p:extLst>
  </p:cSld>
  <p:clrMapOvr>
    <a:masterClrMapping/>
  </p:clrMapOvr>
  <p:transition advTm="3000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48E31E0B-985C-4332-A565-97B66F488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890965"/>
      </p:ext>
    </p:extLst>
  </p:cSld>
  <p:clrMapOvr>
    <a:masterClrMapping/>
  </p:clrMapOvr>
  <p:transition advTm="3000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28D9AE-D163-47A4-B095-0EC5A6068B3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52869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116632"/>
            <a:ext cx="8856984" cy="13843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600" b="1" dirty="0" smtClean="0">
                <a:ln w="1905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Преимущества  </a:t>
            </a:r>
            <a:r>
              <a:rPr lang="ru-RU" sz="3600" b="1" dirty="0">
                <a:ln w="1905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электроэнергии </a:t>
            </a:r>
            <a:r>
              <a:rPr lang="ru-RU" sz="3600" b="1" dirty="0" smtClean="0">
                <a:ln w="1905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перед  другими  видами  энергии:</a:t>
            </a:r>
            <a:r>
              <a:rPr lang="ru-RU" b="1" dirty="0" smtClean="0">
                <a:ln w="1905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b="1" dirty="0">
              <a:ln w="19050">
                <a:solidFill>
                  <a:srgbClr val="FF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1700808"/>
            <a:ext cx="8928992" cy="4608512"/>
          </a:xfrm>
        </p:spPr>
        <p:txBody>
          <a:bodyPr/>
          <a:lstStyle/>
          <a:p>
            <a:pPr>
              <a:buFont typeface="Wingdings" pitchFamily="2" charset="2"/>
              <a:buChar char="ü"/>
              <a:defRPr/>
            </a:pPr>
            <a:r>
              <a:rPr lang="ru-RU" sz="3600" dirty="0">
                <a:solidFill>
                  <a:schemeClr val="accent2">
                    <a:lumMod val="25000"/>
                  </a:schemeClr>
                </a:solidFill>
              </a:rPr>
              <a:t> </a:t>
            </a:r>
            <a:r>
              <a:rPr lang="ru-RU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Передача по проводам в любой населенный пункт;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Легкое превращение в любые виды энергии;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Легкое получение из других видов энергии;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Невозможность </a:t>
            </a:r>
            <a:r>
              <a:rPr lang="ru-RU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и, соответственно, </a:t>
            </a:r>
            <a:r>
              <a:rPr lang="ru-RU" b="1" dirty="0" smtClean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ненужность </a:t>
            </a:r>
            <a:r>
              <a:rPr lang="ru-RU" b="1" dirty="0">
                <a:ln w="12700">
                  <a:solidFill>
                    <a:srgbClr val="00206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ее складирования </a:t>
            </a:r>
          </a:p>
        </p:txBody>
      </p:sp>
    </p:spTree>
    <p:extLst>
      <p:ext uri="{BB962C8B-B14F-4D97-AF65-F5344CB8AC3E}">
        <p14:creationId xmlns:p14="http://schemas.microsoft.com/office/powerpoint/2010/main" val="2471709938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7504" y="135917"/>
            <a:ext cx="8712968" cy="1348867"/>
          </a:xfrm>
        </p:spPr>
        <p:txBody>
          <a:bodyPr/>
          <a:lstStyle/>
          <a:p>
            <a:pPr>
              <a:defRPr/>
            </a:pPr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Каким образом можно получить переменный ток?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276475"/>
            <a:ext cx="5467350" cy="385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5587987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640960" cy="1600324"/>
          </a:xfrm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4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>Какое явление лежит в работе </a:t>
            </a:r>
            <a:r>
              <a:rPr lang="ru-RU" sz="4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>индукционного  генератора</a:t>
            </a:r>
            <a:r>
              <a:rPr lang="ru-RU" sz="4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  <a:t>?</a:t>
            </a:r>
            <a:br>
              <a:rPr lang="ru-RU" sz="4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ea typeface="+mn-ea"/>
                <a:cs typeface="+mn-cs"/>
              </a:rPr>
            </a:br>
            <a:endParaRPr lang="ru-RU" sz="40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78"/>
          <a:stretch>
            <a:fillRect/>
          </a:stretch>
        </p:blipFill>
        <p:spPr bwMode="auto">
          <a:xfrm>
            <a:off x="1908175" y="2017713"/>
            <a:ext cx="540067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5252691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472" y="-243408"/>
            <a:ext cx="9036496" cy="1384300"/>
          </a:xfrm>
        </p:spPr>
        <p:txBody>
          <a:bodyPr/>
          <a:lstStyle/>
          <a:p>
            <a:pPr>
              <a:defRPr/>
            </a:pPr>
            <a:r>
              <a:rPr lang="ru-RU" sz="3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Кто и когда открыл явление ЭМИ?</a:t>
            </a:r>
            <a:endParaRPr lang="ru-RU" sz="38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8024" y="929152"/>
            <a:ext cx="4248472" cy="5717984"/>
          </a:xfrm>
          <a:ln w="76200">
            <a:solidFill>
              <a:schemeClr val="tx1"/>
            </a:solidFill>
          </a:ln>
        </p:spPr>
        <p:txBody>
          <a:bodyPr/>
          <a:lstStyle/>
          <a:p>
            <a:pPr algn="ctr"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29 августа 1831 года </a:t>
            </a:r>
            <a:r>
              <a:rPr lang="ru-RU" sz="2800" dirty="0" smtClean="0"/>
              <a:t>было открыто явление </a:t>
            </a:r>
            <a:r>
              <a:rPr lang="ru-RU" sz="2800" dirty="0" smtClean="0">
                <a:solidFill>
                  <a:srgbClr val="FF0000"/>
                </a:solidFill>
              </a:rPr>
              <a:t>ЭМИ</a:t>
            </a:r>
            <a:r>
              <a:rPr lang="ru-RU" sz="2800" dirty="0" smtClean="0"/>
              <a:t>−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Возникновение электрического тока в замкнутом проводящем контуре при любом изменении магнитного потока, пронизывающего контур.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984250"/>
            <a:ext cx="4375150" cy="566102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60" y="5373215"/>
            <a:ext cx="2808313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2700">
                  <a:solidFill>
                    <a:srgbClr val="FFFFFF">
                      <a:satMod val="155000"/>
                    </a:srgbClr>
                  </a:solidFill>
                  <a:prstDash val="solid"/>
                </a:ln>
                <a:solidFill>
                  <a:srgbClr val="000066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Майкл Фарадей</a:t>
            </a:r>
          </a:p>
        </p:txBody>
      </p:sp>
    </p:spTree>
    <p:extLst>
      <p:ext uri="{BB962C8B-B14F-4D97-AF65-F5344CB8AC3E}">
        <p14:creationId xmlns:p14="http://schemas.microsoft.com/office/powerpoint/2010/main" val="3631919632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80" y="1812879"/>
            <a:ext cx="4338736" cy="3240359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3068960"/>
            <a:ext cx="4176465" cy="329387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79388" y="1166813"/>
            <a:ext cx="38163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B050"/>
                </a:solidFill>
                <a:latin typeface="Tahoma" pitchFamily="34" charset="0"/>
              </a:rPr>
              <a:t>Переменный ток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173663" y="2352675"/>
            <a:ext cx="3529012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B050"/>
                </a:solidFill>
                <a:latin typeface="Tahoma" pitchFamily="34" charset="0"/>
              </a:rPr>
              <a:t>Постоянный</a:t>
            </a:r>
            <a:r>
              <a:rPr lang="ru-RU" sz="2800" b="1">
                <a:solidFill>
                  <a:srgbClr val="00B050"/>
                </a:solidFill>
                <a:latin typeface="Tahoma" pitchFamily="34" charset="0"/>
              </a:rPr>
              <a:t> ток</a:t>
            </a:r>
          </a:p>
        </p:txBody>
      </p:sp>
      <p:pic>
        <p:nvPicPr>
          <p:cNvPr id="28678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822325"/>
            <a:ext cx="2430463" cy="159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6119" y="135513"/>
            <a:ext cx="8334593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b="1" dirty="0">
                <a:ln w="18000">
                  <a:solidFill>
                    <a:srgbClr val="9999FF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charset="0"/>
              </a:rPr>
              <a:t>Графическое представление</a:t>
            </a:r>
          </a:p>
          <a:p>
            <a:pPr algn="ctr">
              <a:defRPr/>
            </a:pPr>
            <a:r>
              <a:rPr lang="ru-RU" sz="4000" b="1" dirty="0">
                <a:ln w="18000">
                  <a:solidFill>
                    <a:srgbClr val="9999FF">
                      <a:satMod val="140000"/>
                    </a:srgb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charset="0"/>
              </a:rPr>
              <a:t>тока</a:t>
            </a:r>
          </a:p>
        </p:txBody>
      </p:sp>
      <p:pic>
        <p:nvPicPr>
          <p:cNvPr id="2868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5106988"/>
            <a:ext cx="3895725" cy="13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8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50" y="5618163"/>
            <a:ext cx="22955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0338876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1517650"/>
            <a:ext cx="2428875" cy="19050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912938"/>
            <a:ext cx="2663825" cy="1116012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1538288"/>
            <a:ext cx="2359025" cy="199231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1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954588"/>
            <a:ext cx="2924175" cy="14890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2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688" y="5013325"/>
            <a:ext cx="2663825" cy="158432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3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675" y="5013325"/>
            <a:ext cx="2876550" cy="158432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42947" y="116632"/>
            <a:ext cx="8311891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31550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Формулы в цепи переменного</a:t>
            </a:r>
          </a:p>
          <a:p>
            <a:pPr algn="ctr">
              <a:defRPr/>
            </a:pPr>
            <a:r>
              <a:rPr lang="ru-RU" sz="4000" b="1" dirty="0">
                <a:ln w="31550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 тока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032125" y="3605213"/>
            <a:ext cx="3357563" cy="831850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800" dirty="0">
                <a:solidFill>
                  <a:srgbClr val="DADADA">
                    <a:lumMod val="25000"/>
                  </a:srgbClr>
                </a:solidFill>
                <a:cs typeface="Arial" charset="0"/>
              </a:rPr>
              <a:t>X</a:t>
            </a:r>
            <a:r>
              <a:rPr lang="en-US" sz="4800" baseline="-25000" dirty="0">
                <a:solidFill>
                  <a:srgbClr val="DADADA">
                    <a:lumMod val="25000"/>
                  </a:srgbClr>
                </a:solidFill>
                <a:cs typeface="Arial" charset="0"/>
              </a:rPr>
              <a:t>L</a:t>
            </a:r>
            <a:r>
              <a:rPr lang="en-US" sz="4800" dirty="0">
                <a:solidFill>
                  <a:srgbClr val="DADADA">
                    <a:lumMod val="25000"/>
                  </a:srgbClr>
                </a:solidFill>
                <a:cs typeface="Arial" charset="0"/>
              </a:rPr>
              <a:t> = </a:t>
            </a:r>
            <a:r>
              <a:rPr lang="el-GR" sz="4800" dirty="0">
                <a:solidFill>
                  <a:srgbClr val="DADADA">
                    <a:lumMod val="25000"/>
                  </a:srgbClr>
                </a:solidFill>
                <a:cs typeface="Arial" charset="0"/>
              </a:rPr>
              <a:t>ω</a:t>
            </a:r>
            <a:r>
              <a:rPr lang="en-US" sz="4800" dirty="0">
                <a:solidFill>
                  <a:srgbClr val="DADADA">
                    <a:lumMod val="25000"/>
                  </a:srgbClr>
                </a:solidFill>
                <a:cs typeface="Arial" charset="0"/>
              </a:rPr>
              <a:t>L</a:t>
            </a:r>
            <a:endParaRPr lang="ru-RU" sz="4800" dirty="0">
              <a:solidFill>
                <a:srgbClr val="DADADA">
                  <a:lumMod val="25000"/>
                </a:srgb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785329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кеан">
  <a:themeElements>
    <a:clrScheme name="Океан 2">
      <a:dk1>
        <a:srgbClr val="000066"/>
      </a:dk1>
      <a:lt1>
        <a:srgbClr val="FFFFFF"/>
      </a:lt1>
      <a:dk2>
        <a:srgbClr val="5D93FF"/>
      </a:dk2>
      <a:lt2>
        <a:srgbClr val="FFFFFF"/>
      </a:lt2>
      <a:accent1>
        <a:srgbClr val="6666FF"/>
      </a:accent1>
      <a:accent2>
        <a:srgbClr val="9999FF"/>
      </a:accent2>
      <a:accent3>
        <a:srgbClr val="B6C8F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105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1_Океан</vt:lpstr>
      <vt:lpstr>Преимущества  электроэнергии перед  другими  видами  энергии: </vt:lpstr>
      <vt:lpstr>Презентация PowerPoint</vt:lpstr>
      <vt:lpstr>Какое явление лежит в работе индукционного  генератора? </vt:lpstr>
      <vt:lpstr>Кто и когда открыл явление ЭМИ?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Преимущества  электроэнергии перед  другими  видами  энергии: </dc:title>
  <dc:creator>_zh@n_</dc:creator>
  <cp:lastModifiedBy>_zh@n_</cp:lastModifiedBy>
  <cp:revision>1</cp:revision>
  <dcterms:created xsi:type="dcterms:W3CDTF">2012-12-07T19:25:47Z</dcterms:created>
  <dcterms:modified xsi:type="dcterms:W3CDTF">2012-12-07T19:27:20Z</dcterms:modified>
</cp:coreProperties>
</file>