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58AAF-4EAE-421B-961A-FF4D81BAFE91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77991-770B-4D43-A749-32F32FD23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54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BBF9-12AE-4392-8030-418928F431E8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02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41453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831318"/>
      </p:ext>
    </p:extLst>
  </p:cSld>
  <p:clrMapOvr>
    <a:masterClrMapping/>
  </p:clrMapOvr>
  <p:transition advTm="3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42678"/>
      </p:ext>
    </p:extLst>
  </p:cSld>
  <p:clrMapOvr>
    <a:masterClrMapping/>
  </p:clrMapOvr>
  <p:transition advTm="3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05175"/>
      </p:ext>
    </p:extLst>
  </p:cSld>
  <p:clrMapOvr>
    <a:masterClrMapping/>
  </p:clrMapOvr>
  <p:transition advTm="3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75413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53963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41207"/>
      </p:ext>
    </p:extLst>
  </p:cSld>
  <p:clrMapOvr>
    <a:masterClrMapping/>
  </p:clrMapOvr>
  <p:transition advTm="3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51680"/>
      </p:ext>
    </p:extLst>
  </p:cSld>
  <p:clrMapOvr>
    <a:masterClrMapping/>
  </p:clrMapOvr>
  <p:transition advTm="3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12415"/>
      </p:ext>
    </p:extLst>
  </p:cSld>
  <p:clrMapOvr>
    <a:masterClrMapping/>
  </p:clrMapOvr>
  <p:transition advTm="3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104406"/>
      </p:ext>
    </p:extLst>
  </p:cSld>
  <p:clrMapOvr>
    <a:masterClrMapping/>
  </p:clrMapOvr>
  <p:transition advTm="3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67056"/>
      </p:ext>
    </p:extLst>
  </p:cSld>
  <p:clrMapOvr>
    <a:masterClrMapping/>
  </p:clrMapOvr>
  <p:transition advTm="3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74936"/>
      </p:ext>
    </p:extLst>
  </p:cSld>
  <p:clrMapOvr>
    <a:masterClrMapping/>
  </p:clrMapOvr>
  <p:transition advTm="3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8806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053013"/>
            <a:ext cx="242570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092450"/>
            <a:ext cx="4610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159000"/>
            <a:ext cx="46767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68775"/>
            <a:ext cx="475297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5432425"/>
            <a:ext cx="5486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0689" y="332656"/>
            <a:ext cx="81067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8000">
                  <a:solidFill>
                    <a:srgbClr val="9999FF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charset="0"/>
              </a:rPr>
              <a:t>Уравнения переменного тока</a:t>
            </a:r>
          </a:p>
        </p:txBody>
      </p:sp>
      <p:sp>
        <p:nvSpPr>
          <p:cNvPr id="30728" name="TextBox 5"/>
          <p:cNvSpPr txBox="1">
            <a:spLocks noChangeArrowheads="1"/>
          </p:cNvSpPr>
          <p:nvPr/>
        </p:nvSpPr>
        <p:spPr bwMode="auto">
          <a:xfrm>
            <a:off x="2268538" y="1120775"/>
            <a:ext cx="59356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000066"/>
                </a:solidFill>
                <a:latin typeface="Tahoma" pitchFamily="34" charset="0"/>
              </a:rPr>
              <a:t>q = q</a:t>
            </a:r>
            <a:r>
              <a:rPr lang="en-US" sz="4400" baseline="-25000">
                <a:solidFill>
                  <a:srgbClr val="000066"/>
                </a:solidFill>
                <a:latin typeface="Tahoma" pitchFamily="34" charset="0"/>
              </a:rPr>
              <a:t>max</a:t>
            </a:r>
            <a:r>
              <a:rPr lang="en-US" sz="4400">
                <a:solidFill>
                  <a:srgbClr val="000066"/>
                </a:solidFill>
                <a:latin typeface="Tahoma" pitchFamily="34" charset="0"/>
              </a:rPr>
              <a:t>cos (wt) </a:t>
            </a:r>
            <a:endParaRPr lang="ru-RU" sz="44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30729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358900"/>
            <a:ext cx="2116137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527075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528392" cy="4187780"/>
          </a:xfrm>
          <a:prstGeom prst="rect">
            <a:avLst/>
          </a:prstGeom>
          <a:solidFill>
            <a:schemeClr val="tx1"/>
          </a:solidFill>
          <a:ln w="38100">
            <a:solidFill>
              <a:srgbClr val="C00000"/>
            </a:soli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3843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Verdana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Verdana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Verdana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/>
                <a:latin typeface="Verdana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Verdana"/>
              </a:rPr>
              <a:t>                      Задача №1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Verdana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  <a:t>Катушка электрического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Trebuchet MS"/>
              </a:rPr>
              <a:t>звонка с железным сердечником подключена к переменному току 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  <a:t>электросети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Trebuchet MS"/>
              </a:rPr>
              <a:t>частотой 50 Гц (см. 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  <a:t>рис.)</a:t>
            </a:r>
            <a:b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  <a:t>Чему равна частота</a:t>
            </a:r>
            <a:b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/>
                <a:latin typeface="Trebuchet MS"/>
              </a:rPr>
              <a:t> колебаний якоря?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94364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Georgia"/>
                <a:cs typeface="Arial" charset="0"/>
              </a:rPr>
              <a:t>50 Гц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Georgia"/>
                <a:cs typeface="Arial" charset="0"/>
              </a:rPr>
              <a:t>25 Гц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Georgia"/>
                <a:cs typeface="Arial" charset="0"/>
              </a:rPr>
              <a:t>100 Гц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rebuchet MS" pitchFamily="34" charset="0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Georgia"/>
                <a:cs typeface="Arial" charset="0"/>
              </a:rPr>
              <a:t>зависит от конструкции якоря</a:t>
            </a:r>
          </a:p>
        </p:txBody>
      </p:sp>
    </p:spTree>
    <p:extLst>
      <p:ext uri="{BB962C8B-B14F-4D97-AF65-F5344CB8AC3E}">
        <p14:creationId xmlns:p14="http://schemas.microsoft.com/office/powerpoint/2010/main" val="2264781692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036496" cy="13843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/>
                <a:latin typeface="Verdana"/>
              </a:rPr>
              <a:t/>
            </a:r>
            <a:br>
              <a:rPr lang="ru-RU" sz="3600" b="1" dirty="0">
                <a:solidFill>
                  <a:srgbClr val="C00000"/>
                </a:solidFill>
                <a:effectLst/>
                <a:latin typeface="Verdana"/>
              </a:rPr>
            </a:b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рисунке при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веден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график изменения напряжения в электрической цепи с течением времени. Чему равен период 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и частота колебаний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напряжения?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79512" y="3284984"/>
            <a:ext cx="4038600" cy="397078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>
                <a:solidFill>
                  <a:srgbClr val="002060"/>
                </a:solidFill>
              </a:rPr>
              <a:t>0,4 </a:t>
            </a:r>
            <a:r>
              <a:rPr lang="ru-RU" sz="3600" dirty="0" smtClean="0">
                <a:solidFill>
                  <a:srgbClr val="002060"/>
                </a:solidFill>
              </a:rPr>
              <a:t>с; 2,5В</a:t>
            </a:r>
            <a:endParaRPr lang="ru-RU" sz="36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0,4Гц; 2с</a:t>
            </a:r>
            <a:endParaRPr lang="ru-RU" sz="36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0,4с; 2,5Гц</a:t>
            </a:r>
            <a:endParaRPr lang="ru-RU" sz="36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0,2с;5 Гц.</a:t>
            </a:r>
            <a:endParaRPr lang="ru-RU" sz="36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5674941" cy="388843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-2410"/>
            <a:ext cx="349408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019705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036496" cy="1384300"/>
          </a:xfrm>
        </p:spPr>
        <p:txBody>
          <a:bodyPr/>
          <a:lstStyle/>
          <a:p>
            <a:r>
              <a:rPr lang="ru-RU" sz="3600" b="1" kern="1200" dirty="0">
                <a:solidFill>
                  <a:srgbClr val="002060"/>
                </a:solidFill>
                <a:effectLst/>
                <a:latin typeface="Calibri"/>
              </a:rPr>
              <a:t>На рисунке показан график колебаний силы тока в колебательном контуре. Определите амплитуду  силы тока и период колебаний.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7504" y="3356992"/>
            <a:ext cx="40386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1,25 А; 4 </a:t>
            </a:r>
            <a:r>
              <a:rPr lang="ru-RU" dirty="0" err="1" smtClean="0">
                <a:solidFill>
                  <a:srgbClr val="002060"/>
                </a:solidFill>
              </a:rPr>
              <a:t>мкс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0,05А; 5мкс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0,05А; 5с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1,15А; 5мкс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5832648" cy="4032448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347864" y="0"/>
            <a:ext cx="3318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Verdana"/>
              </a:rPr>
              <a:t>Задача №3.</a:t>
            </a:r>
            <a:endParaRPr lang="ru-RU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25528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555" y="2708920"/>
            <a:ext cx="4275730" cy="396044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2" y="795933"/>
            <a:ext cx="9144000" cy="1840756"/>
          </a:xfrm>
        </p:spPr>
        <p:txBody>
          <a:bodyPr/>
          <a:lstStyle/>
          <a:p>
            <a:pPr algn="ctr"/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Как изменится частота собственных электромагнитных колебаний в 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Calibri"/>
              </a:rPr>
              <a:t>контуре(см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. </a:t>
            </a:r>
            <a:r>
              <a:rPr lang="ru-RU" sz="3200" b="1" kern="1200" dirty="0" smtClean="0">
                <a:solidFill>
                  <a:srgbClr val="002060"/>
                </a:solidFill>
                <a:effectLst/>
                <a:latin typeface="Calibri"/>
              </a:rPr>
              <a:t>рис.),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если ключ </a:t>
            </a:r>
            <a:r>
              <a:rPr lang="ru-RU" sz="3600" b="1" kern="1200" dirty="0">
                <a:solidFill>
                  <a:srgbClr val="C00000"/>
                </a:solidFill>
                <a:effectLst/>
                <a:latin typeface="Calibri"/>
              </a:rPr>
              <a:t>К</a:t>
            </a:r>
            <a:r>
              <a:rPr lang="ru-RU" sz="3200" b="1" kern="1200" dirty="0">
                <a:solidFill>
                  <a:srgbClr val="C00000"/>
                </a:solidFill>
                <a:effectLst/>
                <a:latin typeface="Calibri"/>
              </a:rPr>
              <a:t> 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перевести из положения </a:t>
            </a:r>
            <a:r>
              <a:rPr lang="ru-RU" sz="3600" b="1" kern="1200" dirty="0">
                <a:solidFill>
                  <a:srgbClr val="C00000"/>
                </a:solidFill>
                <a:effectLst/>
                <a:latin typeface="Calibri"/>
              </a:rPr>
              <a:t>1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 в положение </a:t>
            </a:r>
            <a:r>
              <a:rPr lang="ru-RU" sz="3600" b="1" kern="1200" dirty="0">
                <a:solidFill>
                  <a:srgbClr val="C00000"/>
                </a:solidFill>
                <a:effectLst/>
                <a:latin typeface="Calibri"/>
              </a:rPr>
              <a:t>2</a:t>
            </a:r>
            <a:r>
              <a:rPr lang="ru-RU" sz="3200" b="1" kern="1200" dirty="0">
                <a:solidFill>
                  <a:srgbClr val="002060"/>
                </a:solidFill>
                <a:effectLst/>
                <a:latin typeface="Calibri"/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7504" y="3212976"/>
            <a:ext cx="4464496" cy="4114800"/>
          </a:xfrm>
        </p:spPr>
        <p:txBody>
          <a:bodyPr/>
          <a:lstStyle/>
          <a:p>
            <a:pPr marL="457200" lvl="0" indent="-457200" eaLnBrk="1" hangingPunct="1">
              <a:spcBef>
                <a:spcPct val="0"/>
              </a:spcBef>
              <a:buClr>
                <a:srgbClr val="C00000"/>
              </a:buClr>
              <a:buSzTx/>
              <a:buFont typeface="Calibri" pitchFamily="34" charset="0"/>
              <a:buAutoNum type="arabicPeriod"/>
            </a:pPr>
            <a:r>
              <a:rPr lang="ru-RU" b="1" kern="1200" dirty="0" smtClean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увеличится </a:t>
            </a:r>
            <a:r>
              <a:rPr lang="ru-RU" b="1" kern="1200" dirty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в </a:t>
            </a:r>
            <a:r>
              <a:rPr lang="ru-RU" b="1" kern="1200" dirty="0" smtClean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4 </a:t>
            </a:r>
            <a:r>
              <a:rPr lang="ru-RU" b="1" kern="1200" dirty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раза</a:t>
            </a:r>
          </a:p>
          <a:p>
            <a:pPr marL="457200" lvl="0" indent="-457200" eaLnBrk="1" hangingPunct="1">
              <a:spcBef>
                <a:spcPct val="0"/>
              </a:spcBef>
              <a:buClr>
                <a:srgbClr val="C00000"/>
              </a:buClr>
              <a:buSzTx/>
              <a:buFont typeface="Calibri" pitchFamily="34" charset="0"/>
              <a:buAutoNum type="arabicPeriod"/>
            </a:pPr>
            <a:r>
              <a:rPr lang="ru-RU" b="1" kern="1200" dirty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уменьшится в 4 раза</a:t>
            </a:r>
          </a:p>
          <a:p>
            <a:pPr marL="457200" lvl="0" indent="-457200" eaLnBrk="1" hangingPunct="1">
              <a:spcBef>
                <a:spcPct val="0"/>
              </a:spcBef>
              <a:buClr>
                <a:srgbClr val="C00000"/>
              </a:buClr>
              <a:buSzTx/>
              <a:buFont typeface="Calibri" pitchFamily="34" charset="0"/>
              <a:buAutoNum type="arabicPeriod"/>
            </a:pPr>
            <a:r>
              <a:rPr lang="ru-RU" b="1" kern="1200" dirty="0" smtClean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уменьшится в 2 раза</a:t>
            </a:r>
          </a:p>
          <a:p>
            <a:pPr marL="457200" lvl="0" indent="-457200" eaLnBrk="1" hangingPunct="1">
              <a:spcBef>
                <a:spcPct val="0"/>
              </a:spcBef>
              <a:buClr>
                <a:srgbClr val="C00000"/>
              </a:buClr>
              <a:buSzTx/>
              <a:buFont typeface="Calibri" pitchFamily="34" charset="0"/>
              <a:buAutoNum type="arabicPeriod"/>
            </a:pPr>
            <a:r>
              <a:rPr lang="ru-RU" b="1" kern="1200" dirty="0" smtClean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увеличится </a:t>
            </a:r>
            <a:r>
              <a:rPr lang="ru-RU" b="1" kern="1200" dirty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в </a:t>
            </a:r>
            <a:r>
              <a:rPr lang="ru-RU" b="1" kern="1200" dirty="0" smtClean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2 </a:t>
            </a:r>
            <a:r>
              <a:rPr lang="ru-RU" b="1" kern="1200" dirty="0">
                <a:solidFill>
                  <a:srgbClr val="002060"/>
                </a:solidFill>
                <a:effectLst/>
                <a:latin typeface="Calibri"/>
                <a:cs typeface="Arial" charset="0"/>
              </a:rPr>
              <a:t>раза</a:t>
            </a:r>
          </a:p>
          <a:p>
            <a:pPr>
              <a:buClr>
                <a:srgbClr val="C00000"/>
              </a:buClr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35072" y="3244334"/>
            <a:ext cx="268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Verdana"/>
              </a:rPr>
              <a:t>.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16632"/>
            <a:ext cx="31518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Verdana"/>
              </a:rPr>
              <a:t>Задача №4</a:t>
            </a:r>
            <a:endParaRPr lang="ru-RU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93277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1520" y="116632"/>
            <a:ext cx="8712968" cy="41148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effectLst/>
                <a:latin typeface="Verdana"/>
              </a:rPr>
              <a:t>Задача №5.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Заряд меняется с 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течением времени в соответствии с уравнением </a:t>
            </a:r>
            <a:r>
              <a:rPr lang="en-US" b="1" dirty="0" smtClean="0">
                <a:solidFill>
                  <a:srgbClr val="C00000"/>
                </a:solidFill>
                <a:effectLst/>
                <a:latin typeface="Verdana"/>
              </a:rPr>
              <a:t>q</a:t>
            </a:r>
            <a:r>
              <a:rPr lang="ru-RU" b="1" i="1" dirty="0" smtClean="0">
                <a:solidFill>
                  <a:srgbClr val="C00000"/>
                </a:solidFill>
                <a:effectLst/>
                <a:latin typeface="Verdana"/>
              </a:rPr>
              <a:t> </a:t>
            </a:r>
            <a:r>
              <a:rPr lang="ru-RU" b="1" i="1" dirty="0">
                <a:solidFill>
                  <a:srgbClr val="C00000"/>
                </a:solidFill>
                <a:effectLst/>
                <a:latin typeface="Verdana"/>
              </a:rPr>
              <a:t>= </a:t>
            </a:r>
            <a:r>
              <a:rPr lang="ru-RU" b="1" dirty="0">
                <a:solidFill>
                  <a:srgbClr val="C00000"/>
                </a:solidFill>
                <a:effectLst/>
                <a:latin typeface="Verdana"/>
              </a:rPr>
              <a:t>2·10</a:t>
            </a:r>
            <a:r>
              <a:rPr lang="ru-RU" b="1" baseline="30000" dirty="0">
                <a:solidFill>
                  <a:srgbClr val="C00000"/>
                </a:solidFill>
                <a:effectLst/>
                <a:latin typeface="Verdana"/>
              </a:rPr>
              <a:t>-2</a:t>
            </a:r>
            <a:r>
              <a:rPr lang="ru-RU" b="1" dirty="0">
                <a:solidFill>
                  <a:srgbClr val="C00000"/>
                </a:solidFill>
                <a:effectLst/>
                <a:latin typeface="Verdana"/>
              </a:rPr>
              <a:t> </a:t>
            </a:r>
            <a:r>
              <a:rPr lang="ru-RU" b="1" dirty="0" err="1" smtClean="0">
                <a:solidFill>
                  <a:srgbClr val="C00000"/>
                </a:solidFill>
                <a:effectLst/>
                <a:latin typeface="Verdana"/>
              </a:rPr>
              <a:t>sin</a:t>
            </a:r>
            <a:r>
              <a:rPr lang="ru-RU" b="1" dirty="0" smtClean="0">
                <a:solidFill>
                  <a:srgbClr val="C00000"/>
                </a:solidFill>
                <a:effectLst/>
                <a:latin typeface="Verdana"/>
              </a:rPr>
              <a:t>(3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/>
              </a:rPr>
              <a:t>π</a:t>
            </a:r>
            <a:r>
              <a:rPr lang="ru-RU" b="1" dirty="0" smtClean="0">
                <a:solidFill>
                  <a:srgbClr val="C00000"/>
                </a:solidFill>
                <a:effectLst/>
                <a:latin typeface="Verdana"/>
              </a:rPr>
              <a:t>t), 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где все величины выражены в СИ. </a:t>
            </a: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 Амплитуда 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колебаний </a:t>
            </a: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заряда равна: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4080"/>
              </a:solidFill>
              <a:effectLst/>
              <a:latin typeface="Verdana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10</a:t>
            </a:r>
            <a:r>
              <a:rPr lang="ru-RU" b="1" baseline="30000" dirty="0" smtClean="0">
                <a:solidFill>
                  <a:srgbClr val="004080"/>
                </a:solidFill>
                <a:effectLst/>
                <a:latin typeface="Verdana"/>
              </a:rPr>
              <a:t>-2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 </a:t>
            </a: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Кл;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0,02Кл;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3 Кл;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 </a:t>
            </a:r>
            <a:endParaRPr lang="ru-RU" b="1" dirty="0" smtClean="0">
              <a:solidFill>
                <a:srgbClr val="004080"/>
              </a:solidFill>
              <a:effectLst/>
              <a:latin typeface="Verdana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3</a:t>
            </a:r>
            <a:r>
              <a:rPr lang="ru-RU" b="1" dirty="0" smtClean="0">
                <a:solidFill>
                  <a:srgbClr val="004080"/>
                </a:solidFill>
                <a:effectLst/>
                <a:latin typeface="Times New Roman"/>
              </a:rPr>
              <a:t>π</a:t>
            </a:r>
            <a:r>
              <a:rPr lang="ru-RU" b="1" dirty="0">
                <a:solidFill>
                  <a:srgbClr val="004080"/>
                </a:solidFill>
                <a:effectLst/>
                <a:latin typeface="Verdana"/>
              </a:rPr>
              <a:t> </a:t>
            </a:r>
            <a:r>
              <a:rPr lang="ru-RU" b="1" dirty="0" smtClean="0">
                <a:solidFill>
                  <a:srgbClr val="004080"/>
                </a:solidFill>
                <a:effectLst/>
                <a:latin typeface="Verdana"/>
              </a:rPr>
              <a:t>Кл.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82731314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http://samlib.ru/img/w/warsonofxew_s/caarckoecelo/dscf14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00" y="188640"/>
            <a:ext cx="871651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 txBox="1">
            <a:spLocks noGrp="1"/>
          </p:cNvSpPr>
          <p:nvPr>
            <p:ph idx="1"/>
          </p:nvPr>
        </p:nvSpPr>
        <p:spPr>
          <a:xfrm>
            <a:off x="0" y="3140968"/>
            <a:ext cx="91440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ru-RU" sz="3600" b="1" dirty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Первая в России электростанция построена на ул. Новгородской </a:t>
            </a:r>
            <a:r>
              <a:rPr lang="ru-RU" sz="3600" b="1" dirty="0" err="1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российско</a:t>
            </a:r>
            <a:r>
              <a:rPr lang="ru-RU" sz="3600" b="1" dirty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– </a:t>
            </a:r>
            <a:r>
              <a:rPr lang="ru-RU" sz="3600" b="1" dirty="0" err="1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немецко</a:t>
            </a:r>
            <a:r>
              <a:rPr lang="ru-RU" sz="3600" b="1" dirty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– бельгийским обществом «Гелиос» в 1897 </a:t>
            </a:r>
            <a:r>
              <a:rPr lang="ru-RU" sz="3600" b="1" dirty="0" smtClean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году в Санкт-Петербурге. В апреле 2012 года отмечали 115 - </a:t>
            </a:r>
            <a:r>
              <a:rPr lang="ru-RU" sz="3600" b="1" dirty="0" err="1" smtClean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ий</a:t>
            </a:r>
            <a:r>
              <a:rPr lang="ru-RU" sz="3600" b="1" dirty="0" smtClean="0">
                <a:ln w="12700">
                  <a:solidFill>
                    <a:schemeClr val="bg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юбилей.</a:t>
            </a:r>
            <a:endParaRPr lang="ru-RU" sz="3600" b="1" dirty="0">
              <a:ln w="12700">
                <a:solidFill>
                  <a:schemeClr val="bg1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charset="0"/>
            </a:endParaRPr>
          </a:p>
          <a:p>
            <a:pPr marL="0" indent="0" algn="ctr">
              <a:buNone/>
              <a:defRPr/>
            </a:pPr>
            <a:endParaRPr lang="ru-RU" sz="4000" b="1" dirty="0">
              <a:ln w="12700">
                <a:solidFill>
                  <a:srgbClr val="FFFFFF">
                    <a:satMod val="15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945360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Экран 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1_Океан</vt:lpstr>
      <vt:lpstr>Презентация PowerPoint</vt:lpstr>
      <vt:lpstr>                        Задача №1 Катушка электрического звонка с железным сердечником подключена к переменному току электросети частотой 50 Гц (см. рис.) Чему равна частота  колебаний якоря?</vt:lpstr>
      <vt:lpstr> На рисунке приведен график изменения напряжения в электрической цепи с течением времени. Чему равен период  и частота колебаний напряжения? </vt:lpstr>
      <vt:lpstr>На рисунке показан график колебаний силы тока в колебательном контуре. Определите амплитуду  силы тока и период колебаний.</vt:lpstr>
      <vt:lpstr>Как изменится частота собственных электромагнитных колебаний в контуре(см. рис.), если ключ К перевести из положения 1 в положение 2?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_zh@n_</dc:creator>
  <cp:lastModifiedBy>_zh@n_</cp:lastModifiedBy>
  <cp:revision>1</cp:revision>
  <dcterms:created xsi:type="dcterms:W3CDTF">2012-12-07T19:29:40Z</dcterms:created>
  <dcterms:modified xsi:type="dcterms:W3CDTF">2012-12-07T19:30:20Z</dcterms:modified>
</cp:coreProperties>
</file>