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Пользователь" initials="П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  <p:clrMru>
    <a:srgbClr val="CC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FC7C3D-41BB-4C7A-96F3-547C88B90495}" type="datetimeFigureOut">
              <a:rPr lang="ru-RU" smtClean="0"/>
              <a:pPr/>
              <a:t>06.02.2011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9F3CEB-5D61-45A0-B694-B50E805E3C9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9F3CEB-5D61-45A0-B694-B50E805E3C90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A49A6-3A67-4642-AF4F-0AF65447AA94}" type="datetimeFigureOut">
              <a:rPr lang="ru-RU" smtClean="0"/>
              <a:pPr/>
              <a:t>06.02.2011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55E82-2C50-48F6-A618-9B82274CD9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>
    <p:pull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A49A6-3A67-4642-AF4F-0AF65447AA94}" type="datetimeFigureOut">
              <a:rPr lang="ru-RU" smtClean="0"/>
              <a:pPr/>
              <a:t>06.02.2011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55E82-2C50-48F6-A618-9B82274CD9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A49A6-3A67-4642-AF4F-0AF65447AA94}" type="datetimeFigureOut">
              <a:rPr lang="ru-RU" smtClean="0"/>
              <a:pPr/>
              <a:t>06.02.2011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55E82-2C50-48F6-A618-9B82274CD9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A49A6-3A67-4642-AF4F-0AF65447AA94}" type="datetimeFigureOut">
              <a:rPr lang="ru-RU" smtClean="0"/>
              <a:pPr/>
              <a:t>06.02.2011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55E82-2C50-48F6-A618-9B82274CD9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A49A6-3A67-4642-AF4F-0AF65447AA94}" type="datetimeFigureOut">
              <a:rPr lang="ru-RU" smtClean="0"/>
              <a:pPr/>
              <a:t>06.02.2011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5655E82-2C50-48F6-A618-9B82274CD9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A49A6-3A67-4642-AF4F-0AF65447AA94}" type="datetimeFigureOut">
              <a:rPr lang="ru-RU" smtClean="0"/>
              <a:pPr/>
              <a:t>06.02.2011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55E82-2C50-48F6-A618-9B82274CD9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A49A6-3A67-4642-AF4F-0AF65447AA94}" type="datetimeFigureOut">
              <a:rPr lang="ru-RU" smtClean="0"/>
              <a:pPr/>
              <a:t>06.02.2011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55E82-2C50-48F6-A618-9B82274CD9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A49A6-3A67-4642-AF4F-0AF65447AA94}" type="datetimeFigureOut">
              <a:rPr lang="ru-RU" smtClean="0"/>
              <a:pPr/>
              <a:t>06.02.2011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55E82-2C50-48F6-A618-9B82274CD9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A49A6-3A67-4642-AF4F-0AF65447AA94}" type="datetimeFigureOut">
              <a:rPr lang="ru-RU" smtClean="0"/>
              <a:pPr/>
              <a:t>06.02.2011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55E82-2C50-48F6-A618-9B82274CD9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A49A6-3A67-4642-AF4F-0AF65447AA94}" type="datetimeFigureOut">
              <a:rPr lang="ru-RU" smtClean="0"/>
              <a:pPr/>
              <a:t>06.02.2011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55E82-2C50-48F6-A618-9B82274CD9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A49A6-3A67-4642-AF4F-0AF65447AA94}" type="datetimeFigureOut">
              <a:rPr lang="ru-RU" smtClean="0"/>
              <a:pPr/>
              <a:t>06.02.2011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55E82-2C50-48F6-A618-9B82274CD9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9EA49A6-3A67-4642-AF4F-0AF65447AA94}" type="datetimeFigureOut">
              <a:rPr lang="ru-RU" smtClean="0"/>
              <a:pPr/>
              <a:t>06.02.2011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5655E82-2C50-48F6-A618-9B82274CD97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pull dir="r"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th-pif.narod.ru/biograph.htm" TargetMode="External"/><Relationship Id="rId2" Type="http://schemas.openxmlformats.org/officeDocument/2006/relationships/hyperlink" Target="http://th-pif.narod.ru/history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gif"/><Relationship Id="rId5" Type="http://schemas.openxmlformats.org/officeDocument/2006/relationships/hyperlink" Target="http://www.hrono.ru/libris/lib_p/pifagor01.html" TargetMode="External"/><Relationship Id="rId4" Type="http://schemas.openxmlformats.org/officeDocument/2006/relationships/hyperlink" Target="http://www.1september.ru/ru/mat/2001/24/no24_01.htm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1643050"/>
            <a:ext cx="8229600" cy="1428760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7030A0"/>
                </a:solidFill>
              </a:rPr>
              <a:t>Биография </a:t>
            </a:r>
            <a:r>
              <a:rPr lang="ru-RU" sz="5400" dirty="0" err="1" smtClean="0">
                <a:solidFill>
                  <a:srgbClr val="7030A0"/>
                </a:solidFill>
              </a:rPr>
              <a:t>пифагора</a:t>
            </a:r>
            <a:endParaRPr lang="ru-RU" sz="5400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071942"/>
            <a:ext cx="6400800" cy="1285884"/>
          </a:xfrm>
        </p:spPr>
        <p:txBody>
          <a:bodyPr/>
          <a:lstStyle/>
          <a:p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ПРОЕКТ ВЫПОЛНИЛА УЧЕНИЦА</a:t>
            </a:r>
          </a:p>
          <a:p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8 КЛАССА ЦЫМЛОВА МИЛЕНА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14414" y="0"/>
            <a:ext cx="714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МУНИЦИПАЛЬНОЕ ОБЩЕОБРАЗОВАТЕЛЬНОЕ  УЧРЕЖДЕНИЕ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«ЗАХАРОВСКАЯ СРЕДНЯЯ ОБЩЕОБРАЗОВАТЕЛЬНАЯ ШКОЛА»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endParaRPr lang="ru-RU" dirty="0"/>
          </a:p>
        </p:txBody>
      </p:sp>
      <p:pic>
        <p:nvPicPr>
          <p:cNvPr id="6" name="Рисунок 5" descr="Два Пифагора, изображенные на фреске Рафаэля Санти 'Афинская школа'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Братство</a:t>
            </a:r>
            <a:endParaRPr lang="ru-RU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Образ жизни пифагорейцев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/>
              <a:t>   Пифагорейцы просыпались с рассветом, пели песни, аккомпанируя себе на лире, потом делали гимнастику, занимались теорией музыки, философией, математикой, астрономией и другими науками. Часто занятия проводились на открытом воздухе, в форме бесед. Среди первых учеников школы было и несколько женщин, включая и </a:t>
            </a:r>
            <a:r>
              <a:rPr lang="ru-RU" dirty="0" err="1" smtClean="0"/>
              <a:t>Теано</a:t>
            </a:r>
            <a:r>
              <a:rPr lang="ru-RU" dirty="0" smtClean="0"/>
              <a:t> – жену Пифагора. </a:t>
            </a:r>
          </a:p>
          <a:p>
            <a:endParaRPr lang="ru-RU" dirty="0"/>
          </a:p>
        </p:txBody>
      </p:sp>
      <p:pic>
        <p:nvPicPr>
          <p:cNvPr id="4" name="Рисунок 3" descr="dis49[1]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7950" y="5000636"/>
            <a:ext cx="952500" cy="1143000"/>
          </a:xfrm>
          <a:prstGeom prst="rect">
            <a:avLst/>
          </a:prstGeom>
        </p:spPr>
      </p:pic>
      <p:pic>
        <p:nvPicPr>
          <p:cNvPr id="5" name="Рисунок 4" descr="star54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V="1">
            <a:off x="357158" y="857232"/>
            <a:ext cx="1643074" cy="1453489"/>
          </a:xfrm>
          <a:prstGeom prst="rect">
            <a:avLst/>
          </a:prstGeom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  </a:t>
            </a:r>
          </a:p>
          <a:p>
            <a:pPr algn="just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6" name="Picture 2" descr="img222"/>
          <p:cNvPicPr>
            <a:picLocks noChangeAspect="1" noChangeArrowheads="1"/>
          </p:cNvPicPr>
          <p:nvPr/>
        </p:nvPicPr>
        <p:blipFill>
          <a:blip r:embed="rId2" cstate="print">
            <a:lum bright="6000" contrast="30000"/>
          </a:blip>
          <a:srcRect/>
          <a:stretch>
            <a:fillRect/>
          </a:stretch>
        </p:blipFill>
        <p:spPr bwMode="auto">
          <a:xfrm>
            <a:off x="3857620" y="0"/>
            <a:ext cx="5286380" cy="6858000"/>
          </a:xfrm>
          <a:prstGeom prst="rect">
            <a:avLst/>
          </a:prstGeom>
          <a:noFill/>
        </p:spPr>
      </p:pic>
      <p:pic>
        <p:nvPicPr>
          <p:cNvPr id="5" name="Picture 7" descr="pythago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0" y="142852"/>
            <a:ext cx="3857620" cy="6357982"/>
          </a:xfrm>
          <a:prstGeom prst="rect">
            <a:avLst/>
          </a:prstGeom>
          <a:noFill/>
          <a:ln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      Нравственность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НАПРАВЛЕНИЯ УЧЕНИЯ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/>
              <a:t>    </a:t>
            </a:r>
            <a:endParaRPr lang="ru-RU" dirty="0"/>
          </a:p>
        </p:txBody>
      </p:sp>
      <p:pic>
        <p:nvPicPr>
          <p:cNvPr id="4" name="Рисунок 3" descr="http://schools.keldysh.ru/sch119/Project/2005-2006/9/Mesropian/pic/01050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714488"/>
            <a:ext cx="8286808" cy="514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92D050"/>
                </a:solidFill>
              </a:rPr>
              <a:t>ПРАВИЛА ПРИНЯТИЯ В ШКОЛУ</a:t>
            </a:r>
            <a:endParaRPr lang="ru-RU" dirty="0">
              <a:solidFill>
                <a:srgbClr val="92D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dirty="0" smtClean="0"/>
              <a:t>   Свою школу Пифагор создает как организацию со строго ограниченным числом учеников из аристократии, и попасть в нее было не просто. Претендент должен был выдержать ряд испытаний; по утверждению некоторых историков, одним из таких испытаний являлся обет пятилетнего молчания, и все это время принятые в школу могли слушать голос учителя лишь из-за занавеса, а увидеть могли только тогда, когда их "души будут очищены музыкой и тайной гармонией чисел".</a:t>
            </a:r>
            <a:endParaRPr lang="ru-RU" dirty="0"/>
          </a:p>
        </p:txBody>
      </p:sp>
      <p:pic>
        <p:nvPicPr>
          <p:cNvPr id="6147" name="Picture 3" descr="F:\Анимации\1b6[1]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60" y="5500702"/>
            <a:ext cx="1323975" cy="102870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         ЕГО ПРИВЫЧКИ</a:t>
            </a:r>
            <a:endParaRPr lang="ru-RU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57356" y="1600200"/>
            <a:ext cx="6829444" cy="4709160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   </a:t>
            </a:r>
          </a:p>
          <a:p>
            <a:endParaRPr lang="ru-RU" dirty="0"/>
          </a:p>
        </p:txBody>
      </p:sp>
      <p:pic>
        <p:nvPicPr>
          <p:cNvPr id="5" name="Picture 2" descr="img227"/>
          <p:cNvPicPr>
            <a:picLocks noChangeAspect="1" noChangeArrowheads="1"/>
          </p:cNvPicPr>
          <p:nvPr/>
        </p:nvPicPr>
        <p:blipFill>
          <a:blip r:embed="rId2">
            <a:lum bright="-6000" contrast="12000"/>
          </a:blip>
          <a:srcRect/>
          <a:stretch>
            <a:fillRect/>
          </a:stretch>
        </p:blipFill>
        <p:spPr bwMode="auto">
          <a:xfrm>
            <a:off x="0" y="0"/>
            <a:ext cx="4572000" cy="6858000"/>
          </a:xfrm>
          <a:prstGeom prst="rect">
            <a:avLst/>
          </a:prstGeom>
          <a:noFill/>
        </p:spPr>
      </p:pic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0"/>
            <a:ext cx="457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endParaRPr lang="ru-RU" dirty="0"/>
          </a:p>
        </p:txBody>
      </p:sp>
      <p:pic>
        <p:nvPicPr>
          <p:cNvPr id="3074" name="Picture 2" descr="img224"/>
          <p:cNvPicPr>
            <a:picLocks noChangeAspect="1" noChangeArrowheads="1"/>
          </p:cNvPicPr>
          <p:nvPr/>
        </p:nvPicPr>
        <p:blipFill>
          <a:blip r:embed="rId2">
            <a:lum bright="-6000" contrast="18000"/>
          </a:blip>
          <a:srcRect/>
          <a:stretch>
            <a:fillRect/>
          </a:stretch>
        </p:blipFill>
        <p:spPr bwMode="auto">
          <a:xfrm>
            <a:off x="0" y="0"/>
            <a:ext cx="9144000" cy="684116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     ТАЙНЫЙ ЗНАК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СМЕРТЬ ПИФАГОРА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/>
              <a:t>  Смерть Пифагора также окружена красивыми легендами. По одной из них, дом в Кротоне, где Пифагор собирался со своими учениками, был подожжён. Преданные друзья бросились в огонь и проложили в нём дорогу учителю, чтобы он по их телам вышел из огня, как по мосту. Друзья погибли, а сам Пифагор, спасённый столь дорогой ценой, так затосковал, что лишил себя жизни. Умер Пифагор около 500 г. до нашей эры.</a:t>
            </a:r>
          </a:p>
          <a:p>
            <a:endParaRPr lang="ru-RU" dirty="0"/>
          </a:p>
        </p:txBody>
      </p:sp>
      <p:pic>
        <p:nvPicPr>
          <p:cNvPr id="4099" name="Picture 3" descr="F:\Анимации\bird4[1]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86644" y="5107778"/>
            <a:ext cx="1500190" cy="1750222"/>
          </a:xfrm>
          <a:prstGeom prst="rect">
            <a:avLst/>
          </a:prstGeom>
          <a:noFill/>
        </p:spPr>
      </p:pic>
      <p:pic>
        <p:nvPicPr>
          <p:cNvPr id="4100" name="Picture 4" descr="F:\Анимации\bird4[1]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0"/>
            <a:ext cx="1785950" cy="2083608"/>
          </a:xfrm>
          <a:prstGeom prst="rect">
            <a:avLst/>
          </a:prstGeom>
          <a:noFill/>
        </p:spPr>
      </p:pic>
      <p:pic>
        <p:nvPicPr>
          <p:cNvPr id="4101" name="Picture 5" descr="F:\Анимации\27r2[1]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68" y="285728"/>
            <a:ext cx="1785950" cy="1433514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ОСНОВНЫЕ ДОСТИЖЕНИЯ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</a:rPr>
              <a:t>1. ТАБЛИЦА УМНОЖЕНИЯ.</a:t>
            </a: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</a:rPr>
              <a:t>2. ТЕОРЕМА ПИФАГОРА.</a:t>
            </a:r>
          </a:p>
          <a:p>
            <a:pPr algn="just">
              <a:buNone/>
            </a:pPr>
            <a:r>
              <a:rPr lang="ru-RU" dirty="0" smtClean="0"/>
              <a:t>   Пифагоровы штаны         </a:t>
            </a:r>
          </a:p>
          <a:p>
            <a:pPr algn="just">
              <a:buNone/>
            </a:pPr>
            <a:r>
              <a:rPr lang="ru-RU" dirty="0" smtClean="0"/>
              <a:t>   Во все стороны равны.</a:t>
            </a:r>
          </a:p>
          <a:p>
            <a:endParaRPr lang="ru-RU" dirty="0"/>
          </a:p>
        </p:txBody>
      </p:sp>
      <p:pic>
        <p:nvPicPr>
          <p:cNvPr id="7" name="Рисунок 6" descr="http://pifagor.edunet.uz/biografy.files/image002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3643314"/>
            <a:ext cx="4071966" cy="321468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92D050"/>
                </a:solidFill>
              </a:rPr>
              <a:t>Источники знаний</a:t>
            </a:r>
            <a:endParaRPr lang="ru-RU" dirty="0">
              <a:solidFill>
                <a:srgbClr val="92D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1"/>
            <a:r>
              <a:rPr lang="ru-RU" dirty="0" err="1" smtClean="0">
                <a:solidFill>
                  <a:srgbClr val="00B050"/>
                </a:solidFill>
              </a:rPr>
              <a:t>Ван-дер-Варден</a:t>
            </a:r>
            <a:r>
              <a:rPr lang="ru-RU" dirty="0" smtClean="0">
                <a:solidFill>
                  <a:srgbClr val="00B050"/>
                </a:solidFill>
              </a:rPr>
              <a:t> Б.Л. Пробуждающаяся наука. Математика Древнего Египта, Вавилона и Греции. М., 1959.</a:t>
            </a:r>
            <a:endParaRPr lang="ru-RU" sz="2000" dirty="0" smtClean="0">
              <a:solidFill>
                <a:srgbClr val="00B050"/>
              </a:solidFill>
            </a:endParaRPr>
          </a:p>
          <a:p>
            <a:pPr lvl="1"/>
            <a:r>
              <a:rPr lang="ru-RU" dirty="0" smtClean="0">
                <a:solidFill>
                  <a:srgbClr val="00B050"/>
                </a:solidFill>
              </a:rPr>
              <a:t>Глейзер Г.И. История математики в школе. М., 1982.</a:t>
            </a:r>
            <a:endParaRPr lang="ru-RU" sz="2000" dirty="0" smtClean="0">
              <a:solidFill>
                <a:srgbClr val="00B050"/>
              </a:solidFill>
            </a:endParaRPr>
          </a:p>
          <a:p>
            <a:pPr lvl="1"/>
            <a:r>
              <a:rPr lang="ru-RU" dirty="0" err="1" smtClean="0">
                <a:solidFill>
                  <a:srgbClr val="00B050"/>
                </a:solidFill>
              </a:rPr>
              <a:t>Еленьский</a:t>
            </a:r>
            <a:r>
              <a:rPr lang="ru-RU" dirty="0" smtClean="0">
                <a:solidFill>
                  <a:srgbClr val="00B050"/>
                </a:solidFill>
              </a:rPr>
              <a:t> Щ. По следам Пифагора. М., 1961.</a:t>
            </a:r>
            <a:endParaRPr lang="ru-RU" sz="2000" dirty="0" smtClean="0">
              <a:solidFill>
                <a:srgbClr val="00B050"/>
              </a:solidFill>
            </a:endParaRPr>
          </a:p>
          <a:p>
            <a:pPr lvl="1"/>
            <a:r>
              <a:rPr lang="ru-RU" dirty="0" err="1" smtClean="0">
                <a:solidFill>
                  <a:srgbClr val="00B050"/>
                </a:solidFill>
              </a:rPr>
              <a:t>Литцман</a:t>
            </a:r>
            <a:r>
              <a:rPr lang="ru-RU" dirty="0" smtClean="0">
                <a:solidFill>
                  <a:srgbClr val="00B050"/>
                </a:solidFill>
              </a:rPr>
              <a:t> В. Теорема Пифагора. М., 1960.</a:t>
            </a:r>
            <a:endParaRPr lang="ru-RU" sz="2000" dirty="0" smtClean="0">
              <a:solidFill>
                <a:srgbClr val="00B050"/>
              </a:solidFill>
            </a:endParaRPr>
          </a:p>
          <a:p>
            <a:pPr lvl="1"/>
            <a:r>
              <a:rPr lang="ru-RU" dirty="0" smtClean="0">
                <a:solidFill>
                  <a:srgbClr val="00B050"/>
                </a:solidFill>
              </a:rPr>
              <a:t>Скопец З.А. Геометрические миниатюры. М., 1990.]</a:t>
            </a:r>
            <a:endParaRPr lang="ru-RU" sz="2000" dirty="0" smtClean="0">
              <a:solidFill>
                <a:srgbClr val="00B050"/>
              </a:solidFill>
            </a:endParaRPr>
          </a:p>
          <a:p>
            <a:pPr lvl="1"/>
            <a:r>
              <a:rPr lang="en-US" u="sng" dirty="0" smtClean="0">
                <a:solidFill>
                  <a:srgbClr val="00B050"/>
                </a:solidFill>
                <a:hlinkClick r:id="rId2"/>
              </a:rPr>
              <a:t>http</a:t>
            </a:r>
            <a:r>
              <a:rPr lang="ru-RU" u="sng" dirty="0" smtClean="0">
                <a:solidFill>
                  <a:srgbClr val="00B050"/>
                </a:solidFill>
                <a:hlinkClick r:id="rId2"/>
              </a:rPr>
              <a:t>://</a:t>
            </a:r>
            <a:r>
              <a:rPr lang="en-US" u="sng" dirty="0" err="1" smtClean="0">
                <a:solidFill>
                  <a:srgbClr val="00B050"/>
                </a:solidFill>
                <a:hlinkClick r:id="rId2"/>
              </a:rPr>
              <a:t>th</a:t>
            </a:r>
            <a:r>
              <a:rPr lang="ru-RU" u="sng" dirty="0" smtClean="0">
                <a:solidFill>
                  <a:srgbClr val="00B050"/>
                </a:solidFill>
                <a:hlinkClick r:id="rId2"/>
              </a:rPr>
              <a:t>-</a:t>
            </a:r>
            <a:r>
              <a:rPr lang="en-US" u="sng" dirty="0" err="1" smtClean="0">
                <a:solidFill>
                  <a:srgbClr val="00B050"/>
                </a:solidFill>
                <a:hlinkClick r:id="rId2"/>
              </a:rPr>
              <a:t>pif</a:t>
            </a:r>
            <a:r>
              <a:rPr lang="ru-RU" u="sng" dirty="0" smtClean="0">
                <a:solidFill>
                  <a:srgbClr val="00B050"/>
                </a:solidFill>
                <a:hlinkClick r:id="rId2"/>
              </a:rPr>
              <a:t>.</a:t>
            </a:r>
            <a:r>
              <a:rPr lang="en-US" u="sng" dirty="0" err="1" smtClean="0">
                <a:solidFill>
                  <a:srgbClr val="00B050"/>
                </a:solidFill>
                <a:hlinkClick r:id="rId2"/>
              </a:rPr>
              <a:t>narod</a:t>
            </a:r>
            <a:r>
              <a:rPr lang="ru-RU" u="sng" dirty="0" smtClean="0">
                <a:solidFill>
                  <a:srgbClr val="00B050"/>
                </a:solidFill>
                <a:hlinkClick r:id="rId2"/>
              </a:rPr>
              <a:t>.</a:t>
            </a:r>
            <a:r>
              <a:rPr lang="en-US" u="sng" dirty="0" err="1" smtClean="0">
                <a:solidFill>
                  <a:srgbClr val="00B050"/>
                </a:solidFill>
                <a:hlinkClick r:id="rId2"/>
              </a:rPr>
              <a:t>ru</a:t>
            </a:r>
            <a:r>
              <a:rPr lang="ru-RU" u="sng" dirty="0" smtClean="0">
                <a:solidFill>
                  <a:srgbClr val="00B050"/>
                </a:solidFill>
                <a:hlinkClick r:id="rId2"/>
              </a:rPr>
              <a:t>/</a:t>
            </a:r>
            <a:r>
              <a:rPr lang="en-US" u="sng" dirty="0" smtClean="0">
                <a:solidFill>
                  <a:srgbClr val="00B050"/>
                </a:solidFill>
                <a:hlinkClick r:id="rId2"/>
              </a:rPr>
              <a:t>history</a:t>
            </a:r>
            <a:r>
              <a:rPr lang="ru-RU" u="sng" dirty="0" smtClean="0">
                <a:solidFill>
                  <a:srgbClr val="00B050"/>
                </a:solidFill>
                <a:hlinkClick r:id="rId2"/>
              </a:rPr>
              <a:t>.</a:t>
            </a:r>
            <a:r>
              <a:rPr lang="en-US" u="sng" dirty="0" err="1" smtClean="0">
                <a:solidFill>
                  <a:srgbClr val="00B050"/>
                </a:solidFill>
                <a:hlinkClick r:id="rId2"/>
              </a:rPr>
              <a:t>htm</a:t>
            </a:r>
            <a:endParaRPr lang="ru-RU" sz="2000" dirty="0" smtClean="0">
              <a:solidFill>
                <a:srgbClr val="00B050"/>
              </a:solidFill>
            </a:endParaRPr>
          </a:p>
          <a:p>
            <a:pPr lvl="1"/>
            <a:r>
              <a:rPr lang="en-US" u="sng" dirty="0" smtClean="0">
                <a:solidFill>
                  <a:srgbClr val="00B050"/>
                </a:solidFill>
                <a:hlinkClick r:id="rId3"/>
              </a:rPr>
              <a:t>http</a:t>
            </a:r>
            <a:r>
              <a:rPr lang="ru-RU" u="sng" dirty="0" smtClean="0">
                <a:solidFill>
                  <a:srgbClr val="00B050"/>
                </a:solidFill>
                <a:hlinkClick r:id="rId3"/>
              </a:rPr>
              <a:t>://</a:t>
            </a:r>
            <a:r>
              <a:rPr lang="en-US" u="sng" dirty="0" err="1" smtClean="0">
                <a:solidFill>
                  <a:srgbClr val="00B050"/>
                </a:solidFill>
                <a:hlinkClick r:id="rId3"/>
              </a:rPr>
              <a:t>th</a:t>
            </a:r>
            <a:r>
              <a:rPr lang="ru-RU" u="sng" dirty="0" smtClean="0">
                <a:solidFill>
                  <a:srgbClr val="00B050"/>
                </a:solidFill>
                <a:hlinkClick r:id="rId3"/>
              </a:rPr>
              <a:t>-</a:t>
            </a:r>
            <a:r>
              <a:rPr lang="en-US" u="sng" dirty="0" err="1" smtClean="0">
                <a:solidFill>
                  <a:srgbClr val="00B050"/>
                </a:solidFill>
                <a:hlinkClick r:id="rId3"/>
              </a:rPr>
              <a:t>pif</a:t>
            </a:r>
            <a:r>
              <a:rPr lang="ru-RU" u="sng" dirty="0" smtClean="0">
                <a:solidFill>
                  <a:srgbClr val="00B050"/>
                </a:solidFill>
                <a:hlinkClick r:id="rId3"/>
              </a:rPr>
              <a:t>.</a:t>
            </a:r>
            <a:r>
              <a:rPr lang="en-US" u="sng" dirty="0" err="1" smtClean="0">
                <a:solidFill>
                  <a:srgbClr val="00B050"/>
                </a:solidFill>
                <a:hlinkClick r:id="rId3"/>
              </a:rPr>
              <a:t>narod</a:t>
            </a:r>
            <a:r>
              <a:rPr lang="ru-RU" u="sng" dirty="0" smtClean="0">
                <a:solidFill>
                  <a:srgbClr val="00B050"/>
                </a:solidFill>
                <a:hlinkClick r:id="rId3"/>
              </a:rPr>
              <a:t>.</a:t>
            </a:r>
            <a:r>
              <a:rPr lang="en-US" u="sng" dirty="0" err="1" smtClean="0">
                <a:solidFill>
                  <a:srgbClr val="00B050"/>
                </a:solidFill>
                <a:hlinkClick r:id="rId3"/>
              </a:rPr>
              <a:t>ru</a:t>
            </a:r>
            <a:r>
              <a:rPr lang="ru-RU" u="sng" dirty="0" smtClean="0">
                <a:solidFill>
                  <a:srgbClr val="00B050"/>
                </a:solidFill>
                <a:hlinkClick r:id="rId3"/>
              </a:rPr>
              <a:t>/</a:t>
            </a:r>
            <a:r>
              <a:rPr lang="en-US" u="sng" dirty="0" err="1" smtClean="0">
                <a:solidFill>
                  <a:srgbClr val="00B050"/>
                </a:solidFill>
                <a:hlinkClick r:id="rId3"/>
              </a:rPr>
              <a:t>biograph</a:t>
            </a:r>
            <a:r>
              <a:rPr lang="ru-RU" u="sng" dirty="0" smtClean="0">
                <a:solidFill>
                  <a:srgbClr val="00B050"/>
                </a:solidFill>
                <a:hlinkClick r:id="rId3"/>
              </a:rPr>
              <a:t>.</a:t>
            </a:r>
            <a:r>
              <a:rPr lang="en-US" u="sng" dirty="0" err="1" smtClean="0">
                <a:solidFill>
                  <a:srgbClr val="00B050"/>
                </a:solidFill>
                <a:hlinkClick r:id="rId3"/>
              </a:rPr>
              <a:t>htm</a:t>
            </a:r>
            <a:endParaRPr lang="ru-RU" sz="2000" dirty="0" smtClean="0">
              <a:solidFill>
                <a:srgbClr val="00B050"/>
              </a:solidFill>
            </a:endParaRPr>
          </a:p>
          <a:p>
            <a:pPr lvl="1"/>
            <a:r>
              <a:rPr lang="en-US" u="sng" dirty="0" smtClean="0">
                <a:solidFill>
                  <a:srgbClr val="00B050"/>
                </a:solidFill>
                <a:hlinkClick r:id="rId4"/>
              </a:rPr>
              <a:t>http</a:t>
            </a:r>
            <a:r>
              <a:rPr lang="ru-RU" u="sng" dirty="0" smtClean="0">
                <a:solidFill>
                  <a:srgbClr val="00B050"/>
                </a:solidFill>
                <a:hlinkClick r:id="rId4"/>
              </a:rPr>
              <a:t>://</a:t>
            </a:r>
            <a:r>
              <a:rPr lang="en-US" u="sng" dirty="0" smtClean="0">
                <a:solidFill>
                  <a:srgbClr val="00B050"/>
                </a:solidFill>
                <a:hlinkClick r:id="rId4"/>
              </a:rPr>
              <a:t>www</a:t>
            </a:r>
            <a:r>
              <a:rPr lang="ru-RU" u="sng" dirty="0" smtClean="0">
                <a:solidFill>
                  <a:srgbClr val="00B050"/>
                </a:solidFill>
                <a:hlinkClick r:id="rId4"/>
              </a:rPr>
              <a:t>.1</a:t>
            </a:r>
            <a:r>
              <a:rPr lang="en-US" u="sng" dirty="0" smtClean="0">
                <a:solidFill>
                  <a:srgbClr val="00B050"/>
                </a:solidFill>
                <a:hlinkClick r:id="rId4"/>
              </a:rPr>
              <a:t>September</a:t>
            </a:r>
            <a:r>
              <a:rPr lang="ru-RU" u="sng" dirty="0" smtClean="0">
                <a:solidFill>
                  <a:srgbClr val="00B050"/>
                </a:solidFill>
                <a:hlinkClick r:id="rId4"/>
              </a:rPr>
              <a:t>.</a:t>
            </a:r>
            <a:r>
              <a:rPr lang="en-US" u="sng" dirty="0" err="1" smtClean="0">
                <a:solidFill>
                  <a:srgbClr val="00B050"/>
                </a:solidFill>
                <a:hlinkClick r:id="rId4"/>
              </a:rPr>
              <a:t>ru</a:t>
            </a:r>
            <a:r>
              <a:rPr lang="ru-RU" u="sng" dirty="0" smtClean="0">
                <a:solidFill>
                  <a:srgbClr val="00B050"/>
                </a:solidFill>
                <a:hlinkClick r:id="rId4"/>
              </a:rPr>
              <a:t>/</a:t>
            </a:r>
            <a:r>
              <a:rPr lang="en-US" u="sng" dirty="0" err="1" smtClean="0">
                <a:solidFill>
                  <a:srgbClr val="00B050"/>
                </a:solidFill>
                <a:hlinkClick r:id="rId4"/>
              </a:rPr>
              <a:t>ru</a:t>
            </a:r>
            <a:r>
              <a:rPr lang="ru-RU" u="sng" dirty="0" smtClean="0">
                <a:solidFill>
                  <a:srgbClr val="00B050"/>
                </a:solidFill>
                <a:hlinkClick r:id="rId4"/>
              </a:rPr>
              <a:t>/</a:t>
            </a:r>
            <a:r>
              <a:rPr lang="en-US" u="sng" dirty="0" smtClean="0">
                <a:solidFill>
                  <a:srgbClr val="00B050"/>
                </a:solidFill>
                <a:hlinkClick r:id="rId4"/>
              </a:rPr>
              <a:t>mat</a:t>
            </a:r>
            <a:r>
              <a:rPr lang="ru-RU" u="sng" dirty="0" smtClean="0">
                <a:solidFill>
                  <a:srgbClr val="00B050"/>
                </a:solidFill>
                <a:hlinkClick r:id="rId4"/>
              </a:rPr>
              <a:t>/2001/24/</a:t>
            </a:r>
            <a:r>
              <a:rPr lang="en-US" u="sng" dirty="0" smtClean="0">
                <a:solidFill>
                  <a:srgbClr val="00B050"/>
                </a:solidFill>
                <a:hlinkClick r:id="rId4"/>
              </a:rPr>
              <a:t>no</a:t>
            </a:r>
            <a:r>
              <a:rPr lang="ru-RU" u="sng" dirty="0" smtClean="0">
                <a:solidFill>
                  <a:srgbClr val="00B050"/>
                </a:solidFill>
                <a:hlinkClick r:id="rId4"/>
              </a:rPr>
              <a:t>24_01.</a:t>
            </a:r>
            <a:r>
              <a:rPr lang="en-US" u="sng" dirty="0" err="1" smtClean="0">
                <a:solidFill>
                  <a:srgbClr val="00B050"/>
                </a:solidFill>
                <a:hlinkClick r:id="rId4"/>
              </a:rPr>
              <a:t>htm</a:t>
            </a:r>
            <a:endParaRPr lang="ru-RU" sz="2000" dirty="0" smtClean="0">
              <a:solidFill>
                <a:srgbClr val="00B050"/>
              </a:solidFill>
            </a:endParaRPr>
          </a:p>
          <a:p>
            <a:pPr lvl="1"/>
            <a:r>
              <a:rPr lang="ru-RU" u="sng" dirty="0" smtClean="0">
                <a:solidFill>
                  <a:srgbClr val="00B050"/>
                </a:solidFill>
                <a:hlinkClick r:id="rId5"/>
              </a:rPr>
              <a:t>http://www.hrono.ru/libris/lib_p/pifagor01.html</a:t>
            </a:r>
            <a:endParaRPr lang="ru-RU" sz="2000" dirty="0" smtClean="0">
              <a:solidFill>
                <a:srgbClr val="00B050"/>
              </a:solidFill>
            </a:endParaRPr>
          </a:p>
          <a:p>
            <a:pPr lvl="1"/>
            <a:r>
              <a:rPr lang="ru-RU" u="sng" dirty="0" smtClean="0">
                <a:solidFill>
                  <a:srgbClr val="00B050"/>
                </a:solidFill>
              </a:rPr>
              <a:t>http://ns.altai.fio.ru/projects/GROUP1/potok66/site/interes.htm</a:t>
            </a:r>
            <a:endParaRPr lang="ru-RU" sz="2000" dirty="0" smtClean="0">
              <a:solidFill>
                <a:srgbClr val="00B050"/>
              </a:solidFill>
            </a:endParaRPr>
          </a:p>
          <a:p>
            <a:endParaRPr lang="ru-RU" dirty="0"/>
          </a:p>
        </p:txBody>
      </p:sp>
      <p:pic>
        <p:nvPicPr>
          <p:cNvPr id="2050" name="Picture 2" descr="F:\Анимации\3c6[1]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1472" y="357166"/>
            <a:ext cx="1428750" cy="1438275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ПИФАГОР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5804" y="1600200"/>
            <a:ext cx="8229600" cy="470916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  Пифагор, древнегреческий философ, религиозный и политический деятель, основатель пифагореизма, математик, родился </a:t>
            </a:r>
            <a:r>
              <a:rPr lang="ru-RU" dirty="0" err="1" smtClean="0"/>
              <a:t>ок</a:t>
            </a:r>
            <a:r>
              <a:rPr lang="ru-RU" dirty="0" smtClean="0"/>
              <a:t>. 570 г. до н. э. на острове Самосее в семье резчика по драгоценным камням. По многим античным свидетельствам, родившийся мальчик был сказочно красив, а вскоре проявил и свои незаурядные способности. Среди учителей юного Пифагора были старец </a:t>
            </a:r>
            <a:r>
              <a:rPr lang="ru-RU" dirty="0" err="1" smtClean="0"/>
              <a:t>Гермодамант</a:t>
            </a:r>
            <a:r>
              <a:rPr lang="ru-RU" dirty="0" smtClean="0"/>
              <a:t> и </a:t>
            </a:r>
            <a:r>
              <a:rPr lang="ru-RU" dirty="0" err="1" smtClean="0"/>
              <a:t>Ферекид</a:t>
            </a:r>
            <a:r>
              <a:rPr lang="ru-RU" dirty="0" smtClean="0"/>
              <a:t>  </a:t>
            </a:r>
            <a:r>
              <a:rPr lang="ru-RU" dirty="0" err="1" smtClean="0"/>
              <a:t>Сиросский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book3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2133" y="5214950"/>
            <a:ext cx="2071702" cy="1428760"/>
          </a:xfrm>
          <a:prstGeom prst="rect">
            <a:avLst/>
          </a:prstGeom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7200" dirty="0" smtClean="0"/>
              <a:t>СПАСИБО </a:t>
            </a:r>
          </a:p>
          <a:p>
            <a:pPr algn="ctr">
              <a:buNone/>
            </a:pPr>
            <a:r>
              <a:rPr lang="ru-RU" sz="7200" dirty="0" smtClean="0"/>
              <a:t>ЗА </a:t>
            </a:r>
          </a:p>
          <a:p>
            <a:pPr algn="ctr">
              <a:buNone/>
            </a:pPr>
            <a:r>
              <a:rPr lang="ru-RU" sz="7200" dirty="0" smtClean="0"/>
              <a:t>ВНИМАНИЕ.</a:t>
            </a:r>
            <a:endParaRPr lang="ru-RU" sz="7200" dirty="0"/>
          </a:p>
        </p:txBody>
      </p:sp>
    </p:spTree>
  </p:cSld>
  <p:clrMapOvr>
    <a:masterClrMapping/>
  </p:clrMapOvr>
  <p:transition>
    <p:pull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ythagora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728" y="0"/>
            <a:ext cx="6286544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Внешний вид ученого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Пифагор. Бронзовый бюст.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71604" y="0"/>
            <a:ext cx="592935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rgbClr val="FFFF00"/>
                </a:solidFill>
              </a:rPr>
              <a:t>ПРЕДПОЛАГАЕМЫЙ БЮСТ ПИФАГОРА.</a:t>
            </a:r>
            <a:br>
              <a:rPr lang="ru-RU" sz="2800" dirty="0" smtClean="0">
                <a:solidFill>
                  <a:srgbClr val="FFFF00"/>
                </a:solidFill>
              </a:rPr>
            </a:br>
            <a:r>
              <a:rPr lang="ru-RU" sz="2800" dirty="0" smtClean="0">
                <a:solidFill>
                  <a:srgbClr val="FFFF00"/>
                </a:solidFill>
              </a:rPr>
              <a:t>НАЙДЕН ПРИ РАСКОПКАХ ГЕРКУЛАНУМА </a:t>
            </a:r>
            <a:br>
              <a:rPr lang="ru-RU" sz="2800" dirty="0" smtClean="0">
                <a:solidFill>
                  <a:srgbClr val="FFFF00"/>
                </a:solidFill>
              </a:rPr>
            </a:br>
            <a:r>
              <a:rPr lang="ru-RU" sz="2800" dirty="0" smtClean="0">
                <a:solidFill>
                  <a:srgbClr val="FFFF00"/>
                </a:solidFill>
              </a:rPr>
              <a:t>БЛИЗ ПОМПЕЙ</a:t>
            </a:r>
            <a:endParaRPr lang="ru-RU" sz="2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Учитель  Пифагора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/>
              <a:t>  Будущий великий математик и философ уже в детстве обнаружил большие способности к наукам. У своего первого учителя </a:t>
            </a:r>
            <a:r>
              <a:rPr lang="ru-RU" dirty="0" err="1" smtClean="0"/>
              <a:t>Гермодамуса</a:t>
            </a:r>
            <a:r>
              <a:rPr lang="ru-RU" dirty="0" smtClean="0"/>
              <a:t> Пифагор получает знания основ музыки и живописи. Для упражнения памяти </a:t>
            </a:r>
            <a:r>
              <a:rPr lang="ru-RU" dirty="0" err="1" smtClean="0"/>
              <a:t>Гермодаус</a:t>
            </a:r>
            <a:r>
              <a:rPr lang="ru-RU" dirty="0" smtClean="0"/>
              <a:t> заставлял его учить песни из «Одиссеи» и «Илиады». Первый учитель прививал юному Пифагору любовь к природе и ее тайнам.</a:t>
            </a:r>
          </a:p>
          <a:p>
            <a:endParaRPr lang="ru-RU" dirty="0"/>
          </a:p>
        </p:txBody>
      </p:sp>
      <p:pic>
        <p:nvPicPr>
          <p:cNvPr id="4" name="Рисунок 3" descr="01_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388" y="5072074"/>
            <a:ext cx="2338385" cy="1785926"/>
          </a:xfrm>
          <a:prstGeom prst="rect">
            <a:avLst/>
          </a:prstGeom>
        </p:spPr>
      </p:pic>
      <p:pic>
        <p:nvPicPr>
          <p:cNvPr id="5" name="Рисунок 4" descr="book8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500042"/>
            <a:ext cx="1376364" cy="1071570"/>
          </a:xfrm>
          <a:prstGeom prst="rect">
            <a:avLst/>
          </a:prstGeom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Изучение восточной мудрости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/>
              <a:t>   Ему было тридцать лет, когда он приехал в Египет и там познакомился с древней мудростью жрецов: медициной, математикой и метеорологией. Говорят, что при вторжении персов в Египет Пифагор был захвачен в плен и отвезен в Вавилон. Существует легенда, будто в то время он встретился с иранским пророком Заратустрой и даже побывал в Индии.</a:t>
            </a:r>
            <a:endParaRPr lang="ru-RU" dirty="0"/>
          </a:p>
        </p:txBody>
      </p:sp>
      <p:pic>
        <p:nvPicPr>
          <p:cNvPr id="5122" name="Picture 2" descr="F:\Анимации\people17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72330" y="5572140"/>
            <a:ext cx="904875" cy="85725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Возвращение на Родину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5" name="Рисунок 4" descr="Возможно именно это увидел Пифагор...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42984"/>
            <a:ext cx="9144000" cy="5715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4" name="Рисунок 3" descr="Величественный театр Милета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6434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Священный сфинкс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0"/>
            <a:ext cx="450056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Во время путешествия Пифагор встречался с Фалесом</a:t>
            </a:r>
            <a:endParaRPr lang="ru-RU" dirty="0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СОЗДАНИЕ СВОЕЙ ШКОЛЫ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>
                <a:solidFill>
                  <a:srgbClr val="7030A0"/>
                </a:solidFill>
              </a:rPr>
              <a:t> 	С тех пор как Пифагор покинул Грецию, там произошли большие изменения. Лучшие умы, спасаясь от персидского ига, перебрались в Южную Италию, которою тогда называли Великой Грецией, и основали там города-колонии Сиракузы, </a:t>
            </a:r>
            <a:r>
              <a:rPr lang="ru-RU" dirty="0" err="1" smtClean="0">
                <a:solidFill>
                  <a:srgbClr val="7030A0"/>
                </a:solidFill>
              </a:rPr>
              <a:t>Агригент</a:t>
            </a:r>
            <a:r>
              <a:rPr lang="ru-RU" dirty="0" smtClean="0">
                <a:solidFill>
                  <a:srgbClr val="7030A0"/>
                </a:solidFill>
              </a:rPr>
              <a:t>, Кротон. Здесь и задумывает Пифагор создать собственную философскую школу.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4" name="Рисунок 3" descr="book17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16" y="4572008"/>
            <a:ext cx="1357322" cy="976314"/>
          </a:xfrm>
          <a:prstGeom prst="rect">
            <a:avLst/>
          </a:prstGeom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507</TotalTime>
  <Words>601</Words>
  <Application>Microsoft Office PowerPoint</Application>
  <PresentationFormat>Экран (4:3)</PresentationFormat>
  <Paragraphs>52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Апекс</vt:lpstr>
      <vt:lpstr>Биография пифагора</vt:lpstr>
      <vt:lpstr>ПИФАГОР</vt:lpstr>
      <vt:lpstr>Внешний вид ученого</vt:lpstr>
      <vt:lpstr>ПРЕДПОЛАГАЕМЫЙ БЮСТ ПИФАГОРА. НАЙДЕН ПРИ РАСКОПКАХ ГЕРКУЛАНУМА  БЛИЗ ПОМПЕЙ</vt:lpstr>
      <vt:lpstr>Учитель  Пифагора</vt:lpstr>
      <vt:lpstr>Изучение восточной мудрости</vt:lpstr>
      <vt:lpstr>Возвращение на Родину</vt:lpstr>
      <vt:lpstr>Во время путешествия Пифагор встречался с Фалесом</vt:lpstr>
      <vt:lpstr>СОЗДАНИЕ СВОЕЙ ШКОЛЫ</vt:lpstr>
      <vt:lpstr>Братство</vt:lpstr>
      <vt:lpstr>Образ жизни пифагорейцев</vt:lpstr>
      <vt:lpstr>      Нравственность</vt:lpstr>
      <vt:lpstr>НАПРАВЛЕНИЯ УЧЕНИЯ</vt:lpstr>
      <vt:lpstr>ПРАВИЛА ПРИНЯТИЯ В ШКОЛУ</vt:lpstr>
      <vt:lpstr>         ЕГО ПРИВЫЧКИ</vt:lpstr>
      <vt:lpstr>     ТАЙНЫЙ ЗНАК</vt:lpstr>
      <vt:lpstr>СМЕРТЬ ПИФАГОРА</vt:lpstr>
      <vt:lpstr>ОСНОВНЫЕ ДОСТИЖЕНИЯ</vt:lpstr>
      <vt:lpstr>Источники знаний</vt:lpstr>
      <vt:lpstr>Слайд 20</vt:lpstr>
    </vt:vector>
  </TitlesOfParts>
  <Company>Shkola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Биография Пифагора</dc:title>
  <dc:creator>Соня</dc:creator>
  <cp:lastModifiedBy>Admin</cp:lastModifiedBy>
  <cp:revision>47</cp:revision>
  <dcterms:created xsi:type="dcterms:W3CDTF">2009-01-23T02:23:10Z</dcterms:created>
  <dcterms:modified xsi:type="dcterms:W3CDTF">2011-02-06T15:53:50Z</dcterms:modified>
</cp:coreProperties>
</file>