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454" r:id="rId2"/>
    <p:sldId id="462" r:id="rId3"/>
    <p:sldId id="435" r:id="rId4"/>
    <p:sldId id="473" r:id="rId5"/>
    <p:sldId id="466" r:id="rId6"/>
    <p:sldId id="505" r:id="rId7"/>
    <p:sldId id="468" r:id="rId8"/>
    <p:sldId id="469" r:id="rId9"/>
    <p:sldId id="470" r:id="rId10"/>
    <p:sldId id="471" r:id="rId11"/>
    <p:sldId id="515" r:id="rId12"/>
    <p:sldId id="420" r:id="rId13"/>
    <p:sldId id="496" r:id="rId14"/>
    <p:sldId id="507" r:id="rId15"/>
    <p:sldId id="499" r:id="rId16"/>
    <p:sldId id="514" r:id="rId17"/>
    <p:sldId id="45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9900"/>
    <a:srgbClr val="4BD0FF"/>
    <a:srgbClr val="FFC000"/>
    <a:srgbClr val="FF7C80"/>
    <a:srgbClr val="C39BE1"/>
    <a:srgbClr val="FD99B3"/>
    <a:srgbClr val="7ABB33"/>
    <a:srgbClr val="9ED462"/>
    <a:srgbClr val="C0E399"/>
    <a:srgbClr val="B8E08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027" autoAdjust="0"/>
  </p:normalViewPr>
  <p:slideViewPr>
    <p:cSldViewPr>
      <p:cViewPr>
        <p:scale>
          <a:sx n="43" d="100"/>
          <a:sy n="43" d="100"/>
        </p:scale>
        <p:origin x="-413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E5D35B-FD56-4ECB-B704-0A4D803B6D66}" type="datetimeFigureOut">
              <a:rPr lang="ru-RU" smtClean="0"/>
              <a:pPr/>
              <a:t>03.12.2012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F60C3E-F8B8-4A34-A4B8-FCDA194103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337034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465582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967236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967236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967236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967236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967236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96723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03.12.2012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03.12.2012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03.12.2012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03.12.2012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03.12.2012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avtatuzova.ru/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8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0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16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microsoft.com/office/2007/relationships/hdphoto" Target="../media/hdphoto2.wdp"/><Relationship Id="rId7" Type="http://schemas.openxmlformats.org/officeDocument/2006/relationships/image" Target="../media/image29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4" Type="http://schemas.microsoft.com/office/2007/relationships/hdphoto" Target="../media/hdphoto1.wdp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17.png"/><Relationship Id="rId5" Type="http://schemas.openxmlformats.org/officeDocument/2006/relationships/image" Target="../media/image13.png"/><Relationship Id="rId10" Type="http://schemas.openxmlformats.org/officeDocument/2006/relationships/image" Target="../media/image10.png"/><Relationship Id="rId4" Type="http://schemas.openxmlformats.org/officeDocument/2006/relationships/image" Target="../media/image12.pn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image" Target="../media/image1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image" Target="../media/image1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5.png"/><Relationship Id="rId5" Type="http://schemas.openxmlformats.org/officeDocument/2006/relationships/image" Target="../media/image17.png"/><Relationship Id="rId10" Type="http://schemas.openxmlformats.org/officeDocument/2006/relationships/image" Target="../media/image14.png"/><Relationship Id="rId4" Type="http://schemas.openxmlformats.org/officeDocument/2006/relationships/image" Target="../media/image10.png"/><Relationship Id="rId9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9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3.png"/><Relationship Id="rId10" Type="http://schemas.openxmlformats.org/officeDocument/2006/relationships/image" Target="../media/image10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8.png"/><Relationship Id="rId4" Type="http://schemas.openxmlformats.org/officeDocument/2006/relationships/image" Target="../media/image13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785926"/>
            <a:ext cx="1818173" cy="2408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00298" y="2479669"/>
            <a:ext cx="111112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57620" y="3122611"/>
            <a:ext cx="753568" cy="1008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142844" y="142852"/>
            <a:ext cx="7429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«Моя математика» 1 класс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858148" y="357166"/>
            <a:ext cx="12171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Урок 49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1406" y="785794"/>
            <a:ext cx="87868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урока: «Число ноль. Цифра 0»</a:t>
            </a: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85720" y="4143380"/>
            <a:ext cx="857256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Советы учителю.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Презентация к уроку составлена на основе заданий, расположенных в учебнике. Рекомендую открыть учебник на странице с данным уроком, прочитать задания и просмотреть их в данной презентации в режиме демонстрации.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Некоторые задания можно выполнять интерактивно. Например, продолжить ряд, сравнить или вставить пропущенные числа.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этого презентацию надо перевести в режим редактирования.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1370087"/>
            <a:ext cx="4354033" cy="2851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4929190" y="1554079"/>
            <a:ext cx="3786214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 презентации</a:t>
            </a:r>
          </a:p>
          <a:p>
            <a:pPr algn="ctr"/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Татузова Анна Васильевна</a:t>
            </a:r>
          </a:p>
          <a:p>
            <a:pPr algn="ctr"/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http://avtatuzova.ru</a:t>
            </a:r>
            <a:endParaRPr lang="ru-RU" sz="2400" i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</a:t>
            </a:r>
          </a:p>
          <a:p>
            <a:pPr algn="ctr"/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начальных классов </a:t>
            </a:r>
          </a:p>
          <a:p>
            <a:pPr algn="ctr"/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Москва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6763" y="5622205"/>
            <a:ext cx="676275" cy="669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sp>
        <p:nvSpPr>
          <p:cNvPr id="4" name="Овал 3"/>
          <p:cNvSpPr/>
          <p:nvPr/>
        </p:nvSpPr>
        <p:spPr>
          <a:xfrm>
            <a:off x="1571605" y="2233602"/>
            <a:ext cx="1434520" cy="2491542"/>
          </a:xfrm>
          <a:prstGeom prst="ellips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8100000" scaled="1"/>
            <a:tileRect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блако 18"/>
          <p:cNvSpPr/>
          <p:nvPr/>
        </p:nvSpPr>
        <p:spPr>
          <a:xfrm>
            <a:off x="1668110" y="4261156"/>
            <a:ext cx="1338014" cy="382290"/>
          </a:xfrm>
          <a:prstGeom prst="cloud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1884" y="5589240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8868" y="5589240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9502" y="5589240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6490" y="5611093"/>
            <a:ext cx="669925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Группа 2"/>
          <p:cNvGrpSpPr/>
          <p:nvPr/>
        </p:nvGrpSpPr>
        <p:grpSpPr>
          <a:xfrm>
            <a:off x="2050401" y="4142122"/>
            <a:ext cx="637149" cy="446005"/>
            <a:chOff x="2050400" y="2795712"/>
            <a:chExt cx="637149" cy="446005"/>
          </a:xfrm>
        </p:grpSpPr>
        <p:sp>
          <p:nvSpPr>
            <p:cNvPr id="23" name="Овал 1"/>
            <p:cNvSpPr/>
            <p:nvPr/>
          </p:nvSpPr>
          <p:spPr>
            <a:xfrm>
              <a:off x="2050400" y="2795712"/>
              <a:ext cx="573435" cy="446005"/>
            </a:xfrm>
            <a:prstGeom prst="ellipse">
              <a:avLst/>
            </a:prstGeom>
            <a:solidFill>
              <a:schemeClr val="bg1"/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Равнобедренный треугольник 5"/>
            <p:cNvSpPr/>
            <p:nvPr/>
          </p:nvSpPr>
          <p:spPr>
            <a:xfrm rot="5400000">
              <a:off x="2464547" y="2954999"/>
              <a:ext cx="127430" cy="318575"/>
            </a:xfrm>
            <a:prstGeom prst="triangle">
              <a:avLst/>
            </a:prstGeom>
            <a:solidFill>
              <a:srgbClr val="FF0000"/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 prst="hardEdg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Овал 6"/>
            <p:cNvSpPr/>
            <p:nvPr/>
          </p:nvSpPr>
          <p:spPr>
            <a:xfrm>
              <a:off x="2241545" y="2986857"/>
              <a:ext cx="63715" cy="63715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7"/>
            <p:cNvSpPr/>
            <p:nvPr/>
          </p:nvSpPr>
          <p:spPr>
            <a:xfrm>
              <a:off x="2432689" y="2945292"/>
              <a:ext cx="63715" cy="63715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4" name="Блок-схема: ручное управление 4"/>
          <p:cNvSpPr/>
          <p:nvPr/>
        </p:nvSpPr>
        <p:spPr>
          <a:xfrm rot="9859947">
            <a:off x="1987625" y="3797641"/>
            <a:ext cx="519099" cy="474345"/>
          </a:xfrm>
          <a:prstGeom prst="flowChartManualOperation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accent6">
                <a:lumMod val="50000"/>
              </a:schemeClr>
            </a:solidFill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Rectangle 1"/>
          <p:cNvSpPr>
            <a:spLocks noChangeArrowheads="1"/>
          </p:cNvSpPr>
          <p:nvPr/>
        </p:nvSpPr>
        <p:spPr bwMode="auto">
          <a:xfrm>
            <a:off x="4964901" y="2602636"/>
            <a:ext cx="3986449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выполнять интерактивно.  Во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время демонстрации навести курсор на  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«нужную» 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фигуру до появления ладошки. 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Кликнуть!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42844" y="714356"/>
            <a:ext cx="8488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Какой рассказ можно придумать по рисунку Пети.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251520" y="1196752"/>
            <a:ext cx="82964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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Обозначьте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количество шариков  моделью числа. </a:t>
            </a:r>
          </a:p>
        </p:txBody>
      </p:sp>
      <p:pic>
        <p:nvPicPr>
          <p:cNvPr id="28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725144"/>
            <a:ext cx="6651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Прямоугольник 28"/>
          <p:cNvSpPr/>
          <p:nvPr/>
        </p:nvSpPr>
        <p:spPr>
          <a:xfrm flipH="1">
            <a:off x="1901410" y="4747365"/>
            <a:ext cx="651479" cy="642942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672393" y="5380260"/>
            <a:ext cx="1173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усто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40620" y="5825703"/>
            <a:ext cx="2034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нисколько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Солнце 30"/>
          <p:cNvSpPr/>
          <p:nvPr/>
        </p:nvSpPr>
        <p:spPr>
          <a:xfrm>
            <a:off x="1954827" y="1658417"/>
            <a:ext cx="509720" cy="509720"/>
          </a:xfrm>
          <a:prstGeom prst="sun">
            <a:avLst>
              <a:gd name="adj" fmla="val 38979"/>
            </a:avLst>
          </a:prstGeom>
          <a:solidFill>
            <a:srgbClr val="FFFF00"/>
          </a:solidFill>
          <a:ln w="3175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107504" y="116632"/>
            <a:ext cx="6122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49. Число ноль. Цифра 0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7247353" y="76562"/>
            <a:ext cx="18611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34112479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79371E-6 L 0.01337 0.06707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0" y="33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</p:childTnLst>
        </p:cTn>
      </p:par>
    </p:tnLst>
    <p:bldLst>
      <p:bldP spid="24" grpId="0" animBg="1"/>
      <p:bldP spid="29" grpId="0" animBg="1"/>
      <p:bldP spid="2" grpId="0"/>
      <p:bldP spid="30" grpId="0"/>
      <p:bldP spid="3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750" y="995317"/>
            <a:ext cx="7158430" cy="2001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8" name="Прямоугольник 107"/>
          <p:cNvSpPr/>
          <p:nvPr/>
        </p:nvSpPr>
        <p:spPr>
          <a:xfrm>
            <a:off x="5998545" y="3635254"/>
            <a:ext cx="2682000" cy="2682617"/>
          </a:xfrm>
          <a:prstGeom prst="rect">
            <a:avLst/>
          </a:prstGeom>
          <a:noFill/>
          <a:ln w="285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олнце 17"/>
          <p:cNvSpPr/>
          <p:nvPr/>
        </p:nvSpPr>
        <p:spPr>
          <a:xfrm>
            <a:off x="7615962" y="995317"/>
            <a:ext cx="509720" cy="509720"/>
          </a:xfrm>
          <a:prstGeom prst="sun">
            <a:avLst>
              <a:gd name="adj" fmla="val 38979"/>
            </a:avLst>
          </a:prstGeom>
          <a:solidFill>
            <a:srgbClr val="FFFF00"/>
          </a:solidFill>
          <a:ln w="3175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9" name="32-конечная звезда 108"/>
          <p:cNvSpPr/>
          <p:nvPr/>
        </p:nvSpPr>
        <p:spPr>
          <a:xfrm>
            <a:off x="8564129" y="4509120"/>
            <a:ext cx="232832" cy="193041"/>
          </a:xfrm>
          <a:prstGeom prst="star32">
            <a:avLst>
              <a:gd name="adj" fmla="val 26255"/>
            </a:avLst>
          </a:prstGeom>
          <a:solidFill>
            <a:srgbClr val="FFFF0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0" name="Прямая соединительная линия 109"/>
          <p:cNvCxnSpPr/>
          <p:nvPr/>
        </p:nvCxnSpPr>
        <p:spPr>
          <a:xfrm flipH="1">
            <a:off x="7340964" y="3679497"/>
            <a:ext cx="3505" cy="2682617"/>
          </a:xfrm>
          <a:prstGeom prst="line">
            <a:avLst/>
          </a:prstGeom>
          <a:ln w="12700">
            <a:solidFill>
              <a:srgbClr val="0070C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Прямая соединительная линия 110"/>
          <p:cNvCxnSpPr/>
          <p:nvPr/>
        </p:nvCxnSpPr>
        <p:spPr>
          <a:xfrm>
            <a:off x="6037998" y="4949214"/>
            <a:ext cx="2682000" cy="0"/>
          </a:xfrm>
          <a:prstGeom prst="line">
            <a:avLst/>
          </a:prstGeom>
          <a:ln>
            <a:solidFill>
              <a:srgbClr val="0070C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/>
        </p:nvSpPr>
        <p:spPr>
          <a:xfrm>
            <a:off x="179188" y="4005064"/>
            <a:ext cx="46088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!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Число ноль записывают знаком 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цифрой 0.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Дуга 119"/>
          <p:cNvSpPr/>
          <p:nvPr/>
        </p:nvSpPr>
        <p:spPr>
          <a:xfrm rot="728653">
            <a:off x="7172659" y="3550818"/>
            <a:ext cx="1453942" cy="2780991"/>
          </a:xfrm>
          <a:prstGeom prst="arc">
            <a:avLst>
              <a:gd name="adj1" fmla="val 19391495"/>
              <a:gd name="adj2" fmla="val 11691880"/>
            </a:avLst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TextBox 58"/>
          <p:cNvSpPr txBox="1"/>
          <p:nvPr/>
        </p:nvSpPr>
        <p:spPr>
          <a:xfrm>
            <a:off x="127740" y="503604"/>
            <a:ext cx="8488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Какой рассказ можно придумать по рисунку Пети.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4" name="Дуга 103"/>
          <p:cNvSpPr/>
          <p:nvPr/>
        </p:nvSpPr>
        <p:spPr>
          <a:xfrm rot="990890" flipV="1">
            <a:off x="7143851" y="3593163"/>
            <a:ext cx="1453942" cy="2780991"/>
          </a:xfrm>
          <a:prstGeom prst="arc">
            <a:avLst>
              <a:gd name="adj1" fmla="val 2475005"/>
              <a:gd name="adj2" fmla="val 10291601"/>
            </a:avLst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6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924944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7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29706"/>
            <a:ext cx="6651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924944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9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6997" y="2929706"/>
            <a:ext cx="6651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0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107" y="2924944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107504" y="116632"/>
            <a:ext cx="6122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49. Число ноль. Цифра 0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247353" y="76562"/>
            <a:ext cx="18611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6584817" y="2940816"/>
            <a:ext cx="651479" cy="642942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34330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3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0" animBg="1"/>
      <p:bldP spid="109" grpId="0" animBg="1"/>
      <p:bldP spid="109" grpId="1" animBg="1"/>
      <p:bldP spid="116" grpId="0"/>
      <p:bldP spid="120" grpId="0" animBg="1"/>
      <p:bldP spid="10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" name="Прямая соединительная линия 50"/>
          <p:cNvCxnSpPr/>
          <p:nvPr/>
        </p:nvCxnSpPr>
        <p:spPr>
          <a:xfrm rot="5400000">
            <a:off x="8822034" y="3144894"/>
            <a:ext cx="216330" cy="96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142876" y="3180086"/>
            <a:ext cx="8786842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1179945" y="3144128"/>
            <a:ext cx="216330" cy="48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5400000">
            <a:off x="2132037" y="3143886"/>
            <a:ext cx="216330" cy="96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071538" y="3458566"/>
            <a:ext cx="216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000364" y="3458566"/>
            <a:ext cx="216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109923" y="3458566"/>
            <a:ext cx="216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929058" y="3458566"/>
            <a:ext cx="216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rot="5400000">
            <a:off x="3082927" y="3143886"/>
            <a:ext cx="216330" cy="96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929190" y="3458566"/>
            <a:ext cx="216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rot="5400000">
            <a:off x="3992456" y="3135849"/>
            <a:ext cx="216330" cy="96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4892944" y="3144894"/>
            <a:ext cx="216330" cy="96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6858016" y="3442271"/>
            <a:ext cx="3658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857884" y="3429000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858148" y="3480703"/>
            <a:ext cx="3658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8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 rot="5400000">
            <a:off x="6893208" y="3144894"/>
            <a:ext cx="216330" cy="96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5400000">
            <a:off x="5893076" y="3144894"/>
            <a:ext cx="216330" cy="96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Прямоугольник 41"/>
          <p:cNvSpPr/>
          <p:nvPr/>
        </p:nvSpPr>
        <p:spPr>
          <a:xfrm>
            <a:off x="8715404" y="3442271"/>
            <a:ext cx="388248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9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2" name="Прямая соединительная линия 51"/>
          <p:cNvCxnSpPr/>
          <p:nvPr/>
        </p:nvCxnSpPr>
        <p:spPr>
          <a:xfrm rot="5400000">
            <a:off x="7893340" y="3144894"/>
            <a:ext cx="216330" cy="96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5400000">
            <a:off x="249474" y="3144894"/>
            <a:ext cx="216330" cy="96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214282" y="3442271"/>
            <a:ext cx="216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0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Дуга 66"/>
          <p:cNvSpPr/>
          <p:nvPr/>
        </p:nvSpPr>
        <p:spPr>
          <a:xfrm rot="2412072" flipH="1">
            <a:off x="163191" y="2885200"/>
            <a:ext cx="1459505" cy="1261214"/>
          </a:xfrm>
          <a:prstGeom prst="arc">
            <a:avLst/>
          </a:prstGeom>
          <a:ln w="28575">
            <a:solidFill>
              <a:srgbClr val="7030A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030A0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87354" y="2146570"/>
            <a:ext cx="7887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-1</a:t>
            </a:r>
            <a:endParaRPr lang="ru-RU" sz="24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57158" y="857232"/>
            <a:ext cx="8358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Расскажи, где стоит 0.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Блок-схема: узел 42"/>
          <p:cNvSpPr/>
          <p:nvPr/>
        </p:nvSpPr>
        <p:spPr>
          <a:xfrm>
            <a:off x="311122" y="3091796"/>
            <a:ext cx="107157" cy="107157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Блок-схема: узел 43"/>
          <p:cNvSpPr/>
          <p:nvPr/>
        </p:nvSpPr>
        <p:spPr>
          <a:xfrm>
            <a:off x="1222557" y="3091796"/>
            <a:ext cx="107157" cy="107157"/>
          </a:xfrm>
          <a:prstGeom prst="flowChartConnector">
            <a:avLst/>
          </a:prstGeom>
          <a:solidFill>
            <a:srgbClr val="FF0000"/>
          </a:solidFill>
          <a:ln w="190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Облако 52"/>
          <p:cNvSpPr/>
          <p:nvPr/>
        </p:nvSpPr>
        <p:spPr>
          <a:xfrm flipH="1">
            <a:off x="7286644" y="5929330"/>
            <a:ext cx="1338014" cy="382290"/>
          </a:xfrm>
          <a:prstGeom prst="cloud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 flipH="1">
            <a:off x="7341661" y="4055690"/>
            <a:ext cx="1083154" cy="2064785"/>
            <a:chOff x="4386638" y="3967947"/>
            <a:chExt cx="1083154" cy="2064785"/>
          </a:xfrm>
        </p:grpSpPr>
        <p:sp>
          <p:nvSpPr>
            <p:cNvPr id="54" name="Овал 53"/>
            <p:cNvSpPr/>
            <p:nvPr/>
          </p:nvSpPr>
          <p:spPr>
            <a:xfrm>
              <a:off x="5151217" y="4758433"/>
              <a:ext cx="318575" cy="318575"/>
            </a:xfrm>
            <a:prstGeom prst="ellipse">
              <a:avLst/>
            </a:prstGeom>
            <a:solidFill>
              <a:schemeClr val="bg1"/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Овал 2"/>
            <p:cNvSpPr/>
            <p:nvPr/>
          </p:nvSpPr>
          <p:spPr>
            <a:xfrm>
              <a:off x="4450353" y="5212932"/>
              <a:ext cx="955724" cy="819800"/>
            </a:xfrm>
            <a:prstGeom prst="ellipse">
              <a:avLst/>
            </a:prstGeom>
            <a:solidFill>
              <a:schemeClr val="bg1"/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4577783" y="4631003"/>
              <a:ext cx="683876" cy="683876"/>
            </a:xfrm>
            <a:prstGeom prst="ellipse">
              <a:avLst/>
            </a:prstGeom>
            <a:solidFill>
              <a:schemeClr val="bg1"/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Овал 1"/>
            <p:cNvSpPr/>
            <p:nvPr/>
          </p:nvSpPr>
          <p:spPr>
            <a:xfrm>
              <a:off x="4641498" y="4312428"/>
              <a:ext cx="573435" cy="446005"/>
            </a:xfrm>
            <a:prstGeom prst="ellipse">
              <a:avLst/>
            </a:prstGeom>
            <a:solidFill>
              <a:schemeClr val="bg1"/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Блок-схема: ручное управление 4"/>
            <p:cNvSpPr/>
            <p:nvPr/>
          </p:nvSpPr>
          <p:spPr>
            <a:xfrm rot="9859947">
              <a:off x="4578722" y="3967947"/>
              <a:ext cx="519099" cy="474345"/>
            </a:xfrm>
            <a:prstGeom prst="flowChartManualOperati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accent6">
                  <a:lumMod val="50000"/>
                </a:schemeClr>
              </a:solidFill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Равнобедренный треугольник 5"/>
            <p:cNvSpPr/>
            <p:nvPr/>
          </p:nvSpPr>
          <p:spPr>
            <a:xfrm rot="5400000">
              <a:off x="5055645" y="4471715"/>
              <a:ext cx="127430" cy="318575"/>
            </a:xfrm>
            <a:prstGeom prst="triangle">
              <a:avLst/>
            </a:prstGeom>
            <a:solidFill>
              <a:srgbClr val="FF0000"/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 prst="hardEdg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Овал 6"/>
            <p:cNvSpPr/>
            <p:nvPr/>
          </p:nvSpPr>
          <p:spPr>
            <a:xfrm>
              <a:off x="4832643" y="4503573"/>
              <a:ext cx="63715" cy="63715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Овал 7"/>
            <p:cNvSpPr/>
            <p:nvPr/>
          </p:nvSpPr>
          <p:spPr>
            <a:xfrm>
              <a:off x="5023787" y="4462008"/>
              <a:ext cx="63715" cy="63715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Овал 9"/>
            <p:cNvSpPr/>
            <p:nvPr/>
          </p:nvSpPr>
          <p:spPr>
            <a:xfrm>
              <a:off x="4386638" y="4822148"/>
              <a:ext cx="318575" cy="318575"/>
            </a:xfrm>
            <a:prstGeom prst="ellipse">
              <a:avLst/>
            </a:prstGeom>
            <a:solidFill>
              <a:schemeClr val="bg1"/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79" name="Солнце 78"/>
          <p:cNvSpPr/>
          <p:nvPr/>
        </p:nvSpPr>
        <p:spPr>
          <a:xfrm>
            <a:off x="1071538" y="2500306"/>
            <a:ext cx="428628" cy="428628"/>
          </a:xfrm>
          <a:prstGeom prst="sun">
            <a:avLst>
              <a:gd name="adj" fmla="val 35667"/>
            </a:avLst>
          </a:prstGeom>
          <a:solidFill>
            <a:srgbClr val="00B0F0"/>
          </a:solidFill>
          <a:ln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8" name="TextBox 47"/>
          <p:cNvSpPr txBox="1"/>
          <p:nvPr/>
        </p:nvSpPr>
        <p:spPr>
          <a:xfrm>
            <a:off x="107504" y="116632"/>
            <a:ext cx="6122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49. Число ноль. Цифра 0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7247353" y="76562"/>
            <a:ext cx="18611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85 -0.01783 -0.01701 -0.03542 -0.02639 -0.04514 C -0.03576 -0.05486 -0.046 -0.06181 -0.05659 -0.05903 C -0.06718 -0.05625 -0.08229 -0.03959 -0.08958 -0.02894 C -0.09687 -0.01829 -0.0993 0.00046 -0.10086 0.00509 " pathEditMode="relative" ptsTypes="aaaaA">
                                      <p:cBhvr>
                                        <p:cTn id="28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50" grpId="0"/>
      <p:bldP spid="67" grpId="0" animBg="1"/>
      <p:bldP spid="68" grpId="0"/>
      <p:bldP spid="43" grpId="0" animBg="1"/>
      <p:bldP spid="44" grpId="0" animBg="1"/>
      <p:bldP spid="79" grpId="0" animBg="1"/>
      <p:bldP spid="79" grpId="1" animBg="1"/>
      <p:bldP spid="79" grpId="2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Прямоугольник 139"/>
          <p:cNvSpPr/>
          <p:nvPr/>
        </p:nvSpPr>
        <p:spPr>
          <a:xfrm>
            <a:off x="2483768" y="5271591"/>
            <a:ext cx="14911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  -  0 = 2</a:t>
            </a:r>
          </a:p>
        </p:txBody>
      </p:sp>
      <p:cxnSp>
        <p:nvCxnSpPr>
          <p:cNvPr id="141" name="Прямая со стрелкой 140"/>
          <p:cNvCxnSpPr/>
          <p:nvPr/>
        </p:nvCxnSpPr>
        <p:spPr>
          <a:xfrm>
            <a:off x="2708451" y="4884642"/>
            <a:ext cx="499205" cy="1110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extBox 141"/>
          <p:cNvSpPr txBox="1"/>
          <p:nvPr/>
        </p:nvSpPr>
        <p:spPr>
          <a:xfrm>
            <a:off x="2589329" y="4202108"/>
            <a:ext cx="85725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- 0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44" name="Группа 143"/>
          <p:cNvGrpSpPr/>
          <p:nvPr/>
        </p:nvGrpSpPr>
        <p:grpSpPr>
          <a:xfrm>
            <a:off x="3203848" y="3812790"/>
            <a:ext cx="1638063" cy="1416410"/>
            <a:chOff x="4003815" y="4255351"/>
            <a:chExt cx="1638063" cy="1416410"/>
          </a:xfrm>
        </p:grpSpPr>
        <p:sp>
          <p:nvSpPr>
            <p:cNvPr id="150" name="Овал 149"/>
            <p:cNvSpPr/>
            <p:nvPr/>
          </p:nvSpPr>
          <p:spPr>
            <a:xfrm>
              <a:off x="4003815" y="4402915"/>
              <a:ext cx="1638063" cy="1215753"/>
            </a:xfrm>
            <a:prstGeom prst="ellipse">
              <a:avLst/>
            </a:prstGeom>
            <a:gradFill flip="none" rotWithShape="1">
              <a:gsLst>
                <a:gs pos="0">
                  <a:srgbClr val="4BD0FF">
                    <a:tint val="66000"/>
                    <a:satMod val="160000"/>
                  </a:srgbClr>
                </a:gs>
                <a:gs pos="50000">
                  <a:srgbClr val="4BD0FF">
                    <a:tint val="44500"/>
                    <a:satMod val="160000"/>
                  </a:srgbClr>
                </a:gs>
                <a:gs pos="100000">
                  <a:srgbClr val="4BD0FF">
                    <a:tint val="23500"/>
                    <a:satMod val="16000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5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1739" y="4255351"/>
              <a:ext cx="652570" cy="8107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2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5753876">
              <a:off x="4671036" y="4906822"/>
              <a:ext cx="544131" cy="9857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45" name="Прямоугольник 144"/>
          <p:cNvSpPr/>
          <p:nvPr/>
        </p:nvSpPr>
        <p:spPr>
          <a:xfrm>
            <a:off x="3203848" y="3484274"/>
            <a:ext cx="2016224" cy="1744926"/>
          </a:xfrm>
          <a:prstGeom prst="rect">
            <a:avLst/>
          </a:prstGeom>
          <a:noFill/>
          <a:ln>
            <a:solidFill>
              <a:srgbClr val="7030A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3" name="Группа 12"/>
          <p:cNvGrpSpPr/>
          <p:nvPr/>
        </p:nvGrpSpPr>
        <p:grpSpPr>
          <a:xfrm>
            <a:off x="539552" y="3484274"/>
            <a:ext cx="2016224" cy="1744926"/>
            <a:chOff x="539552" y="3471391"/>
            <a:chExt cx="2016224" cy="1744926"/>
          </a:xfrm>
        </p:grpSpPr>
        <p:sp>
          <p:nvSpPr>
            <p:cNvPr id="143" name="Прямоугольник 142"/>
            <p:cNvSpPr/>
            <p:nvPr/>
          </p:nvSpPr>
          <p:spPr>
            <a:xfrm>
              <a:off x="539552" y="3471391"/>
              <a:ext cx="2016224" cy="1744926"/>
            </a:xfrm>
            <a:prstGeom prst="rect">
              <a:avLst/>
            </a:prstGeom>
            <a:noFill/>
            <a:ln>
              <a:solidFill>
                <a:srgbClr val="7030A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46" name="Группа 145"/>
            <p:cNvGrpSpPr/>
            <p:nvPr/>
          </p:nvGrpSpPr>
          <p:grpSpPr>
            <a:xfrm>
              <a:off x="845705" y="3799907"/>
              <a:ext cx="1638063" cy="1416410"/>
              <a:chOff x="4003815" y="4255351"/>
              <a:chExt cx="1638063" cy="1416410"/>
            </a:xfrm>
          </p:grpSpPr>
          <p:sp>
            <p:nvSpPr>
              <p:cNvPr id="147" name="Овал 146"/>
              <p:cNvSpPr/>
              <p:nvPr/>
            </p:nvSpPr>
            <p:spPr>
              <a:xfrm>
                <a:off x="4003815" y="4402915"/>
                <a:ext cx="1638063" cy="1215753"/>
              </a:xfrm>
              <a:prstGeom prst="ellipse">
                <a:avLst/>
              </a:prstGeom>
              <a:gradFill flip="none" rotWithShape="1">
                <a:gsLst>
                  <a:gs pos="0">
                    <a:srgbClr val="4BD0FF">
                      <a:tint val="66000"/>
                      <a:satMod val="160000"/>
                    </a:srgbClr>
                  </a:gs>
                  <a:gs pos="50000">
                    <a:srgbClr val="4BD0FF">
                      <a:tint val="44500"/>
                      <a:satMod val="160000"/>
                    </a:srgbClr>
                  </a:gs>
                  <a:gs pos="100000">
                    <a:srgbClr val="4BD0FF">
                      <a:tint val="23500"/>
                      <a:satMod val="16000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  <a:effectLst>
                <a:softEdge rad="3175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148" name="Picture 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61739" y="4255351"/>
                <a:ext cx="652570" cy="8107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49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5753876">
                <a:off x="4671036" y="4906822"/>
                <a:ext cx="544131" cy="98574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sp>
        <p:nvSpPr>
          <p:cNvPr id="154" name="Прямоугольник 153"/>
          <p:cNvSpPr/>
          <p:nvPr/>
        </p:nvSpPr>
        <p:spPr>
          <a:xfrm>
            <a:off x="3220395" y="3482398"/>
            <a:ext cx="1976108" cy="1744926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2" name="Группа 11"/>
          <p:cNvGrpSpPr/>
          <p:nvPr/>
        </p:nvGrpSpPr>
        <p:grpSpPr>
          <a:xfrm>
            <a:off x="534743" y="1052736"/>
            <a:ext cx="2016224" cy="1744926"/>
            <a:chOff x="534743" y="1052736"/>
            <a:chExt cx="2016224" cy="1744926"/>
          </a:xfrm>
        </p:grpSpPr>
        <p:sp>
          <p:nvSpPr>
            <p:cNvPr id="49" name="Овал 48"/>
            <p:cNvSpPr/>
            <p:nvPr/>
          </p:nvSpPr>
          <p:spPr>
            <a:xfrm>
              <a:off x="661972" y="1581909"/>
              <a:ext cx="1568003" cy="1215753"/>
            </a:xfrm>
            <a:prstGeom prst="ellipse">
              <a:avLst/>
            </a:prstGeom>
            <a:gradFill flip="none" rotWithShape="1">
              <a:gsLst>
                <a:gs pos="0">
                  <a:srgbClr val="FF7C80">
                    <a:tint val="66000"/>
                    <a:satMod val="160000"/>
                  </a:srgbClr>
                </a:gs>
                <a:gs pos="50000">
                  <a:srgbClr val="FF7C80">
                    <a:tint val="44500"/>
                    <a:satMod val="160000"/>
                  </a:srgbClr>
                </a:gs>
                <a:gs pos="100000">
                  <a:srgbClr val="FF7C80">
                    <a:tint val="23500"/>
                    <a:satMod val="16000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50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8812" y="1331363"/>
              <a:ext cx="763099" cy="9481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40067" y="1621207"/>
              <a:ext cx="1185981" cy="11764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3" name="Прямоугольник 52"/>
            <p:cNvSpPr/>
            <p:nvPr/>
          </p:nvSpPr>
          <p:spPr>
            <a:xfrm>
              <a:off x="534743" y="1052736"/>
              <a:ext cx="2016224" cy="1744926"/>
            </a:xfrm>
            <a:prstGeom prst="rect">
              <a:avLst/>
            </a:prstGeom>
            <a:noFill/>
            <a:ln>
              <a:solidFill>
                <a:srgbClr val="7030A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5" name="Прямоугольник 64"/>
          <p:cNvSpPr/>
          <p:nvPr/>
        </p:nvSpPr>
        <p:spPr>
          <a:xfrm>
            <a:off x="3239533" y="1052736"/>
            <a:ext cx="2016224" cy="1744926"/>
          </a:xfrm>
          <a:prstGeom prst="rect">
            <a:avLst/>
          </a:prstGeom>
          <a:noFill/>
          <a:ln>
            <a:solidFill>
              <a:srgbClr val="7030A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7" name="Прямая со стрелкой 66"/>
          <p:cNvCxnSpPr/>
          <p:nvPr/>
        </p:nvCxnSpPr>
        <p:spPr>
          <a:xfrm>
            <a:off x="2632635" y="2453659"/>
            <a:ext cx="499205" cy="1110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2576904" y="1770570"/>
            <a:ext cx="85725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+ 0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Овал 73"/>
          <p:cNvSpPr/>
          <p:nvPr/>
        </p:nvSpPr>
        <p:spPr>
          <a:xfrm>
            <a:off x="3415312" y="1591615"/>
            <a:ext cx="1568003" cy="1215753"/>
          </a:xfrm>
          <a:prstGeom prst="ellipse">
            <a:avLst/>
          </a:prstGeom>
          <a:gradFill flip="none" rotWithShape="1">
            <a:gsLst>
              <a:gs pos="0">
                <a:srgbClr val="FF7C80">
                  <a:tint val="66000"/>
                  <a:satMod val="160000"/>
                </a:srgbClr>
              </a:gs>
              <a:gs pos="50000">
                <a:srgbClr val="FF7C80">
                  <a:tint val="44500"/>
                  <a:satMod val="160000"/>
                </a:srgbClr>
              </a:gs>
              <a:gs pos="100000">
                <a:srgbClr val="FF7C8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2152" y="1341069"/>
            <a:ext cx="763099" cy="948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6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3407" y="1630913"/>
            <a:ext cx="1185981" cy="1176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8" name="Прямоугольник 77"/>
          <p:cNvSpPr/>
          <p:nvPr/>
        </p:nvSpPr>
        <p:spPr>
          <a:xfrm>
            <a:off x="2426048" y="2852196"/>
            <a:ext cx="1847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ru-RU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5" name="Прямоугольник 154"/>
          <p:cNvSpPr/>
          <p:nvPr/>
        </p:nvSpPr>
        <p:spPr>
          <a:xfrm>
            <a:off x="3268109" y="1052736"/>
            <a:ext cx="1976108" cy="1744926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23528" y="605879"/>
            <a:ext cx="8227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Какие равенства можно записать к рисункам ребят?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Прямоугольник 152"/>
          <p:cNvSpPr/>
          <p:nvPr/>
        </p:nvSpPr>
        <p:spPr>
          <a:xfrm>
            <a:off x="356071" y="5919663"/>
            <a:ext cx="70059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а) к любому числу прибавить или вычесть 0;</a:t>
            </a:r>
            <a:endParaRPr lang="ru-RU" dirty="0"/>
          </a:p>
        </p:txBody>
      </p:sp>
      <p:sp>
        <p:nvSpPr>
          <p:cNvPr id="214" name="TextBox 213"/>
          <p:cNvSpPr txBox="1"/>
          <p:nvPr/>
        </p:nvSpPr>
        <p:spPr>
          <a:xfrm>
            <a:off x="323528" y="5385410"/>
            <a:ext cx="56166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?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Что будет, если:</a:t>
            </a:r>
          </a:p>
        </p:txBody>
      </p:sp>
      <p:sp>
        <p:nvSpPr>
          <p:cNvPr id="216" name="Прямоугольник 215"/>
          <p:cNvSpPr/>
          <p:nvPr/>
        </p:nvSpPr>
        <p:spPr>
          <a:xfrm>
            <a:off x="2455504" y="2869670"/>
            <a:ext cx="156805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/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  +  0 =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9" name="Прямоугольник 218"/>
          <p:cNvSpPr/>
          <p:nvPr/>
        </p:nvSpPr>
        <p:spPr>
          <a:xfrm>
            <a:off x="3667374" y="2883294"/>
            <a:ext cx="356188" cy="46166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220" name="Прямоугольник 219"/>
          <p:cNvSpPr/>
          <p:nvPr/>
        </p:nvSpPr>
        <p:spPr>
          <a:xfrm>
            <a:off x="3131840" y="2882632"/>
            <a:ext cx="356188" cy="46166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221" name="Прямоугольник 220"/>
          <p:cNvSpPr/>
          <p:nvPr/>
        </p:nvSpPr>
        <p:spPr>
          <a:xfrm>
            <a:off x="3063684" y="5301208"/>
            <a:ext cx="356188" cy="46166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222" name="Прямоугольник 221"/>
          <p:cNvSpPr/>
          <p:nvPr/>
        </p:nvSpPr>
        <p:spPr>
          <a:xfrm>
            <a:off x="3637219" y="5313310"/>
            <a:ext cx="356188" cy="46166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615608" y="2636094"/>
            <a:ext cx="35283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Если</a:t>
            </a:r>
            <a:r>
              <a:rPr lang="ru-RU" sz="2400" b="1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а</a:t>
            </a:r>
            <a:r>
              <a:rPr lang="ru-RU" sz="2400" b="1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 – </a:t>
            </a:r>
            <a:r>
              <a:rPr lang="ru-RU" sz="2400" b="1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любое число, то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а</a:t>
            </a:r>
            <a:r>
              <a:rPr lang="ru-RU" sz="2400" b="1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 + 0 = </a:t>
            </a:r>
            <a:r>
              <a:rPr lang="ru-RU" sz="3200" b="1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а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а</a:t>
            </a:r>
            <a:r>
              <a:rPr lang="ru-RU" sz="2400" b="1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 – 0 = </a:t>
            </a:r>
            <a:r>
              <a:rPr lang="ru-RU" sz="3200" b="1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а</a:t>
            </a:r>
            <a:endParaRPr lang="ru-RU" sz="3200" b="1" dirty="0">
              <a:solidFill>
                <a:srgbClr val="FF0000"/>
              </a:solidFill>
              <a:latin typeface="Arial Narrow" pitchFamily="34" charset="0"/>
              <a:cs typeface="Arial" pitchFamily="34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5508104" y="1052736"/>
            <a:ext cx="0" cy="4710137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3" name="TextBox 222"/>
          <p:cNvSpPr txBox="1"/>
          <p:nvPr/>
        </p:nvSpPr>
        <p:spPr>
          <a:xfrm>
            <a:off x="107504" y="116632"/>
            <a:ext cx="6122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49. Число ноль. Цифра 0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4" name="Прямоугольник 223"/>
          <p:cNvSpPr/>
          <p:nvPr/>
        </p:nvSpPr>
        <p:spPr>
          <a:xfrm>
            <a:off x="7247353" y="76562"/>
            <a:ext cx="18611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1848526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" grpId="0"/>
      <p:bldP spid="154" grpId="0" animBg="1"/>
      <p:bldP spid="68" grpId="0"/>
      <p:bldP spid="155" grpId="0" animBg="1"/>
      <p:bldP spid="153" grpId="0"/>
      <p:bldP spid="214" grpId="0"/>
      <p:bldP spid="219" grpId="0" animBg="1"/>
      <p:bldP spid="220" grpId="0" animBg="1"/>
      <p:bldP spid="221" grpId="0" animBg="1"/>
      <p:bldP spid="222" grpId="0" animBg="1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0455" y="1036002"/>
            <a:ext cx="2016224" cy="1744926"/>
          </a:xfrm>
          <a:prstGeom prst="rect">
            <a:avLst/>
          </a:prstGeom>
          <a:noFill/>
          <a:ln>
            <a:solidFill>
              <a:srgbClr val="7030A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555776" y="2836202"/>
            <a:ext cx="13981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0 + 3 = 3</a:t>
            </a:r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2647734" y="2491945"/>
            <a:ext cx="499205" cy="1110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585764" y="1809411"/>
            <a:ext cx="85725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+ 3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3218551" y="993490"/>
            <a:ext cx="2027204" cy="1817235"/>
            <a:chOff x="6300192" y="940248"/>
            <a:chExt cx="2027204" cy="1817235"/>
          </a:xfrm>
        </p:grpSpPr>
        <p:sp>
          <p:nvSpPr>
            <p:cNvPr id="7" name="Овал 6"/>
            <p:cNvSpPr/>
            <p:nvPr/>
          </p:nvSpPr>
          <p:spPr>
            <a:xfrm>
              <a:off x="6662860" y="1277144"/>
              <a:ext cx="1318310" cy="1022153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tint val="66000"/>
                    <a:satMod val="160000"/>
                  </a:srgbClr>
                </a:gs>
                <a:gs pos="50000">
                  <a:srgbClr val="FF0000">
                    <a:tint val="44500"/>
                    <a:satMod val="160000"/>
                  </a:srgbClr>
                </a:gs>
                <a:gs pos="100000">
                  <a:srgbClr val="FF000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=""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60441" y="940248"/>
              <a:ext cx="1523149" cy="5776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02799" y="1488116"/>
              <a:ext cx="824597" cy="10233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Прямоугольник 9"/>
            <p:cNvSpPr/>
            <p:nvPr/>
          </p:nvSpPr>
          <p:spPr>
            <a:xfrm>
              <a:off x="6300192" y="1012557"/>
              <a:ext cx="2016224" cy="1744926"/>
            </a:xfrm>
            <a:prstGeom prst="rect">
              <a:avLst/>
            </a:prstGeom>
            <a:noFill/>
            <a:ln>
              <a:solidFill>
                <a:srgbClr val="7030A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0192" y="1485490"/>
              <a:ext cx="1035493" cy="990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2" name="Прямоугольник 11"/>
          <p:cNvSpPr/>
          <p:nvPr/>
        </p:nvSpPr>
        <p:spPr>
          <a:xfrm>
            <a:off x="558830" y="1051675"/>
            <a:ext cx="1976108" cy="1744926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243964" y="1064879"/>
            <a:ext cx="1976108" cy="1744926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511373" y="2892881"/>
            <a:ext cx="356188" cy="46166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635896" y="2908210"/>
            <a:ext cx="356188" cy="46166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p:grpSp>
        <p:nvGrpSpPr>
          <p:cNvPr id="16" name="Группа 15"/>
          <p:cNvGrpSpPr/>
          <p:nvPr/>
        </p:nvGrpSpPr>
        <p:grpSpPr>
          <a:xfrm>
            <a:off x="520455" y="3484274"/>
            <a:ext cx="2016224" cy="1744926"/>
            <a:chOff x="107504" y="824506"/>
            <a:chExt cx="2016224" cy="1744926"/>
          </a:xfrm>
        </p:grpSpPr>
        <p:sp>
          <p:nvSpPr>
            <p:cNvPr id="17" name="Овал 16"/>
            <p:cNvSpPr/>
            <p:nvPr/>
          </p:nvSpPr>
          <p:spPr>
            <a:xfrm>
              <a:off x="372109" y="1124744"/>
              <a:ext cx="1568003" cy="981863"/>
            </a:xfrm>
            <a:prstGeom prst="ellipse">
              <a:avLst/>
            </a:prstGeom>
            <a:gradFill flip="none" rotWithShape="1">
              <a:gsLst>
                <a:gs pos="0">
                  <a:srgbClr val="C39BE1">
                    <a:tint val="66000"/>
                    <a:satMod val="160000"/>
                  </a:srgbClr>
                </a:gs>
                <a:gs pos="50000">
                  <a:srgbClr val="C39BE1">
                    <a:tint val="44500"/>
                    <a:satMod val="160000"/>
                  </a:srgbClr>
                </a:gs>
                <a:gs pos="100000">
                  <a:srgbClr val="C39BE1">
                    <a:tint val="23500"/>
                    <a:satMod val="16000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63" y="915589"/>
              <a:ext cx="720080" cy="894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" name="Picture 8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2109" y="1810254"/>
              <a:ext cx="1568003" cy="5927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2698" y="824506"/>
              <a:ext cx="544131" cy="9857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" name="Прямоугольник 20"/>
            <p:cNvSpPr/>
            <p:nvPr/>
          </p:nvSpPr>
          <p:spPr>
            <a:xfrm>
              <a:off x="107504" y="824506"/>
              <a:ext cx="2016224" cy="1744926"/>
            </a:xfrm>
            <a:prstGeom prst="rect">
              <a:avLst/>
            </a:prstGeom>
            <a:noFill/>
            <a:ln>
              <a:solidFill>
                <a:srgbClr val="7030A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22" name="Прямая со стрелкой 21"/>
          <p:cNvCxnSpPr/>
          <p:nvPr/>
        </p:nvCxnSpPr>
        <p:spPr>
          <a:xfrm>
            <a:off x="2689467" y="4995031"/>
            <a:ext cx="499205" cy="1110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627497" y="4312497"/>
            <a:ext cx="85725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-3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225245" y="3484274"/>
            <a:ext cx="2016224" cy="1744926"/>
          </a:xfrm>
          <a:prstGeom prst="rect">
            <a:avLst/>
          </a:prstGeom>
          <a:noFill/>
          <a:ln>
            <a:solidFill>
              <a:srgbClr val="7030A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268109" y="3484274"/>
            <a:ext cx="1976108" cy="1744926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39552" y="3484274"/>
            <a:ext cx="1976108" cy="1744926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2577183" y="5385689"/>
            <a:ext cx="14911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 -  3 = 0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3667374" y="5415607"/>
            <a:ext cx="356188" cy="46166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323528" y="5529426"/>
            <a:ext cx="56166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?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Что будет, если: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498782" y="5991671"/>
            <a:ext cx="66933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б) из любого числа вычесть это же число?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5615608" y="2852118"/>
            <a:ext cx="35283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Если</a:t>
            </a:r>
            <a:r>
              <a:rPr lang="ru-RU" sz="2400" b="1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а</a:t>
            </a:r>
            <a:r>
              <a:rPr lang="ru-RU" sz="2400" b="1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 – </a:t>
            </a:r>
            <a:r>
              <a:rPr lang="ru-RU" sz="2400" b="1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любое число, то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а</a:t>
            </a:r>
            <a:r>
              <a:rPr lang="ru-RU" sz="2400" b="1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 – </a:t>
            </a:r>
            <a:r>
              <a:rPr lang="ru-RU" sz="3200" b="1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а</a:t>
            </a:r>
            <a:r>
              <a:rPr lang="ru-RU" sz="2400" b="1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 = 0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6000760" y="3929336"/>
            <a:ext cx="26118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и</a:t>
            </a:r>
          </a:p>
          <a:p>
            <a:pPr lvl="0" algn="ctr"/>
            <a:r>
              <a:rPr lang="ru-RU" sz="2400" b="1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0 </a:t>
            </a:r>
            <a:r>
              <a:rPr lang="ru-RU" sz="2400" b="1" dirty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+ 0 = 0;   0 – 0 = 0</a:t>
            </a:r>
            <a:endParaRPr lang="ru-RU" sz="3200" b="1" dirty="0">
              <a:solidFill>
                <a:srgbClr val="FF0000"/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23528" y="605879"/>
            <a:ext cx="8227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Какие равенства можно записать к рисункам ребят?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07504" y="116632"/>
            <a:ext cx="6122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49. Число ноль. Цифра 0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7247353" y="76562"/>
            <a:ext cx="18611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cxnSp>
        <p:nvCxnSpPr>
          <p:cNvPr id="67" name="Прямая соединительная линия 66"/>
          <p:cNvCxnSpPr/>
          <p:nvPr/>
        </p:nvCxnSpPr>
        <p:spPr>
          <a:xfrm>
            <a:off x="5508104" y="1052736"/>
            <a:ext cx="0" cy="4710137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790095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 animBg="1"/>
      <p:bldP spid="13" grpId="0" animBg="1"/>
      <p:bldP spid="14" grpId="0" animBg="1"/>
      <p:bldP spid="15" grpId="0" animBg="1"/>
      <p:bldP spid="23" grpId="0"/>
      <p:bldP spid="25" grpId="0" animBg="1"/>
      <p:bldP spid="26" grpId="0" animBg="1"/>
      <p:bldP spid="57" grpId="0" animBg="1"/>
      <p:bldP spid="60" grpId="0"/>
      <p:bldP spid="61" grpId="0"/>
      <p:bldP spid="62" grpId="0"/>
      <p:bldP spid="6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857232"/>
            <a:ext cx="87129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Преврати записи Вовы в верные равенства. Поставь  вместо «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Symbol"/>
              </a:rPr>
              <a:t>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» знак «+» или « –».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3" name="Группа 22"/>
          <p:cNvGrpSpPr/>
          <p:nvPr/>
        </p:nvGrpSpPr>
        <p:grpSpPr>
          <a:xfrm>
            <a:off x="323528" y="1916832"/>
            <a:ext cx="7704856" cy="2160240"/>
            <a:chOff x="323528" y="2132856"/>
            <a:chExt cx="7704856" cy="2160240"/>
          </a:xfrm>
        </p:grpSpPr>
        <p:sp>
          <p:nvSpPr>
            <p:cNvPr id="3" name="TextBox 2"/>
            <p:cNvSpPr txBox="1"/>
            <p:nvPr/>
          </p:nvSpPr>
          <p:spPr>
            <a:xfrm>
              <a:off x="323528" y="2204864"/>
              <a:ext cx="28083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5 +  4  -  0 = 9</a:t>
              </a:r>
              <a:endPara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23528" y="2916233"/>
              <a:ext cx="309634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4  -  4  + 5 = 5</a:t>
              </a:r>
              <a:endPara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23528" y="3564305"/>
              <a:ext cx="28083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9  -  2  -  7 = 0</a:t>
              </a:r>
              <a:endPara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499992" y="2204864"/>
              <a:ext cx="352839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0  -  0  +  8  = 8</a:t>
              </a:r>
              <a:endPara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499992" y="2916233"/>
              <a:ext cx="352839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3  +  0  +  2 = 5</a:t>
              </a:r>
              <a:endPara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499992" y="3564305"/>
              <a:ext cx="352839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3  +  6  -  4  = 5</a:t>
              </a:r>
              <a:endPara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683568" y="2143308"/>
              <a:ext cx="441146" cy="70788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ru-RU" sz="40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  <a:sym typeface="Symbol"/>
                </a:rPr>
                <a:t></a:t>
              </a:r>
              <a:endParaRPr lang="ru-RU" sz="4000" dirty="0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1538566" y="2132856"/>
              <a:ext cx="441146" cy="70788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ru-RU" sz="40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  <a:sym typeface="Symbol"/>
                </a:rPr>
                <a:t></a:t>
              </a:r>
              <a:endParaRPr lang="ru-RU" sz="4000" dirty="0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683568" y="2864562"/>
              <a:ext cx="441146" cy="70788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ru-RU" sz="40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  <a:sym typeface="Symbol"/>
                </a:rPr>
                <a:t></a:t>
              </a:r>
              <a:endParaRPr lang="ru-RU" sz="4000" dirty="0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1538566" y="2854110"/>
              <a:ext cx="441146" cy="70788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ru-RU" sz="40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  <a:sym typeface="Symbol"/>
                </a:rPr>
                <a:t></a:t>
              </a:r>
              <a:endParaRPr lang="ru-RU" sz="4000" dirty="0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683568" y="3511460"/>
              <a:ext cx="441146" cy="7078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ru-RU" sz="40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  <a:sym typeface="Symbol"/>
                </a:rPr>
                <a:t></a:t>
              </a:r>
              <a:endParaRPr lang="ru-RU" sz="4000" dirty="0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1538566" y="3501008"/>
              <a:ext cx="441146" cy="7078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ru-RU" sz="40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  <a:sym typeface="Symbol"/>
                </a:rPr>
                <a:t></a:t>
              </a:r>
              <a:endParaRPr lang="ru-RU" sz="4000" dirty="0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4932040" y="2143308"/>
              <a:ext cx="441146" cy="7078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ru-RU" sz="40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  <a:sym typeface="Symbol"/>
                </a:rPr>
                <a:t></a:t>
              </a:r>
              <a:endParaRPr lang="ru-RU" sz="4000" dirty="0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5787038" y="2132856"/>
              <a:ext cx="441146" cy="7078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ru-RU" sz="40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  <a:sym typeface="Symbol"/>
                </a:rPr>
                <a:t></a:t>
              </a:r>
              <a:endParaRPr lang="ru-RU" sz="4000" dirty="0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4932040" y="2834812"/>
              <a:ext cx="441146" cy="7078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ru-RU" sz="40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  <a:sym typeface="Symbol"/>
                </a:rPr>
                <a:t></a:t>
              </a:r>
              <a:endParaRPr lang="ru-RU" sz="4000" dirty="0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5787038" y="2824360"/>
              <a:ext cx="441146" cy="7078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ru-RU" sz="40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  <a:sym typeface="Symbol"/>
                </a:rPr>
                <a:t></a:t>
              </a:r>
              <a:endParaRPr lang="ru-RU" sz="4000" dirty="0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4932040" y="3585210"/>
              <a:ext cx="441146" cy="7078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ru-RU" sz="40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  <a:sym typeface="Symbol"/>
                </a:rPr>
                <a:t></a:t>
              </a:r>
              <a:endParaRPr lang="ru-RU" sz="4000" dirty="0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87038" y="3574758"/>
              <a:ext cx="441146" cy="7078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ru-RU" sz="40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  <a:sym typeface="Symbol"/>
                </a:rPr>
                <a:t></a:t>
              </a:r>
              <a:endParaRPr lang="ru-RU" sz="4000" dirty="0"/>
            </a:p>
          </p:txBody>
        </p:sp>
      </p:grpSp>
      <p:sp>
        <p:nvSpPr>
          <p:cNvPr id="24" name="Прямоугольник 23"/>
          <p:cNvSpPr/>
          <p:nvPr/>
        </p:nvSpPr>
        <p:spPr>
          <a:xfrm>
            <a:off x="1549708" y="5601264"/>
            <a:ext cx="430003" cy="58477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–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12548" y="5597951"/>
            <a:ext cx="447083" cy="58808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+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564744" y="5592553"/>
            <a:ext cx="430003" cy="58477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–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827584" y="5589240"/>
            <a:ext cx="447083" cy="58808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+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564744" y="5592553"/>
            <a:ext cx="430003" cy="58477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–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827584" y="5589240"/>
            <a:ext cx="447083" cy="58808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+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564744" y="5592553"/>
            <a:ext cx="430003" cy="58477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–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827584" y="5589240"/>
            <a:ext cx="447083" cy="58808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+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564744" y="5592553"/>
            <a:ext cx="430003" cy="58477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–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827584" y="5589240"/>
            <a:ext cx="447083" cy="58808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+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549709" y="5592553"/>
            <a:ext cx="430003" cy="58477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–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812549" y="5589240"/>
            <a:ext cx="447083" cy="58808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+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550456" y="5592553"/>
            <a:ext cx="430003" cy="58477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–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813296" y="5589240"/>
            <a:ext cx="447083" cy="58808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+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550456" y="5592553"/>
            <a:ext cx="430003" cy="58477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–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813296" y="5589240"/>
            <a:ext cx="447083" cy="58808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+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1549709" y="5592553"/>
            <a:ext cx="430003" cy="58477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–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812549" y="5589240"/>
            <a:ext cx="447083" cy="58808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+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1550456" y="5592553"/>
            <a:ext cx="430003" cy="58477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–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813296" y="5589240"/>
            <a:ext cx="447083" cy="58808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+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1559228" y="5592553"/>
            <a:ext cx="430003" cy="58477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–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822068" y="5589240"/>
            <a:ext cx="447083" cy="58808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+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1559228" y="5592553"/>
            <a:ext cx="430003" cy="58477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–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822068" y="5589240"/>
            <a:ext cx="447083" cy="58808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+ </a:t>
            </a:r>
            <a:endParaRPr lang="ru-RU" sz="3200" dirty="0">
              <a:solidFill>
                <a:srgbClr val="FF0000"/>
              </a:solidFill>
            </a:endParaRPr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>
            <a:off x="179512" y="5084048"/>
            <a:ext cx="8712968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Прямоугольник 49"/>
          <p:cNvSpPr/>
          <p:nvPr/>
        </p:nvSpPr>
        <p:spPr>
          <a:xfrm>
            <a:off x="407877" y="4161854"/>
            <a:ext cx="81842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выполнить интерактивно. Для этого презентацию надо перевести в режим редактирования.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07504" y="116632"/>
            <a:ext cx="6122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49. Число ноль. Цифра 0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7247353" y="76562"/>
            <a:ext cx="18611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226953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1988840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 +  4  -  0 = 9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2700209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  -  4  + 5 = 5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3348281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9  -  2  -  7 = 0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99992" y="1988840"/>
            <a:ext cx="352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0  -  0  +  8  = 8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9992" y="2700209"/>
            <a:ext cx="352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 +  0  +  2 = 5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99992" y="3348281"/>
            <a:ext cx="352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 +  6  -  4  = 5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83568" y="1927284"/>
            <a:ext cx="441146" cy="70788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Symbol"/>
              </a:rPr>
              <a:t></a:t>
            </a:r>
            <a:endParaRPr lang="ru-RU" sz="4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538566" y="1916832"/>
            <a:ext cx="441146" cy="70788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Symbol"/>
              </a:rPr>
              <a:t></a:t>
            </a:r>
            <a:endParaRPr lang="ru-RU" sz="40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3568" y="2648538"/>
            <a:ext cx="441146" cy="70788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Symbol"/>
              </a:rPr>
              <a:t>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538566" y="2638086"/>
            <a:ext cx="441146" cy="70788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Symbol"/>
              </a:rPr>
              <a:t></a:t>
            </a:r>
            <a:endParaRPr lang="ru-RU" sz="40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83568" y="3295436"/>
            <a:ext cx="441146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Symbol"/>
              </a:rPr>
              <a:t></a:t>
            </a:r>
            <a:endParaRPr lang="ru-RU" sz="40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538566" y="3284984"/>
            <a:ext cx="441146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Symbol"/>
              </a:rPr>
              <a:t></a:t>
            </a:r>
            <a:endParaRPr lang="ru-RU" sz="40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932040" y="1927284"/>
            <a:ext cx="441146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Symbol"/>
              </a:rPr>
              <a:t></a:t>
            </a:r>
            <a:endParaRPr lang="ru-RU" sz="40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787038" y="1916832"/>
            <a:ext cx="441146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Symbol"/>
              </a:rPr>
              <a:t></a:t>
            </a:r>
            <a:endParaRPr lang="ru-RU" sz="40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4932040" y="2618788"/>
            <a:ext cx="441146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Symbol"/>
              </a:rPr>
              <a:t></a:t>
            </a:r>
            <a:endParaRPr lang="ru-RU" sz="40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787038" y="2608336"/>
            <a:ext cx="441146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Symbol"/>
              </a:rPr>
              <a:t></a:t>
            </a:r>
            <a:endParaRPr lang="ru-RU" sz="40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4932040" y="3297178"/>
            <a:ext cx="441146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Symbol"/>
              </a:rPr>
              <a:t></a:t>
            </a:r>
            <a:endParaRPr lang="ru-RU" sz="40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787038" y="3286726"/>
            <a:ext cx="441146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Symbol"/>
              </a:rPr>
              <a:t></a:t>
            </a:r>
            <a:endParaRPr lang="ru-RU" sz="4000" dirty="0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179512" y="4005064"/>
            <a:ext cx="8712968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607979" y="5809947"/>
            <a:ext cx="20478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07504" y="116632"/>
            <a:ext cx="6122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49. Число ноль. Цифра 0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7247353" y="76562"/>
            <a:ext cx="18611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00113">
            <a:off x="2790578" y="3928282"/>
            <a:ext cx="2544935" cy="2490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48153">
            <a:off x="4140188" y="4896483"/>
            <a:ext cx="393783" cy="713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5475" y="4635887"/>
            <a:ext cx="554586" cy="689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600" y="5586786"/>
            <a:ext cx="472259" cy="586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4920" y="4505176"/>
            <a:ext cx="649689" cy="64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2139" y="4875836"/>
            <a:ext cx="521115" cy="647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0" name="Полилиния 49"/>
          <p:cNvSpPr/>
          <p:nvPr/>
        </p:nvSpPr>
        <p:spPr>
          <a:xfrm rot="10458218">
            <a:off x="3796274" y="5540766"/>
            <a:ext cx="64097" cy="92039"/>
          </a:xfrm>
          <a:custGeom>
            <a:avLst/>
            <a:gdLst>
              <a:gd name="connsiteX0" fmla="*/ 1886 w 88570"/>
              <a:gd name="connsiteY0" fmla="*/ 12301 h 127180"/>
              <a:gd name="connsiteX1" fmla="*/ 10087 w 88570"/>
              <a:gd name="connsiteY1" fmla="*/ 123013 h 127180"/>
              <a:gd name="connsiteX2" fmla="*/ 79795 w 88570"/>
              <a:gd name="connsiteY2" fmla="*/ 102511 h 127180"/>
              <a:gd name="connsiteX3" fmla="*/ 87996 w 88570"/>
              <a:gd name="connsiteY3" fmla="*/ 90210 h 127180"/>
              <a:gd name="connsiteX4" fmla="*/ 83895 w 88570"/>
              <a:gd name="connsiteY4" fmla="*/ 0 h 127180"/>
              <a:gd name="connsiteX5" fmla="*/ 83895 w 88570"/>
              <a:gd name="connsiteY5" fmla="*/ 0 h 127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8570" h="127180">
                <a:moveTo>
                  <a:pt x="1886" y="12301"/>
                </a:moveTo>
                <a:cubicBezTo>
                  <a:pt x="-506" y="60139"/>
                  <a:pt x="-2898" y="107978"/>
                  <a:pt x="10087" y="123013"/>
                </a:cubicBezTo>
                <a:cubicBezTo>
                  <a:pt x="23072" y="138048"/>
                  <a:pt x="66810" y="107978"/>
                  <a:pt x="79795" y="102511"/>
                </a:cubicBezTo>
                <a:cubicBezTo>
                  <a:pt x="92780" y="97044"/>
                  <a:pt x="87313" y="107295"/>
                  <a:pt x="87996" y="90210"/>
                </a:cubicBezTo>
                <a:cubicBezTo>
                  <a:pt x="88679" y="73125"/>
                  <a:pt x="83895" y="0"/>
                  <a:pt x="83895" y="0"/>
                </a:cubicBezTo>
                <a:lnTo>
                  <a:pt x="83895" y="0"/>
                </a:lnTo>
              </a:path>
            </a:pathLst>
          </a:custGeom>
          <a:noFill/>
          <a:ln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179512" y="857232"/>
            <a:ext cx="87129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Преврати записи Вовы в верные равенства. Поставь  вместо «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Symbol"/>
              </a:rPr>
              <a:t>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» знак «+» или « –».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4240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071670" y="2357431"/>
            <a:ext cx="4357718" cy="1200329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Спасибо!</a:t>
            </a:r>
            <a:endParaRPr lang="ru-RU" sz="7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247353" y="76562"/>
            <a:ext cx="18611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5463812" y="1941985"/>
            <a:ext cx="2801268" cy="1489272"/>
          </a:xfrm>
          <a:prstGeom prst="ellipse">
            <a:avLst/>
          </a:prstGeom>
          <a:solidFill>
            <a:srgbClr val="B8E08C"/>
          </a:solidFill>
          <a:ln>
            <a:noFill/>
          </a:ln>
          <a:effectLst>
            <a:innerShdw blurRad="114300">
              <a:prstClr val="black"/>
            </a:inn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saturation sat="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663480" flipH="1">
            <a:off x="5590627" y="1788041"/>
            <a:ext cx="1534643" cy="67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4939" y="1739702"/>
            <a:ext cx="811089" cy="272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5720" y="1073827"/>
            <a:ext cx="345134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solidFill>
                <a:srgbClr val="002060"/>
              </a:solidFill>
              <a:latin typeface="Arial Narrow" pitchFamily="34" charset="0"/>
              <a:cs typeface="Arial" pitchFamily="34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     Барсучиха</a:t>
            </a:r>
            <a:r>
              <a:rPr lang="ru-RU" sz="24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Барсучиха-бабушка </a:t>
            </a:r>
            <a:br>
              <a:rPr lang="ru-RU" sz="24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Напекла оладушков. </a:t>
            </a:r>
            <a:br>
              <a:rPr lang="ru-RU" sz="24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Угостила двух внучат — </a:t>
            </a:r>
            <a:br>
              <a:rPr lang="ru-RU" sz="24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Двух драчливых барсучат, </a:t>
            </a:r>
            <a:br>
              <a:rPr lang="ru-RU" sz="24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</a:br>
            <a:endParaRPr lang="ru-RU" sz="2400" dirty="0" smtClean="0">
              <a:solidFill>
                <a:srgbClr val="F3650D"/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116632"/>
            <a:ext cx="6122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49. Число ноль. Цифра 0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247353" y="76562"/>
            <a:ext cx="18611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7" name="Прямоугольник 6"/>
          <p:cNvSpPr/>
          <p:nvPr/>
        </p:nvSpPr>
        <p:spPr>
          <a:xfrm flipH="1">
            <a:off x="6479541" y="3621033"/>
            <a:ext cx="714380" cy="642942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saturation sat="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949059">
            <a:off x="6609467" y="1769409"/>
            <a:ext cx="1534643" cy="67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73820" y="3299500"/>
            <a:ext cx="47183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А внучата не наелись, </a:t>
            </a:r>
            <a:br>
              <a:rPr lang="ru-RU" sz="2400" dirty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2400" dirty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С рёвом блюдцами стучат! 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Ну-ка, сколько барсучат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Ждут добавки и молчат?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4931491"/>
            <a:ext cx="87192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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Обозначить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число воспитанных барсучат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моделями числа.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520091" y="4350295"/>
            <a:ext cx="30955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solidFill>
                  <a:srgbClr val="F3650D"/>
                </a:solidFill>
                <a:latin typeface="Arial" pitchFamily="34" charset="0"/>
                <a:cs typeface="Arial" pitchFamily="34" charset="0"/>
              </a:rPr>
              <a:t>(НИСКОЛЬКО)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776" y="5589240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1410" y="5589240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2044" y="5589240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4900" y="5589240"/>
            <a:ext cx="676275" cy="669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pic>
        <p:nvPicPr>
          <p:cNvPr id="17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1884" y="5589240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9502" y="5589240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6490" y="5611093"/>
            <a:ext cx="669925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7068" y="5622205"/>
            <a:ext cx="6651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45" y="5622205"/>
            <a:ext cx="6651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Rectangle 1"/>
          <p:cNvSpPr>
            <a:spLocks noChangeArrowheads="1"/>
          </p:cNvSpPr>
          <p:nvPr/>
        </p:nvSpPr>
        <p:spPr bwMode="auto">
          <a:xfrm>
            <a:off x="4063695" y="2107065"/>
            <a:ext cx="5042487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выполнять интерактивно.  Во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время демонстрации навести курсор на  «нужную» фигуру до появления ладошки. 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Кликнуть!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5" name="Picture 10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2355" y="5589240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30999" y="1095127"/>
            <a:ext cx="42757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Отгадай загадку - шутку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2355" y="2107065"/>
            <a:ext cx="808582" cy="272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86345" y="597398"/>
            <a:ext cx="8429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Задание из «Методических рекомендаций»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12442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8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0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5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2" fill="hold">
                      <p:stCondLst>
                        <p:cond delay="0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6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1" fill="hold">
                      <p:stCondLst>
                        <p:cond delay="0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6" grpId="0"/>
      <p:bldP spid="8" grpId="0"/>
      <p:bldP spid="9" grpId="0"/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8250" y="1268760"/>
            <a:ext cx="80281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Помоги Пете ответить на вопросы.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7158" y="214290"/>
            <a:ext cx="24288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49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7386" y="3573016"/>
            <a:ext cx="79919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Symbol"/>
              </a:rPr>
              <a:t>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Сколько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знакомых тебе кошек умеют вышивать?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67386" y="2747222"/>
            <a:ext cx="72846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Symbol"/>
              </a:rPr>
              <a:t>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Сколько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говорящих собак ты знаешь?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67386" y="2088927"/>
            <a:ext cx="85623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Symbol"/>
              </a:rPr>
              <a:t>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Сколько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дедушек  учится в нашем классе?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987824" y="4830247"/>
            <a:ext cx="30955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solidFill>
                  <a:srgbClr val="F3650D"/>
                </a:solidFill>
                <a:latin typeface="Arial" pitchFamily="34" charset="0"/>
                <a:cs typeface="Arial" pitchFamily="34" charset="0"/>
              </a:rPr>
              <a:t>(НИСКОЛЬКО)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247353" y="76562"/>
            <a:ext cx="18611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553304" y="2233602"/>
            <a:ext cx="1434520" cy="2491542"/>
          </a:xfrm>
          <a:prstGeom prst="ellips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8100000" scaled="1"/>
            <a:tileRect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блако 18"/>
          <p:cNvSpPr/>
          <p:nvPr/>
        </p:nvSpPr>
        <p:spPr>
          <a:xfrm>
            <a:off x="1649809" y="4261156"/>
            <a:ext cx="1338014" cy="382290"/>
          </a:xfrm>
          <a:prstGeom prst="cloud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2541818" y="3241717"/>
            <a:ext cx="318575" cy="318575"/>
          </a:xfrm>
          <a:prstGeom prst="ellipse">
            <a:avLst/>
          </a:prstGeom>
          <a:solidFill>
            <a:schemeClr val="bg1"/>
          </a:solidFill>
          <a:ln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"/>
          <p:cNvSpPr/>
          <p:nvPr/>
        </p:nvSpPr>
        <p:spPr>
          <a:xfrm>
            <a:off x="1840954" y="3696216"/>
            <a:ext cx="955724" cy="819800"/>
          </a:xfrm>
          <a:prstGeom prst="ellipse">
            <a:avLst/>
          </a:prstGeom>
          <a:solidFill>
            <a:schemeClr val="bg1"/>
          </a:solidFill>
          <a:ln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1968384" y="3114287"/>
            <a:ext cx="683876" cy="683876"/>
          </a:xfrm>
          <a:prstGeom prst="ellipse">
            <a:avLst/>
          </a:prstGeom>
          <a:solidFill>
            <a:schemeClr val="bg1"/>
          </a:solidFill>
          <a:ln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"/>
          <p:cNvGrpSpPr/>
          <p:nvPr/>
        </p:nvGrpSpPr>
        <p:grpSpPr>
          <a:xfrm>
            <a:off x="2032099" y="2795712"/>
            <a:ext cx="637149" cy="446005"/>
            <a:chOff x="2050400" y="2795712"/>
            <a:chExt cx="637149" cy="446005"/>
          </a:xfrm>
        </p:grpSpPr>
        <p:sp>
          <p:nvSpPr>
            <p:cNvPr id="23" name="Овал 1"/>
            <p:cNvSpPr/>
            <p:nvPr/>
          </p:nvSpPr>
          <p:spPr>
            <a:xfrm>
              <a:off x="2050400" y="2795712"/>
              <a:ext cx="573435" cy="446005"/>
            </a:xfrm>
            <a:prstGeom prst="ellipse">
              <a:avLst/>
            </a:prstGeom>
            <a:solidFill>
              <a:schemeClr val="bg1"/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Равнобедренный треугольник 5"/>
            <p:cNvSpPr/>
            <p:nvPr/>
          </p:nvSpPr>
          <p:spPr>
            <a:xfrm rot="5400000">
              <a:off x="2464547" y="2954999"/>
              <a:ext cx="127430" cy="318575"/>
            </a:xfrm>
            <a:prstGeom prst="triangle">
              <a:avLst/>
            </a:prstGeom>
            <a:solidFill>
              <a:srgbClr val="FF0000"/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 prst="hardEdg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Овал 6"/>
            <p:cNvSpPr/>
            <p:nvPr/>
          </p:nvSpPr>
          <p:spPr>
            <a:xfrm>
              <a:off x="2241545" y="2986857"/>
              <a:ext cx="63715" cy="63715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7"/>
            <p:cNvSpPr/>
            <p:nvPr/>
          </p:nvSpPr>
          <p:spPr>
            <a:xfrm>
              <a:off x="2432689" y="2945292"/>
              <a:ext cx="63715" cy="63715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8" name="Овал 9"/>
          <p:cNvSpPr/>
          <p:nvPr/>
        </p:nvSpPr>
        <p:spPr>
          <a:xfrm>
            <a:off x="1777239" y="3305432"/>
            <a:ext cx="318575" cy="318575"/>
          </a:xfrm>
          <a:prstGeom prst="ellipse">
            <a:avLst/>
          </a:prstGeom>
          <a:solidFill>
            <a:schemeClr val="bg1"/>
          </a:solidFill>
          <a:ln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олнце 17"/>
          <p:cNvSpPr/>
          <p:nvPr/>
        </p:nvSpPr>
        <p:spPr>
          <a:xfrm>
            <a:off x="-42340" y="1904585"/>
            <a:ext cx="509720" cy="509720"/>
          </a:xfrm>
          <a:prstGeom prst="sun">
            <a:avLst>
              <a:gd name="adj" fmla="val 38979"/>
            </a:avLst>
          </a:prstGeom>
          <a:solidFill>
            <a:srgbClr val="FFFF00"/>
          </a:solidFill>
          <a:ln w="3175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2044" y="5617443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4900" y="5617443"/>
            <a:ext cx="676275" cy="669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pic>
        <p:nvPicPr>
          <p:cNvPr id="5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1884" y="5617443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8868" y="5617443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9502" y="5617443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6490" y="5611093"/>
            <a:ext cx="669925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Блок-схема: ручное управление 4"/>
          <p:cNvSpPr/>
          <p:nvPr/>
        </p:nvSpPr>
        <p:spPr>
          <a:xfrm rot="9859947">
            <a:off x="1969323" y="2451231"/>
            <a:ext cx="519099" cy="474345"/>
          </a:xfrm>
          <a:prstGeom prst="flowChartManualOperation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accent6">
                <a:lumMod val="50000"/>
              </a:schemeClr>
            </a:solidFill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Rectangle 1"/>
          <p:cNvSpPr>
            <a:spLocks noChangeArrowheads="1"/>
          </p:cNvSpPr>
          <p:nvPr/>
        </p:nvSpPr>
        <p:spPr bwMode="auto">
          <a:xfrm>
            <a:off x="325601" y="1397966"/>
            <a:ext cx="831421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выполнять интерактивно.  Во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время демонстрации навести курсор на  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«нужную» 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карточку до появления ладошки. 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Кликнуть!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42844" y="714356"/>
            <a:ext cx="8488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Какой рассказ можно придумать по рисунку Пети.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251520" y="1167134"/>
            <a:ext cx="82964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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Обозначьте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количество шариков  моделью числа. </a:t>
            </a:r>
          </a:p>
        </p:txBody>
      </p:sp>
      <p:sp>
        <p:nvSpPr>
          <p:cNvPr id="29" name="Овал 28"/>
          <p:cNvSpPr/>
          <p:nvPr/>
        </p:nvSpPr>
        <p:spPr>
          <a:xfrm>
            <a:off x="3065472" y="2233602"/>
            <a:ext cx="1434520" cy="2491542"/>
          </a:xfrm>
          <a:prstGeom prst="ellips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8100000" scaled="1"/>
            <a:tileRect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блако 29"/>
          <p:cNvSpPr/>
          <p:nvPr/>
        </p:nvSpPr>
        <p:spPr>
          <a:xfrm>
            <a:off x="3161977" y="4261156"/>
            <a:ext cx="1338014" cy="382290"/>
          </a:xfrm>
          <a:prstGeom prst="cloud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4053986" y="3241717"/>
            <a:ext cx="318575" cy="318575"/>
          </a:xfrm>
          <a:prstGeom prst="ellipse">
            <a:avLst/>
          </a:prstGeom>
          <a:solidFill>
            <a:schemeClr val="bg1"/>
          </a:solidFill>
          <a:ln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2"/>
          <p:cNvSpPr/>
          <p:nvPr/>
        </p:nvSpPr>
        <p:spPr>
          <a:xfrm>
            <a:off x="3353122" y="3696216"/>
            <a:ext cx="955724" cy="819800"/>
          </a:xfrm>
          <a:prstGeom prst="ellipse">
            <a:avLst/>
          </a:prstGeom>
          <a:solidFill>
            <a:schemeClr val="bg1"/>
          </a:solidFill>
          <a:ln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3480552" y="3114287"/>
            <a:ext cx="683876" cy="683876"/>
          </a:xfrm>
          <a:prstGeom prst="ellipse">
            <a:avLst/>
          </a:prstGeom>
          <a:solidFill>
            <a:schemeClr val="bg1"/>
          </a:solidFill>
          <a:ln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4" name="Группа 33"/>
          <p:cNvGrpSpPr/>
          <p:nvPr/>
        </p:nvGrpSpPr>
        <p:grpSpPr>
          <a:xfrm>
            <a:off x="3544267" y="2795712"/>
            <a:ext cx="637149" cy="446005"/>
            <a:chOff x="2050400" y="2795712"/>
            <a:chExt cx="637149" cy="446005"/>
          </a:xfrm>
        </p:grpSpPr>
        <p:sp>
          <p:nvSpPr>
            <p:cNvPr id="35" name="Овал 1"/>
            <p:cNvSpPr/>
            <p:nvPr/>
          </p:nvSpPr>
          <p:spPr>
            <a:xfrm>
              <a:off x="2050400" y="2795712"/>
              <a:ext cx="573435" cy="446005"/>
            </a:xfrm>
            <a:prstGeom prst="ellipse">
              <a:avLst/>
            </a:prstGeom>
            <a:solidFill>
              <a:schemeClr val="bg1"/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Равнобедренный треугольник 5"/>
            <p:cNvSpPr/>
            <p:nvPr/>
          </p:nvSpPr>
          <p:spPr>
            <a:xfrm rot="5400000">
              <a:off x="2464547" y="2954999"/>
              <a:ext cx="127430" cy="318575"/>
            </a:xfrm>
            <a:prstGeom prst="triangle">
              <a:avLst/>
            </a:prstGeom>
            <a:solidFill>
              <a:srgbClr val="FF0000"/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 prst="hardEdg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6"/>
            <p:cNvSpPr/>
            <p:nvPr/>
          </p:nvSpPr>
          <p:spPr>
            <a:xfrm>
              <a:off x="2241545" y="2986857"/>
              <a:ext cx="63715" cy="63715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Овал 7"/>
            <p:cNvSpPr/>
            <p:nvPr/>
          </p:nvSpPr>
          <p:spPr>
            <a:xfrm>
              <a:off x="2432689" y="2945292"/>
              <a:ext cx="63715" cy="63715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0" name="Блок-схема: ручное управление 4"/>
          <p:cNvSpPr/>
          <p:nvPr/>
        </p:nvSpPr>
        <p:spPr>
          <a:xfrm rot="9859947">
            <a:off x="3481491" y="2451231"/>
            <a:ext cx="519099" cy="474345"/>
          </a:xfrm>
          <a:prstGeom prst="flowChartManualOperation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accent6">
                <a:lumMod val="50000"/>
              </a:schemeClr>
            </a:solidFill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4577640" y="2233602"/>
            <a:ext cx="1434520" cy="2491542"/>
          </a:xfrm>
          <a:prstGeom prst="ellips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8100000" scaled="1"/>
            <a:tileRect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блако 41"/>
          <p:cNvSpPr/>
          <p:nvPr/>
        </p:nvSpPr>
        <p:spPr>
          <a:xfrm>
            <a:off x="4674145" y="4261156"/>
            <a:ext cx="1338014" cy="382290"/>
          </a:xfrm>
          <a:prstGeom prst="cloud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2"/>
          <p:cNvSpPr/>
          <p:nvPr/>
        </p:nvSpPr>
        <p:spPr>
          <a:xfrm>
            <a:off x="4865290" y="3696216"/>
            <a:ext cx="955724" cy="819800"/>
          </a:xfrm>
          <a:prstGeom prst="ellipse">
            <a:avLst/>
          </a:prstGeom>
          <a:solidFill>
            <a:schemeClr val="bg1"/>
          </a:solidFill>
          <a:ln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5" name="Группа 44"/>
          <p:cNvGrpSpPr/>
          <p:nvPr/>
        </p:nvGrpSpPr>
        <p:grpSpPr>
          <a:xfrm>
            <a:off x="4992720" y="2451231"/>
            <a:ext cx="700864" cy="1346932"/>
            <a:chOff x="1986685" y="2451231"/>
            <a:chExt cx="700864" cy="1346932"/>
          </a:xfrm>
        </p:grpSpPr>
        <p:sp>
          <p:nvSpPr>
            <p:cNvPr id="46" name="Овал 45"/>
            <p:cNvSpPr/>
            <p:nvPr/>
          </p:nvSpPr>
          <p:spPr>
            <a:xfrm>
              <a:off x="1986685" y="3114287"/>
              <a:ext cx="683876" cy="683876"/>
            </a:xfrm>
            <a:prstGeom prst="ellipse">
              <a:avLst/>
            </a:prstGeom>
            <a:solidFill>
              <a:schemeClr val="bg1"/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7" name="Группа 46"/>
            <p:cNvGrpSpPr/>
            <p:nvPr/>
          </p:nvGrpSpPr>
          <p:grpSpPr>
            <a:xfrm>
              <a:off x="2050400" y="2795712"/>
              <a:ext cx="637149" cy="446005"/>
              <a:chOff x="2050400" y="2795712"/>
              <a:chExt cx="637149" cy="446005"/>
            </a:xfrm>
          </p:grpSpPr>
          <p:sp>
            <p:nvSpPr>
              <p:cNvPr id="62" name="Овал 1"/>
              <p:cNvSpPr/>
              <p:nvPr/>
            </p:nvSpPr>
            <p:spPr>
              <a:xfrm>
                <a:off x="2050400" y="2795712"/>
                <a:ext cx="573435" cy="44600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3" name="Равнобедренный треугольник 5"/>
              <p:cNvSpPr/>
              <p:nvPr/>
            </p:nvSpPr>
            <p:spPr>
              <a:xfrm rot="5400000">
                <a:off x="2464547" y="2954999"/>
                <a:ext cx="127430" cy="318575"/>
              </a:xfrm>
              <a:prstGeom prst="triangle">
                <a:avLst/>
              </a:prstGeom>
              <a:solidFill>
                <a:srgbClr val="FF0000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4" name="Овал 6"/>
              <p:cNvSpPr/>
              <p:nvPr/>
            </p:nvSpPr>
            <p:spPr>
              <a:xfrm>
                <a:off x="2241545" y="2986857"/>
                <a:ext cx="63715" cy="6371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5" name="Овал 7"/>
              <p:cNvSpPr/>
              <p:nvPr/>
            </p:nvSpPr>
            <p:spPr>
              <a:xfrm>
                <a:off x="2432689" y="2945292"/>
                <a:ext cx="63715" cy="6371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1" name="Блок-схема: ручное управление 4"/>
            <p:cNvSpPr/>
            <p:nvPr/>
          </p:nvSpPr>
          <p:spPr>
            <a:xfrm rot="9859947">
              <a:off x="1987624" y="2451231"/>
              <a:ext cx="519099" cy="474345"/>
            </a:xfrm>
            <a:prstGeom prst="flowChartManualOperati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accent6">
                  <a:lumMod val="50000"/>
                </a:schemeClr>
              </a:solidFill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6" name="Овал 65"/>
          <p:cNvSpPr/>
          <p:nvPr/>
        </p:nvSpPr>
        <p:spPr>
          <a:xfrm>
            <a:off x="6089808" y="2233602"/>
            <a:ext cx="1434520" cy="2491542"/>
          </a:xfrm>
          <a:prstGeom prst="ellips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8100000" scaled="1"/>
            <a:tileRect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Облако 66"/>
          <p:cNvSpPr/>
          <p:nvPr/>
        </p:nvSpPr>
        <p:spPr>
          <a:xfrm>
            <a:off x="6186313" y="4261156"/>
            <a:ext cx="1338014" cy="382290"/>
          </a:xfrm>
          <a:prstGeom prst="cloud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Овал 68"/>
          <p:cNvSpPr/>
          <p:nvPr/>
        </p:nvSpPr>
        <p:spPr>
          <a:xfrm>
            <a:off x="6504888" y="3925071"/>
            <a:ext cx="683876" cy="683876"/>
          </a:xfrm>
          <a:prstGeom prst="ellipse">
            <a:avLst/>
          </a:prstGeom>
          <a:solidFill>
            <a:schemeClr val="bg1"/>
          </a:solidFill>
          <a:ln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0" name="Группа 69"/>
          <p:cNvGrpSpPr/>
          <p:nvPr/>
        </p:nvGrpSpPr>
        <p:grpSpPr>
          <a:xfrm>
            <a:off x="6505827" y="3262015"/>
            <a:ext cx="699925" cy="790486"/>
            <a:chOff x="1987624" y="3262015"/>
            <a:chExt cx="699925" cy="790486"/>
          </a:xfrm>
        </p:grpSpPr>
        <p:grpSp>
          <p:nvGrpSpPr>
            <p:cNvPr id="71" name="Группа 70"/>
            <p:cNvGrpSpPr/>
            <p:nvPr/>
          </p:nvGrpSpPr>
          <p:grpSpPr>
            <a:xfrm>
              <a:off x="2050400" y="3606496"/>
              <a:ext cx="637149" cy="446005"/>
              <a:chOff x="2050400" y="2795712"/>
              <a:chExt cx="637149" cy="446005"/>
            </a:xfrm>
          </p:grpSpPr>
          <p:sp>
            <p:nvSpPr>
              <p:cNvPr id="73" name="Овал 1"/>
              <p:cNvSpPr/>
              <p:nvPr/>
            </p:nvSpPr>
            <p:spPr>
              <a:xfrm>
                <a:off x="2050400" y="2795712"/>
                <a:ext cx="573435" cy="44600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4" name="Равнобедренный треугольник 5"/>
              <p:cNvSpPr/>
              <p:nvPr/>
            </p:nvSpPr>
            <p:spPr>
              <a:xfrm rot="5400000">
                <a:off x="2464547" y="2954999"/>
                <a:ext cx="127430" cy="318575"/>
              </a:xfrm>
              <a:prstGeom prst="triangle">
                <a:avLst/>
              </a:prstGeom>
              <a:solidFill>
                <a:srgbClr val="FF0000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 prst="hardEdg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5" name="Овал 6"/>
              <p:cNvSpPr/>
              <p:nvPr/>
            </p:nvSpPr>
            <p:spPr>
              <a:xfrm>
                <a:off x="2241545" y="2986857"/>
                <a:ext cx="63715" cy="6371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6" name="Овал 7"/>
              <p:cNvSpPr/>
              <p:nvPr/>
            </p:nvSpPr>
            <p:spPr>
              <a:xfrm>
                <a:off x="2432689" y="2945292"/>
                <a:ext cx="63715" cy="6371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72" name="Блок-схема: ручное управление 4"/>
            <p:cNvSpPr/>
            <p:nvPr/>
          </p:nvSpPr>
          <p:spPr>
            <a:xfrm rot="9859947">
              <a:off x="1987624" y="3262015"/>
              <a:ext cx="519099" cy="474345"/>
            </a:xfrm>
            <a:prstGeom prst="flowChartManualOperati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accent6">
                  <a:lumMod val="50000"/>
                </a:schemeClr>
              </a:solidFill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77" name="Овал 76"/>
          <p:cNvSpPr/>
          <p:nvPr/>
        </p:nvSpPr>
        <p:spPr>
          <a:xfrm>
            <a:off x="7601976" y="2233602"/>
            <a:ext cx="1434520" cy="2491542"/>
          </a:xfrm>
          <a:prstGeom prst="ellips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8100000" scaled="1"/>
            <a:tileRect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Облако 77"/>
          <p:cNvSpPr/>
          <p:nvPr/>
        </p:nvSpPr>
        <p:spPr>
          <a:xfrm>
            <a:off x="7698481" y="4261156"/>
            <a:ext cx="1338014" cy="382290"/>
          </a:xfrm>
          <a:prstGeom prst="cloud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0" name="Группа 79"/>
          <p:cNvGrpSpPr/>
          <p:nvPr/>
        </p:nvGrpSpPr>
        <p:grpSpPr>
          <a:xfrm>
            <a:off x="8111315" y="4142122"/>
            <a:ext cx="637149" cy="446005"/>
            <a:chOff x="2050400" y="2795712"/>
            <a:chExt cx="637149" cy="446005"/>
          </a:xfrm>
        </p:grpSpPr>
        <p:sp>
          <p:nvSpPr>
            <p:cNvPr id="81" name="Овал 1"/>
            <p:cNvSpPr/>
            <p:nvPr/>
          </p:nvSpPr>
          <p:spPr>
            <a:xfrm>
              <a:off x="2050400" y="2795712"/>
              <a:ext cx="573435" cy="446005"/>
            </a:xfrm>
            <a:prstGeom prst="ellipse">
              <a:avLst/>
            </a:prstGeom>
            <a:solidFill>
              <a:schemeClr val="bg1"/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2" name="Равнобедренный треугольник 5"/>
            <p:cNvSpPr/>
            <p:nvPr/>
          </p:nvSpPr>
          <p:spPr>
            <a:xfrm rot="5400000">
              <a:off x="2464547" y="2954999"/>
              <a:ext cx="127430" cy="318575"/>
            </a:xfrm>
            <a:prstGeom prst="triangle">
              <a:avLst/>
            </a:prstGeom>
            <a:solidFill>
              <a:srgbClr val="FF0000"/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 prst="hardEdg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Овал 6"/>
            <p:cNvSpPr/>
            <p:nvPr/>
          </p:nvSpPr>
          <p:spPr>
            <a:xfrm>
              <a:off x="2241545" y="2986857"/>
              <a:ext cx="63715" cy="63715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4" name="Овал 7"/>
            <p:cNvSpPr/>
            <p:nvPr/>
          </p:nvSpPr>
          <p:spPr>
            <a:xfrm>
              <a:off x="2432689" y="2945292"/>
              <a:ext cx="63715" cy="63715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87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7068" y="5622205"/>
            <a:ext cx="6651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8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1410" y="5617443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9" name="Picture 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45" y="5622205"/>
            <a:ext cx="6651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0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776" y="5617443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1" name="Овал 90"/>
          <p:cNvSpPr/>
          <p:nvPr/>
        </p:nvSpPr>
        <p:spPr>
          <a:xfrm>
            <a:off x="107504" y="2233602"/>
            <a:ext cx="1434520" cy="2491542"/>
          </a:xfrm>
          <a:prstGeom prst="ellips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8100000" scaled="1"/>
            <a:tileRect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2" name="Группа 11"/>
          <p:cNvGrpSpPr/>
          <p:nvPr/>
        </p:nvGrpSpPr>
        <p:grpSpPr>
          <a:xfrm>
            <a:off x="251520" y="2451231"/>
            <a:ext cx="1338014" cy="2192215"/>
            <a:chOff x="1000100" y="2399822"/>
            <a:chExt cx="1500198" cy="2457938"/>
          </a:xfrm>
        </p:grpSpPr>
        <p:sp>
          <p:nvSpPr>
            <p:cNvPr id="93" name="Облако 92"/>
            <p:cNvSpPr/>
            <p:nvPr/>
          </p:nvSpPr>
          <p:spPr>
            <a:xfrm>
              <a:off x="1000100" y="4429132"/>
              <a:ext cx="1500198" cy="428628"/>
            </a:xfrm>
            <a:prstGeom prst="cloud">
              <a:avLst/>
            </a:prstGeom>
            <a:gradFill flip="none" rotWithShape="1">
              <a:gsLst>
                <a:gs pos="0">
                  <a:srgbClr val="0070C0">
                    <a:tint val="66000"/>
                    <a:satMod val="160000"/>
                  </a:srgbClr>
                </a:gs>
                <a:gs pos="50000">
                  <a:srgbClr val="0070C0">
                    <a:tint val="44500"/>
                    <a:satMod val="160000"/>
                  </a:srgbClr>
                </a:gs>
                <a:gs pos="100000">
                  <a:srgbClr val="0070C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Овал 93"/>
            <p:cNvSpPr/>
            <p:nvPr/>
          </p:nvSpPr>
          <p:spPr>
            <a:xfrm>
              <a:off x="2000232" y="3286124"/>
              <a:ext cx="357190" cy="357190"/>
            </a:xfrm>
            <a:prstGeom prst="ellipse">
              <a:avLst/>
            </a:prstGeom>
            <a:solidFill>
              <a:schemeClr val="bg1"/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Овал 2"/>
            <p:cNvSpPr/>
            <p:nvPr/>
          </p:nvSpPr>
          <p:spPr>
            <a:xfrm>
              <a:off x="1214414" y="3795714"/>
              <a:ext cx="1071570" cy="919170"/>
            </a:xfrm>
            <a:prstGeom prst="ellipse">
              <a:avLst/>
            </a:prstGeom>
            <a:solidFill>
              <a:schemeClr val="bg1"/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Овал 95"/>
            <p:cNvSpPr/>
            <p:nvPr/>
          </p:nvSpPr>
          <p:spPr>
            <a:xfrm>
              <a:off x="1357290" y="3143248"/>
              <a:ext cx="766770" cy="766770"/>
            </a:xfrm>
            <a:prstGeom prst="ellipse">
              <a:avLst/>
            </a:prstGeom>
            <a:solidFill>
              <a:schemeClr val="bg1"/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Овал 1"/>
            <p:cNvSpPr/>
            <p:nvPr/>
          </p:nvSpPr>
          <p:spPr>
            <a:xfrm>
              <a:off x="1428728" y="2786058"/>
              <a:ext cx="642942" cy="500066"/>
            </a:xfrm>
            <a:prstGeom prst="ellipse">
              <a:avLst/>
            </a:prstGeom>
            <a:solidFill>
              <a:schemeClr val="bg1"/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Блок-схема: ручное управление 4"/>
            <p:cNvSpPr/>
            <p:nvPr/>
          </p:nvSpPr>
          <p:spPr>
            <a:xfrm rot="9859947">
              <a:off x="1358343" y="2399822"/>
              <a:ext cx="582020" cy="531841"/>
            </a:xfrm>
            <a:prstGeom prst="flowChartManualOperati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accent6">
                  <a:lumMod val="50000"/>
                </a:schemeClr>
              </a:solidFill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Равнобедренный треугольник 5"/>
            <p:cNvSpPr/>
            <p:nvPr/>
          </p:nvSpPr>
          <p:spPr>
            <a:xfrm rot="5400000">
              <a:off x="1893075" y="2964653"/>
              <a:ext cx="142876" cy="357190"/>
            </a:xfrm>
            <a:prstGeom prst="triangle">
              <a:avLst/>
            </a:prstGeom>
            <a:solidFill>
              <a:srgbClr val="FF0000"/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 prst="hardEdg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Овал 6"/>
            <p:cNvSpPr/>
            <p:nvPr/>
          </p:nvSpPr>
          <p:spPr>
            <a:xfrm>
              <a:off x="1643042" y="300037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Овал 7"/>
            <p:cNvSpPr/>
            <p:nvPr/>
          </p:nvSpPr>
          <p:spPr>
            <a:xfrm>
              <a:off x="1857356" y="2953769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Овал 9"/>
            <p:cNvSpPr/>
            <p:nvPr/>
          </p:nvSpPr>
          <p:spPr>
            <a:xfrm>
              <a:off x="1142976" y="3357562"/>
              <a:ext cx="357190" cy="357190"/>
            </a:xfrm>
            <a:prstGeom prst="ellipse">
              <a:avLst/>
            </a:prstGeom>
            <a:solidFill>
              <a:schemeClr val="bg1"/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3" name="Прямоугольник 102"/>
          <p:cNvSpPr/>
          <p:nvPr/>
        </p:nvSpPr>
        <p:spPr>
          <a:xfrm flipH="1">
            <a:off x="7993496" y="4802282"/>
            <a:ext cx="651479" cy="642942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TextBox 85"/>
          <p:cNvSpPr txBox="1"/>
          <p:nvPr/>
        </p:nvSpPr>
        <p:spPr>
          <a:xfrm>
            <a:off x="107504" y="116632"/>
            <a:ext cx="6122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49. Число ноль. Цифра 0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" name="Прямоугольник 103"/>
          <p:cNvSpPr/>
          <p:nvPr/>
        </p:nvSpPr>
        <p:spPr>
          <a:xfrm>
            <a:off x="7247353" y="76562"/>
            <a:ext cx="18611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grpSp>
        <p:nvGrpSpPr>
          <p:cNvPr id="105" name="Группа 104"/>
          <p:cNvGrpSpPr/>
          <p:nvPr/>
        </p:nvGrpSpPr>
        <p:grpSpPr>
          <a:xfrm>
            <a:off x="333925" y="428603"/>
            <a:ext cx="8344712" cy="3195403"/>
            <a:chOff x="1112084" y="428604"/>
            <a:chExt cx="6887058" cy="2428892"/>
          </a:xfrm>
        </p:grpSpPr>
        <p:sp>
          <p:nvSpPr>
            <p:cNvPr id="106" name="Солнце 105"/>
            <p:cNvSpPr/>
            <p:nvPr/>
          </p:nvSpPr>
          <p:spPr>
            <a:xfrm>
              <a:off x="2240087" y="1084289"/>
              <a:ext cx="285752" cy="285752"/>
            </a:xfrm>
            <a:prstGeom prst="sun">
              <a:avLst/>
            </a:prstGeom>
            <a:solidFill>
              <a:srgbClr val="00B0F0"/>
            </a:solidFill>
            <a:ln w="3175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7" name="Солнце 106"/>
            <p:cNvSpPr/>
            <p:nvPr/>
          </p:nvSpPr>
          <p:spPr>
            <a:xfrm>
              <a:off x="5786446" y="2143116"/>
              <a:ext cx="285752" cy="285752"/>
            </a:xfrm>
            <a:prstGeom prst="sun">
              <a:avLst/>
            </a:prstGeom>
            <a:solidFill>
              <a:srgbClr val="00B0F0"/>
            </a:solidFill>
            <a:ln w="3175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8" name="Солнце 107"/>
            <p:cNvSpPr/>
            <p:nvPr/>
          </p:nvSpPr>
          <p:spPr>
            <a:xfrm>
              <a:off x="6786578" y="642918"/>
              <a:ext cx="285752" cy="285752"/>
            </a:xfrm>
            <a:prstGeom prst="sun">
              <a:avLst/>
            </a:prstGeom>
            <a:solidFill>
              <a:srgbClr val="00B0F0"/>
            </a:solidFill>
            <a:ln w="3175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9" name="Солнце 108"/>
            <p:cNvSpPr/>
            <p:nvPr/>
          </p:nvSpPr>
          <p:spPr>
            <a:xfrm>
              <a:off x="5500694" y="1153331"/>
              <a:ext cx="285752" cy="285752"/>
            </a:xfrm>
            <a:prstGeom prst="sun">
              <a:avLst/>
            </a:prstGeom>
            <a:solidFill>
              <a:srgbClr val="00B0F0"/>
            </a:solidFill>
            <a:ln w="3175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0" name="Солнце 109"/>
            <p:cNvSpPr/>
            <p:nvPr/>
          </p:nvSpPr>
          <p:spPr>
            <a:xfrm>
              <a:off x="6715140" y="2571744"/>
              <a:ext cx="285752" cy="285752"/>
            </a:xfrm>
            <a:prstGeom prst="sun">
              <a:avLst/>
            </a:prstGeom>
            <a:solidFill>
              <a:srgbClr val="00B0F0"/>
            </a:solidFill>
            <a:ln w="3175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1" name="Солнце 110"/>
            <p:cNvSpPr/>
            <p:nvPr/>
          </p:nvSpPr>
          <p:spPr>
            <a:xfrm>
              <a:off x="3428992" y="2000240"/>
              <a:ext cx="285752" cy="285752"/>
            </a:xfrm>
            <a:prstGeom prst="sun">
              <a:avLst/>
            </a:prstGeom>
            <a:solidFill>
              <a:srgbClr val="00B0F0"/>
            </a:solidFill>
            <a:ln w="3175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2" name="Солнце 111"/>
            <p:cNvSpPr/>
            <p:nvPr/>
          </p:nvSpPr>
          <p:spPr>
            <a:xfrm>
              <a:off x="6346292" y="1384560"/>
              <a:ext cx="285752" cy="285752"/>
            </a:xfrm>
            <a:prstGeom prst="sun">
              <a:avLst/>
            </a:prstGeom>
            <a:solidFill>
              <a:srgbClr val="00B0F0"/>
            </a:solidFill>
            <a:ln w="3175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3" name="Солнце 112"/>
            <p:cNvSpPr/>
            <p:nvPr/>
          </p:nvSpPr>
          <p:spPr>
            <a:xfrm>
              <a:off x="3571868" y="1197092"/>
              <a:ext cx="285752" cy="285752"/>
            </a:xfrm>
            <a:prstGeom prst="sun">
              <a:avLst/>
            </a:prstGeom>
            <a:solidFill>
              <a:srgbClr val="00B0F0"/>
            </a:solidFill>
            <a:ln w="3175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мм</a:t>
              </a:r>
              <a:endParaRPr lang="ru-RU" dirty="0"/>
            </a:p>
          </p:txBody>
        </p:sp>
        <p:sp>
          <p:nvSpPr>
            <p:cNvPr id="114" name="Солнце 113"/>
            <p:cNvSpPr/>
            <p:nvPr/>
          </p:nvSpPr>
          <p:spPr>
            <a:xfrm>
              <a:off x="5572132" y="428604"/>
              <a:ext cx="285752" cy="285752"/>
            </a:xfrm>
            <a:prstGeom prst="sun">
              <a:avLst/>
            </a:prstGeom>
            <a:solidFill>
              <a:srgbClr val="00B0F0"/>
            </a:solidFill>
            <a:ln w="3175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5" name="Солнце 114"/>
            <p:cNvSpPr/>
            <p:nvPr/>
          </p:nvSpPr>
          <p:spPr>
            <a:xfrm>
              <a:off x="7224730" y="1392964"/>
              <a:ext cx="285752" cy="285752"/>
            </a:xfrm>
            <a:prstGeom prst="sun">
              <a:avLst/>
            </a:prstGeom>
            <a:solidFill>
              <a:srgbClr val="00B0F0"/>
            </a:solidFill>
            <a:ln w="3175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6" name="Солнце 115"/>
            <p:cNvSpPr/>
            <p:nvPr/>
          </p:nvSpPr>
          <p:spPr>
            <a:xfrm>
              <a:off x="4857752" y="642918"/>
              <a:ext cx="285752" cy="285752"/>
            </a:xfrm>
            <a:prstGeom prst="sun">
              <a:avLst/>
            </a:prstGeom>
            <a:solidFill>
              <a:srgbClr val="00B0F0"/>
            </a:solidFill>
            <a:ln w="3175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7" name="Солнце 116"/>
            <p:cNvSpPr/>
            <p:nvPr/>
          </p:nvSpPr>
          <p:spPr>
            <a:xfrm>
              <a:off x="1428728" y="1564229"/>
              <a:ext cx="285752" cy="285752"/>
            </a:xfrm>
            <a:prstGeom prst="sun">
              <a:avLst/>
            </a:prstGeom>
            <a:solidFill>
              <a:srgbClr val="00B0F0"/>
            </a:solidFill>
            <a:ln w="3175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8" name="Солнце 117"/>
            <p:cNvSpPr/>
            <p:nvPr/>
          </p:nvSpPr>
          <p:spPr>
            <a:xfrm>
              <a:off x="4822025" y="2206831"/>
              <a:ext cx="285752" cy="285752"/>
            </a:xfrm>
            <a:prstGeom prst="sun">
              <a:avLst/>
            </a:prstGeom>
            <a:solidFill>
              <a:srgbClr val="00B0F0"/>
            </a:solidFill>
            <a:ln w="3175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9" name="Солнце 118"/>
            <p:cNvSpPr/>
            <p:nvPr/>
          </p:nvSpPr>
          <p:spPr>
            <a:xfrm>
              <a:off x="7713390" y="1010870"/>
              <a:ext cx="285752" cy="285752"/>
            </a:xfrm>
            <a:prstGeom prst="sun">
              <a:avLst/>
            </a:prstGeom>
            <a:solidFill>
              <a:srgbClr val="00B0F0"/>
            </a:solidFill>
            <a:ln w="3175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0" name="Солнце 119"/>
            <p:cNvSpPr/>
            <p:nvPr/>
          </p:nvSpPr>
          <p:spPr>
            <a:xfrm>
              <a:off x="5248723" y="1662098"/>
              <a:ext cx="285752" cy="285752"/>
            </a:xfrm>
            <a:prstGeom prst="sun">
              <a:avLst/>
            </a:prstGeom>
            <a:solidFill>
              <a:srgbClr val="00B0F0"/>
            </a:solidFill>
            <a:ln w="3175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1" name="Солнце 120"/>
            <p:cNvSpPr/>
            <p:nvPr/>
          </p:nvSpPr>
          <p:spPr>
            <a:xfrm>
              <a:off x="1112084" y="2143116"/>
              <a:ext cx="285752" cy="285752"/>
            </a:xfrm>
            <a:prstGeom prst="sun">
              <a:avLst/>
            </a:prstGeom>
            <a:solidFill>
              <a:srgbClr val="00B0F0"/>
            </a:solidFill>
            <a:ln w="3175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2" name="Солнце 121"/>
            <p:cNvSpPr/>
            <p:nvPr/>
          </p:nvSpPr>
          <p:spPr>
            <a:xfrm>
              <a:off x="2798520" y="1804974"/>
              <a:ext cx="285752" cy="285752"/>
            </a:xfrm>
            <a:prstGeom prst="sun">
              <a:avLst/>
            </a:prstGeom>
            <a:solidFill>
              <a:srgbClr val="00B0F0"/>
            </a:solidFill>
            <a:ln w="3175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3" name="Солнце 122"/>
            <p:cNvSpPr/>
            <p:nvPr/>
          </p:nvSpPr>
          <p:spPr>
            <a:xfrm>
              <a:off x="7570514" y="2090726"/>
              <a:ext cx="285752" cy="285752"/>
            </a:xfrm>
            <a:prstGeom prst="sun">
              <a:avLst/>
            </a:prstGeom>
            <a:solidFill>
              <a:srgbClr val="00B0F0"/>
            </a:solidFill>
            <a:ln w="3175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4" name="Солнце 123"/>
            <p:cNvSpPr/>
            <p:nvPr/>
          </p:nvSpPr>
          <p:spPr>
            <a:xfrm>
              <a:off x="4536273" y="1482844"/>
              <a:ext cx="285752" cy="285752"/>
            </a:xfrm>
            <a:prstGeom prst="sun">
              <a:avLst/>
            </a:prstGeom>
            <a:solidFill>
              <a:srgbClr val="00B0F0"/>
            </a:solidFill>
            <a:ln w="3175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мм</a:t>
              </a:r>
              <a:endParaRPr lang="ru-RU" dirty="0"/>
            </a:p>
          </p:txBody>
        </p:sp>
        <p:sp>
          <p:nvSpPr>
            <p:cNvPr id="125" name="Солнце 124"/>
            <p:cNvSpPr/>
            <p:nvPr/>
          </p:nvSpPr>
          <p:spPr>
            <a:xfrm>
              <a:off x="6353635" y="798537"/>
              <a:ext cx="285752" cy="285752"/>
            </a:xfrm>
            <a:prstGeom prst="sun">
              <a:avLst/>
            </a:prstGeom>
            <a:solidFill>
              <a:srgbClr val="00B0F0"/>
            </a:solidFill>
            <a:ln w="3175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6" name="Солнце 125"/>
            <p:cNvSpPr/>
            <p:nvPr/>
          </p:nvSpPr>
          <p:spPr>
            <a:xfrm>
              <a:off x="6346292" y="2104200"/>
              <a:ext cx="285752" cy="285752"/>
            </a:xfrm>
            <a:prstGeom prst="sun">
              <a:avLst/>
            </a:prstGeom>
            <a:solidFill>
              <a:srgbClr val="00B0F0"/>
            </a:solidFill>
            <a:ln w="3175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7" name="Солнце 126"/>
            <p:cNvSpPr/>
            <p:nvPr/>
          </p:nvSpPr>
          <p:spPr>
            <a:xfrm>
              <a:off x="4250521" y="866659"/>
              <a:ext cx="285752" cy="285752"/>
            </a:xfrm>
            <a:prstGeom prst="sun">
              <a:avLst/>
            </a:prstGeom>
            <a:solidFill>
              <a:srgbClr val="00B0F0"/>
            </a:solidFill>
            <a:ln w="3175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28" name="Равнобедренный треугольник 5"/>
          <p:cNvSpPr/>
          <p:nvPr/>
        </p:nvSpPr>
        <p:spPr>
          <a:xfrm rot="5400000">
            <a:off x="8525461" y="4301410"/>
            <a:ext cx="127430" cy="318575"/>
          </a:xfrm>
          <a:prstGeom prst="triangle">
            <a:avLst/>
          </a:prstGeom>
          <a:solidFill>
            <a:srgbClr val="FF0000"/>
          </a:solidFill>
          <a:ln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Блок-схема: ручное управление 4"/>
          <p:cNvSpPr/>
          <p:nvPr/>
        </p:nvSpPr>
        <p:spPr>
          <a:xfrm rot="9859947">
            <a:off x="8057388" y="3779496"/>
            <a:ext cx="519099" cy="474345"/>
          </a:xfrm>
          <a:prstGeom prst="flowChartManualOperation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accent6">
                <a:lumMod val="50000"/>
              </a:schemeClr>
            </a:solidFill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41309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500"/>
                            </p:stCondLst>
                            <p:childTnLst>
                              <p:par>
                                <p:cTn id="1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1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6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3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C 0.03837 -0.00486 0.05243 -0.00694 0.09514 -0.00879 C 0.11042 -0.01526 0.11702 -0.01781 0.13438 -0.01966 C 0.18577 -0.01734 0.16615 -0.01757 0.19341 -0.01757 " pathEditMode="relative" ptsTypes="fffA">
                                      <p:cBhvr>
                                        <p:cTn id="5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1934 -0.01757 C 0.21632 -0.01827 0.23924 -0.01827 0.26215 -0.01966 C 0.27188 -0.02012 0.28177 -0.02821 0.29167 -0.02844 C 0.32222 -0.02914 0.35295 -0.02844 0.38351 -0.02844 " pathEditMode="relative" ptsTypes="fffA">
                                      <p:cBhvr>
                                        <p:cTn id="6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0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38351 -0.02844 C 0.40156 -0.03607 0.38177 -0.02844 0.42778 -0.0326 C 0.43247 -0.03306 0.43785 -0.03607 0.44254 -0.03699 C 0.45069 -0.03861 0.45903 -0.03861 0.46701 -0.04139 C 0.47205 -0.04324 0.47656 -0.04717 0.48177 -0.04809 C 0.48941 -0.04925 0.49722 -0.04948 0.50486 -0.05017 C 0.51701 -0.05526 0.50799 -0.05225 0.53264 -0.05225 " pathEditMode="relative" ptsTypes="ffffffA">
                                      <p:cBhvr>
                                        <p:cTn id="7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44444E-6 L 0.00034 0.12847 " pathEditMode="relative" rAng="0" ptsTypes="AA">
                                      <p:cBhvr>
                                        <p:cTn id="79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64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0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53264 -0.05226 C 0.64184 -0.05434 0.61406 -0.05041 0.66875 -0.05896 C 0.67795 -0.06312 0.69583 -0.07191 0.70486 -0.07191 " pathEditMode="relative" ptsTypes="ffA">
                                      <p:cBhvr>
                                        <p:cTn id="8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"/>
                            </p:stCondLst>
                            <p:childTnLst>
                              <p:par>
                                <p:cTn id="85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000"/>
                            </p:stCondLst>
                            <p:childTnLst>
                              <p:par>
                                <p:cTn id="9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33333E-6 L 0.00034 0.0926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46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0" presetClass="path" presetSubtype="0" accel="50000" decel="50000" fill="hold" grpId="5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70486 -0.07191 C 0.7658 -0.07283 0.81267 -0.0763 0.86719 -0.0763 " pathEditMode="relative" ptsTypes="fA">
                                      <p:cBhvr>
                                        <p:cTn id="9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000"/>
                            </p:stCondLst>
                            <p:childTnLst>
                              <p:par>
                                <p:cTn id="98" presetID="2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99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000"/>
                            </p:stCondLst>
                            <p:childTnLst>
                              <p:par>
                                <p:cTn id="102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79371E-6 L 0.01337 0.06707 " pathEditMode="relative" rAng="0" ptsTypes="AA">
                                      <p:cBhvr>
                                        <p:cTn id="103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0" y="33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136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7" fill="hold">
                      <p:stCondLst>
                        <p:cond delay="0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54394E-6 L -0.08854 -0.1265 " pathEditMode="relative" rAng="0" ptsTypes="AA">
                                      <p:cBhvr>
                                        <p:cTn id="149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27" y="-63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50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1" fill="hold">
                      <p:stCondLst>
                        <p:cond delay="0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0.01041 L -0.35452 -0.1267 " pathEditMode="relative" rAng="0" ptsTypes="AA">
                                      <p:cBhvr>
                                        <p:cTn id="154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26" y="-68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155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6" fill="hold">
                      <p:stCondLst>
                        <p:cond delay="0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1.7341E-7 L 0.16528 -0.12231 " pathEditMode="relative" rAng="0" ptsTypes="AA">
                                      <p:cBhvr>
                                        <p:cTn id="159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4" y="-61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160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1" fill="hold">
                      <p:stCondLst>
                        <p:cond delay="0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38728E-6 L 0.69774 -0.12254 " pathEditMode="relative" rAng="0" ptsTypes="AA">
                                      <p:cBhvr>
                                        <p:cTn id="164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878" y="-61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165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6" fill="hold">
                      <p:stCondLst>
                        <p:cond delay="0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9 0.00023 L 0.43385 -0.12231 " pathEditMode="relative" rAng="0" ptsTypes="AA">
                                      <p:cBhvr>
                                        <p:cTn id="169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49" y="-61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</p:childTnLst>
        </p:cTn>
      </p:par>
    </p:tnLst>
    <p:bldLst>
      <p:bldP spid="28" grpId="0" animBg="1"/>
      <p:bldP spid="18" grpId="0" animBg="1"/>
      <p:bldP spid="18" grpId="1" animBg="1"/>
      <p:bldP spid="18" grpId="2" animBg="1"/>
      <p:bldP spid="18" grpId="3" animBg="1"/>
      <p:bldP spid="18" grpId="4" animBg="1"/>
      <p:bldP spid="18" grpId="5" animBg="1"/>
      <p:bldP spid="18" grpId="6" animBg="1"/>
      <p:bldP spid="58" grpId="0"/>
      <p:bldP spid="60" grpId="0"/>
      <p:bldP spid="31" grpId="0" animBg="1"/>
      <p:bldP spid="43" grpId="0" animBg="1"/>
      <p:bldP spid="69" grpId="0" animBg="1"/>
      <p:bldP spid="91" grpId="0" animBg="1"/>
      <p:bldP spid="103" grpId="0" animBg="1"/>
      <p:bldP spid="8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571605" y="2233602"/>
            <a:ext cx="1434520" cy="2491542"/>
          </a:xfrm>
          <a:prstGeom prst="ellips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8100000" scaled="1"/>
            <a:tileRect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1"/>
          <p:cNvGrpSpPr/>
          <p:nvPr/>
        </p:nvGrpSpPr>
        <p:grpSpPr>
          <a:xfrm>
            <a:off x="1668110" y="2451231"/>
            <a:ext cx="1338014" cy="2192215"/>
            <a:chOff x="1000100" y="2399822"/>
            <a:chExt cx="1500198" cy="2457938"/>
          </a:xfrm>
        </p:grpSpPr>
        <p:sp>
          <p:nvSpPr>
            <p:cNvPr id="19" name="Облако 18"/>
            <p:cNvSpPr/>
            <p:nvPr/>
          </p:nvSpPr>
          <p:spPr>
            <a:xfrm>
              <a:off x="1000100" y="4429132"/>
              <a:ext cx="1500198" cy="428628"/>
            </a:xfrm>
            <a:prstGeom prst="cloud">
              <a:avLst/>
            </a:prstGeom>
            <a:gradFill flip="none" rotWithShape="1">
              <a:gsLst>
                <a:gs pos="0">
                  <a:srgbClr val="0070C0">
                    <a:tint val="66000"/>
                    <a:satMod val="160000"/>
                  </a:srgbClr>
                </a:gs>
                <a:gs pos="50000">
                  <a:srgbClr val="0070C0">
                    <a:tint val="44500"/>
                    <a:satMod val="160000"/>
                  </a:srgbClr>
                </a:gs>
                <a:gs pos="100000">
                  <a:srgbClr val="0070C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2000232" y="3286124"/>
              <a:ext cx="357190" cy="357190"/>
            </a:xfrm>
            <a:prstGeom prst="ellipse">
              <a:avLst/>
            </a:prstGeom>
            <a:solidFill>
              <a:schemeClr val="bg1"/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Овал 2"/>
            <p:cNvSpPr/>
            <p:nvPr/>
          </p:nvSpPr>
          <p:spPr>
            <a:xfrm>
              <a:off x="1214414" y="3795714"/>
              <a:ext cx="1071570" cy="919170"/>
            </a:xfrm>
            <a:prstGeom prst="ellipse">
              <a:avLst/>
            </a:prstGeom>
            <a:solidFill>
              <a:schemeClr val="bg1"/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Овал 21"/>
            <p:cNvSpPr/>
            <p:nvPr/>
          </p:nvSpPr>
          <p:spPr>
            <a:xfrm>
              <a:off x="1357290" y="3143248"/>
              <a:ext cx="766770" cy="766770"/>
            </a:xfrm>
            <a:prstGeom prst="ellipse">
              <a:avLst/>
            </a:prstGeom>
            <a:solidFill>
              <a:schemeClr val="bg1"/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Овал 1"/>
            <p:cNvSpPr/>
            <p:nvPr/>
          </p:nvSpPr>
          <p:spPr>
            <a:xfrm>
              <a:off x="1428728" y="2786058"/>
              <a:ext cx="642942" cy="500066"/>
            </a:xfrm>
            <a:prstGeom prst="ellipse">
              <a:avLst/>
            </a:prstGeom>
            <a:solidFill>
              <a:schemeClr val="bg1"/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Блок-схема: ручное управление 4"/>
            <p:cNvSpPr/>
            <p:nvPr/>
          </p:nvSpPr>
          <p:spPr>
            <a:xfrm rot="9859947">
              <a:off x="1358343" y="2399822"/>
              <a:ext cx="582020" cy="531841"/>
            </a:xfrm>
            <a:prstGeom prst="flowChartManualOperati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accent6">
                  <a:lumMod val="50000"/>
                </a:schemeClr>
              </a:solidFill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Равнобедренный треугольник 5"/>
            <p:cNvSpPr/>
            <p:nvPr/>
          </p:nvSpPr>
          <p:spPr>
            <a:xfrm rot="5400000">
              <a:off x="1893075" y="2964653"/>
              <a:ext cx="142876" cy="357190"/>
            </a:xfrm>
            <a:prstGeom prst="triangle">
              <a:avLst/>
            </a:prstGeom>
            <a:solidFill>
              <a:srgbClr val="FF0000"/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 prst="hardEdg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Овал 6"/>
            <p:cNvSpPr/>
            <p:nvPr/>
          </p:nvSpPr>
          <p:spPr>
            <a:xfrm>
              <a:off x="1643042" y="300037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7"/>
            <p:cNvSpPr/>
            <p:nvPr/>
          </p:nvSpPr>
          <p:spPr>
            <a:xfrm>
              <a:off x="1857356" y="2953769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9"/>
            <p:cNvSpPr/>
            <p:nvPr/>
          </p:nvSpPr>
          <p:spPr>
            <a:xfrm>
              <a:off x="1142976" y="3357562"/>
              <a:ext cx="357190" cy="357190"/>
            </a:xfrm>
            <a:prstGeom prst="ellipse">
              <a:avLst/>
            </a:prstGeom>
            <a:solidFill>
              <a:schemeClr val="bg1"/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8" name="Солнце 17"/>
          <p:cNvSpPr/>
          <p:nvPr/>
        </p:nvSpPr>
        <p:spPr>
          <a:xfrm>
            <a:off x="2016119" y="1595121"/>
            <a:ext cx="509720" cy="509720"/>
          </a:xfrm>
          <a:prstGeom prst="sun">
            <a:avLst>
              <a:gd name="adj" fmla="val 38979"/>
            </a:avLst>
          </a:prstGeom>
          <a:solidFill>
            <a:srgbClr val="FFFF00"/>
          </a:solidFill>
          <a:ln w="3175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333925" y="428603"/>
            <a:ext cx="8344712" cy="3195403"/>
            <a:chOff x="1112084" y="428604"/>
            <a:chExt cx="6887058" cy="2428892"/>
          </a:xfrm>
        </p:grpSpPr>
        <p:sp>
          <p:nvSpPr>
            <p:cNvPr id="94" name="Солнце 93"/>
            <p:cNvSpPr/>
            <p:nvPr/>
          </p:nvSpPr>
          <p:spPr>
            <a:xfrm>
              <a:off x="2240087" y="1084289"/>
              <a:ext cx="285752" cy="285752"/>
            </a:xfrm>
            <a:prstGeom prst="sun">
              <a:avLst/>
            </a:prstGeom>
            <a:solidFill>
              <a:srgbClr val="00B0F0"/>
            </a:solidFill>
            <a:ln w="3175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Солнце 94"/>
            <p:cNvSpPr/>
            <p:nvPr/>
          </p:nvSpPr>
          <p:spPr>
            <a:xfrm>
              <a:off x="5786446" y="2143116"/>
              <a:ext cx="285752" cy="285752"/>
            </a:xfrm>
            <a:prstGeom prst="sun">
              <a:avLst/>
            </a:prstGeom>
            <a:solidFill>
              <a:srgbClr val="00B0F0"/>
            </a:solidFill>
            <a:ln w="3175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Солнце 95"/>
            <p:cNvSpPr/>
            <p:nvPr/>
          </p:nvSpPr>
          <p:spPr>
            <a:xfrm>
              <a:off x="6786578" y="642918"/>
              <a:ext cx="285752" cy="285752"/>
            </a:xfrm>
            <a:prstGeom prst="sun">
              <a:avLst/>
            </a:prstGeom>
            <a:solidFill>
              <a:srgbClr val="00B0F0"/>
            </a:solidFill>
            <a:ln w="3175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Солнце 96"/>
            <p:cNvSpPr/>
            <p:nvPr/>
          </p:nvSpPr>
          <p:spPr>
            <a:xfrm>
              <a:off x="5500694" y="1153331"/>
              <a:ext cx="285752" cy="285752"/>
            </a:xfrm>
            <a:prstGeom prst="sun">
              <a:avLst/>
            </a:prstGeom>
            <a:solidFill>
              <a:srgbClr val="00B0F0"/>
            </a:solidFill>
            <a:ln w="3175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Солнце 101"/>
            <p:cNvSpPr/>
            <p:nvPr/>
          </p:nvSpPr>
          <p:spPr>
            <a:xfrm>
              <a:off x="6715140" y="2571744"/>
              <a:ext cx="285752" cy="285752"/>
            </a:xfrm>
            <a:prstGeom prst="sun">
              <a:avLst/>
            </a:prstGeom>
            <a:solidFill>
              <a:srgbClr val="00B0F0"/>
            </a:solidFill>
            <a:ln w="3175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8" name="Солнце 107"/>
            <p:cNvSpPr/>
            <p:nvPr/>
          </p:nvSpPr>
          <p:spPr>
            <a:xfrm>
              <a:off x="3428992" y="2000240"/>
              <a:ext cx="285752" cy="285752"/>
            </a:xfrm>
            <a:prstGeom prst="sun">
              <a:avLst/>
            </a:prstGeom>
            <a:solidFill>
              <a:srgbClr val="00B0F0"/>
            </a:solidFill>
            <a:ln w="3175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9" name="Солнце 108"/>
            <p:cNvSpPr/>
            <p:nvPr/>
          </p:nvSpPr>
          <p:spPr>
            <a:xfrm>
              <a:off x="6346292" y="1384560"/>
              <a:ext cx="285752" cy="285752"/>
            </a:xfrm>
            <a:prstGeom prst="sun">
              <a:avLst/>
            </a:prstGeom>
            <a:solidFill>
              <a:srgbClr val="00B0F0"/>
            </a:solidFill>
            <a:ln w="3175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0" name="Солнце 109"/>
            <p:cNvSpPr/>
            <p:nvPr/>
          </p:nvSpPr>
          <p:spPr>
            <a:xfrm>
              <a:off x="3571868" y="1197092"/>
              <a:ext cx="285752" cy="285752"/>
            </a:xfrm>
            <a:prstGeom prst="sun">
              <a:avLst/>
            </a:prstGeom>
            <a:solidFill>
              <a:srgbClr val="00B0F0"/>
            </a:solidFill>
            <a:ln w="3175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мм</a:t>
              </a:r>
              <a:endParaRPr lang="ru-RU" dirty="0"/>
            </a:p>
          </p:txBody>
        </p:sp>
        <p:sp>
          <p:nvSpPr>
            <p:cNvPr id="111" name="Солнце 110"/>
            <p:cNvSpPr/>
            <p:nvPr/>
          </p:nvSpPr>
          <p:spPr>
            <a:xfrm>
              <a:off x="5572132" y="428604"/>
              <a:ext cx="285752" cy="285752"/>
            </a:xfrm>
            <a:prstGeom prst="sun">
              <a:avLst/>
            </a:prstGeom>
            <a:solidFill>
              <a:srgbClr val="00B0F0"/>
            </a:solidFill>
            <a:ln w="3175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2" name="Солнце 111"/>
            <p:cNvSpPr/>
            <p:nvPr/>
          </p:nvSpPr>
          <p:spPr>
            <a:xfrm>
              <a:off x="7224730" y="1392964"/>
              <a:ext cx="285752" cy="285752"/>
            </a:xfrm>
            <a:prstGeom prst="sun">
              <a:avLst/>
            </a:prstGeom>
            <a:solidFill>
              <a:srgbClr val="00B0F0"/>
            </a:solidFill>
            <a:ln w="3175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3" name="Солнце 112"/>
            <p:cNvSpPr/>
            <p:nvPr/>
          </p:nvSpPr>
          <p:spPr>
            <a:xfrm>
              <a:off x="4857752" y="642918"/>
              <a:ext cx="285752" cy="285752"/>
            </a:xfrm>
            <a:prstGeom prst="sun">
              <a:avLst/>
            </a:prstGeom>
            <a:solidFill>
              <a:srgbClr val="00B0F0"/>
            </a:solidFill>
            <a:ln w="3175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Солнце 35"/>
            <p:cNvSpPr/>
            <p:nvPr/>
          </p:nvSpPr>
          <p:spPr>
            <a:xfrm>
              <a:off x="1428728" y="1564229"/>
              <a:ext cx="285752" cy="285752"/>
            </a:xfrm>
            <a:prstGeom prst="sun">
              <a:avLst/>
            </a:prstGeom>
            <a:solidFill>
              <a:srgbClr val="00B0F0"/>
            </a:solidFill>
            <a:ln w="3175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Солнце 36"/>
            <p:cNvSpPr/>
            <p:nvPr/>
          </p:nvSpPr>
          <p:spPr>
            <a:xfrm>
              <a:off x="4822025" y="2206831"/>
              <a:ext cx="285752" cy="285752"/>
            </a:xfrm>
            <a:prstGeom prst="sun">
              <a:avLst/>
            </a:prstGeom>
            <a:solidFill>
              <a:srgbClr val="00B0F0"/>
            </a:solidFill>
            <a:ln w="3175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Солнце 37"/>
            <p:cNvSpPr/>
            <p:nvPr/>
          </p:nvSpPr>
          <p:spPr>
            <a:xfrm>
              <a:off x="7713390" y="1010870"/>
              <a:ext cx="285752" cy="285752"/>
            </a:xfrm>
            <a:prstGeom prst="sun">
              <a:avLst/>
            </a:prstGeom>
            <a:solidFill>
              <a:srgbClr val="00B0F0"/>
            </a:solidFill>
            <a:ln w="3175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Солнце 38"/>
            <p:cNvSpPr/>
            <p:nvPr/>
          </p:nvSpPr>
          <p:spPr>
            <a:xfrm>
              <a:off x="5248723" y="1662098"/>
              <a:ext cx="285752" cy="285752"/>
            </a:xfrm>
            <a:prstGeom prst="sun">
              <a:avLst/>
            </a:prstGeom>
            <a:solidFill>
              <a:srgbClr val="00B0F0"/>
            </a:solidFill>
            <a:ln w="3175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Солнце 39"/>
            <p:cNvSpPr/>
            <p:nvPr/>
          </p:nvSpPr>
          <p:spPr>
            <a:xfrm>
              <a:off x="1112084" y="2143116"/>
              <a:ext cx="285752" cy="285752"/>
            </a:xfrm>
            <a:prstGeom prst="sun">
              <a:avLst/>
            </a:prstGeom>
            <a:solidFill>
              <a:srgbClr val="00B0F0"/>
            </a:solidFill>
            <a:ln w="3175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Солнце 40"/>
            <p:cNvSpPr/>
            <p:nvPr/>
          </p:nvSpPr>
          <p:spPr>
            <a:xfrm>
              <a:off x="2798520" y="1804974"/>
              <a:ext cx="285752" cy="285752"/>
            </a:xfrm>
            <a:prstGeom prst="sun">
              <a:avLst/>
            </a:prstGeom>
            <a:solidFill>
              <a:srgbClr val="00B0F0"/>
            </a:solidFill>
            <a:ln w="3175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Солнце 41"/>
            <p:cNvSpPr/>
            <p:nvPr/>
          </p:nvSpPr>
          <p:spPr>
            <a:xfrm>
              <a:off x="7570514" y="2090726"/>
              <a:ext cx="285752" cy="285752"/>
            </a:xfrm>
            <a:prstGeom prst="sun">
              <a:avLst/>
            </a:prstGeom>
            <a:solidFill>
              <a:srgbClr val="00B0F0"/>
            </a:solidFill>
            <a:ln w="3175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Солнце 42"/>
            <p:cNvSpPr/>
            <p:nvPr/>
          </p:nvSpPr>
          <p:spPr>
            <a:xfrm>
              <a:off x="4536273" y="1482844"/>
              <a:ext cx="285752" cy="285752"/>
            </a:xfrm>
            <a:prstGeom prst="sun">
              <a:avLst/>
            </a:prstGeom>
            <a:solidFill>
              <a:srgbClr val="00B0F0"/>
            </a:solidFill>
            <a:ln w="3175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мм</a:t>
              </a:r>
              <a:endParaRPr lang="ru-RU" dirty="0"/>
            </a:p>
          </p:txBody>
        </p:sp>
        <p:sp>
          <p:nvSpPr>
            <p:cNvPr id="44" name="Солнце 43"/>
            <p:cNvSpPr/>
            <p:nvPr/>
          </p:nvSpPr>
          <p:spPr>
            <a:xfrm>
              <a:off x="6353635" y="798537"/>
              <a:ext cx="285752" cy="285752"/>
            </a:xfrm>
            <a:prstGeom prst="sun">
              <a:avLst/>
            </a:prstGeom>
            <a:solidFill>
              <a:srgbClr val="00B0F0"/>
            </a:solidFill>
            <a:ln w="3175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Солнце 44"/>
            <p:cNvSpPr/>
            <p:nvPr/>
          </p:nvSpPr>
          <p:spPr>
            <a:xfrm>
              <a:off x="6346292" y="2104200"/>
              <a:ext cx="285752" cy="285752"/>
            </a:xfrm>
            <a:prstGeom prst="sun">
              <a:avLst/>
            </a:prstGeom>
            <a:solidFill>
              <a:srgbClr val="00B0F0"/>
            </a:solidFill>
            <a:ln w="3175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Солнце 45"/>
            <p:cNvSpPr/>
            <p:nvPr/>
          </p:nvSpPr>
          <p:spPr>
            <a:xfrm>
              <a:off x="4250521" y="866659"/>
              <a:ext cx="285752" cy="285752"/>
            </a:xfrm>
            <a:prstGeom prst="sun">
              <a:avLst/>
            </a:prstGeom>
            <a:solidFill>
              <a:srgbClr val="00B0F0"/>
            </a:solidFill>
            <a:ln w="3175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4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776" y="5589240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1410" y="5589240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2044" y="5589240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4900" y="5589240"/>
            <a:ext cx="676275" cy="669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pic>
        <p:nvPicPr>
          <p:cNvPr id="5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1884" y="5589240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8868" y="5589240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9502" y="5589240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6490" y="5611093"/>
            <a:ext cx="669925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" name="Picture 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7068" y="5622205"/>
            <a:ext cx="6651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" name="Picture 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45" y="5622205"/>
            <a:ext cx="6651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6" name="Rectangle 1"/>
          <p:cNvSpPr>
            <a:spLocks noChangeArrowheads="1"/>
          </p:cNvSpPr>
          <p:nvPr/>
        </p:nvSpPr>
        <p:spPr bwMode="auto">
          <a:xfrm>
            <a:off x="4964901" y="2602636"/>
            <a:ext cx="3986449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выполнять интерактивно.  Во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время демонстрации навести курсор на  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«нужную» 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фигуру до появления ладошки. 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Кликнуть!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42844" y="714356"/>
            <a:ext cx="8488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Какой рассказ можно придумать по рисунку Пети.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196752"/>
            <a:ext cx="82964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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Обозначьте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количество шариков  моделью числа. 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07504" y="116632"/>
            <a:ext cx="6122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49. Число ноль. Цифра 0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7247353" y="76562"/>
            <a:ext cx="18611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32183026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500"/>
                            </p:stCondLst>
                            <p:childTnLst>
                              <p:par>
                                <p:cTn id="1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2.96296E-6 L -0.18907 -0.12685 " pathEditMode="relative" rAng="0" ptsTypes="AA">
                                      <p:cBhvr>
                                        <p:cTn id="110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62" y="-63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</p:childTnLst>
        </p:cTn>
      </p:par>
    </p:tnLst>
    <p:bldLst>
      <p:bldP spid="18" grpId="0" animBg="1"/>
      <p:bldP spid="6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571605" y="2233602"/>
            <a:ext cx="1434520" cy="2491542"/>
          </a:xfrm>
          <a:prstGeom prst="ellips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8100000" scaled="1"/>
            <a:tileRect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блако 18"/>
          <p:cNvSpPr/>
          <p:nvPr/>
        </p:nvSpPr>
        <p:spPr>
          <a:xfrm>
            <a:off x="1668110" y="4261156"/>
            <a:ext cx="1338014" cy="382290"/>
          </a:xfrm>
          <a:prstGeom prst="cloud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2560119" y="3241717"/>
            <a:ext cx="318575" cy="318575"/>
          </a:xfrm>
          <a:prstGeom prst="ellipse">
            <a:avLst/>
          </a:prstGeom>
          <a:solidFill>
            <a:schemeClr val="bg1"/>
          </a:solidFill>
          <a:ln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"/>
          <p:cNvSpPr/>
          <p:nvPr/>
        </p:nvSpPr>
        <p:spPr>
          <a:xfrm>
            <a:off x="1859255" y="3696216"/>
            <a:ext cx="955724" cy="819800"/>
          </a:xfrm>
          <a:prstGeom prst="ellipse">
            <a:avLst/>
          </a:prstGeom>
          <a:solidFill>
            <a:schemeClr val="bg1"/>
          </a:solidFill>
          <a:ln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1986685" y="3114287"/>
            <a:ext cx="683876" cy="683876"/>
          </a:xfrm>
          <a:prstGeom prst="ellipse">
            <a:avLst/>
          </a:prstGeom>
          <a:solidFill>
            <a:schemeClr val="bg1"/>
          </a:solidFill>
          <a:ln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1"/>
          <p:cNvSpPr/>
          <p:nvPr/>
        </p:nvSpPr>
        <p:spPr>
          <a:xfrm>
            <a:off x="2050400" y="2795712"/>
            <a:ext cx="573435" cy="446005"/>
          </a:xfrm>
          <a:prstGeom prst="ellipse">
            <a:avLst/>
          </a:prstGeom>
          <a:solidFill>
            <a:schemeClr val="bg1"/>
          </a:solidFill>
          <a:ln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лок-схема: ручное управление 4"/>
          <p:cNvSpPr/>
          <p:nvPr/>
        </p:nvSpPr>
        <p:spPr>
          <a:xfrm rot="9859947">
            <a:off x="1987624" y="2451231"/>
            <a:ext cx="519099" cy="474345"/>
          </a:xfrm>
          <a:prstGeom prst="flowChartManualOperation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accent6">
                <a:lumMod val="50000"/>
              </a:schemeClr>
            </a:solidFill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Равнобедренный треугольник 5"/>
          <p:cNvSpPr/>
          <p:nvPr/>
        </p:nvSpPr>
        <p:spPr>
          <a:xfrm rot="5400000">
            <a:off x="2464547" y="2954999"/>
            <a:ext cx="127430" cy="318575"/>
          </a:xfrm>
          <a:prstGeom prst="triangle">
            <a:avLst/>
          </a:prstGeom>
          <a:solidFill>
            <a:srgbClr val="FF0000"/>
          </a:solidFill>
          <a:ln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6"/>
          <p:cNvSpPr/>
          <p:nvPr/>
        </p:nvSpPr>
        <p:spPr>
          <a:xfrm>
            <a:off x="2241545" y="2986857"/>
            <a:ext cx="63715" cy="63715"/>
          </a:xfrm>
          <a:prstGeom prst="ellipse">
            <a:avLst/>
          </a:prstGeom>
          <a:solidFill>
            <a:schemeClr val="tx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7"/>
          <p:cNvSpPr/>
          <p:nvPr/>
        </p:nvSpPr>
        <p:spPr>
          <a:xfrm>
            <a:off x="2432689" y="2945292"/>
            <a:ext cx="63715" cy="63715"/>
          </a:xfrm>
          <a:prstGeom prst="ellipse">
            <a:avLst/>
          </a:prstGeom>
          <a:solidFill>
            <a:schemeClr val="tx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9"/>
          <p:cNvSpPr/>
          <p:nvPr/>
        </p:nvSpPr>
        <p:spPr>
          <a:xfrm>
            <a:off x="1795540" y="3305432"/>
            <a:ext cx="318575" cy="318575"/>
          </a:xfrm>
          <a:prstGeom prst="ellipse">
            <a:avLst/>
          </a:prstGeom>
          <a:solidFill>
            <a:schemeClr val="bg1"/>
          </a:solidFill>
          <a:ln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олнце 17"/>
          <p:cNvSpPr/>
          <p:nvPr/>
        </p:nvSpPr>
        <p:spPr>
          <a:xfrm>
            <a:off x="1954827" y="1658417"/>
            <a:ext cx="509720" cy="509720"/>
          </a:xfrm>
          <a:prstGeom prst="sun">
            <a:avLst>
              <a:gd name="adj" fmla="val 38979"/>
            </a:avLst>
          </a:prstGeom>
          <a:solidFill>
            <a:srgbClr val="FFFF00"/>
          </a:solidFill>
          <a:ln w="3175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776" y="5589240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1410" y="5589240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2044" y="5589240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4900" y="5589240"/>
            <a:ext cx="676275" cy="669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pic>
        <p:nvPicPr>
          <p:cNvPr id="5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1884" y="5589240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8868" y="5589240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9502" y="5589240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6490" y="5611093"/>
            <a:ext cx="669925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" name="Picture 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45" y="5622205"/>
            <a:ext cx="6651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6" name="Rectangle 1"/>
          <p:cNvSpPr>
            <a:spLocks noChangeArrowheads="1"/>
          </p:cNvSpPr>
          <p:nvPr/>
        </p:nvSpPr>
        <p:spPr bwMode="auto">
          <a:xfrm>
            <a:off x="4964901" y="2602636"/>
            <a:ext cx="3986449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выполнять интерактивно.  Во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время демонстрации навести курсор на  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«нужную» 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фигуру до появления ладошки. 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Кликнуть!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42844" y="714356"/>
            <a:ext cx="8488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Какой рассказ можно придумать по рисунку Пети.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196752"/>
            <a:ext cx="82964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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Обозначьте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количество шариков  моделью числа. 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07504" y="116632"/>
            <a:ext cx="6122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49. Число ноль. Цифра 0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7247353" y="76562"/>
            <a:ext cx="18611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2634293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11111E-6 L -0.08072 -0.13287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45" y="-66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</p:childTnLst>
        </p:cTn>
      </p:par>
    </p:tnLst>
    <p:bldLst>
      <p:bldP spid="28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571605" y="2233602"/>
            <a:ext cx="1434520" cy="2491542"/>
          </a:xfrm>
          <a:prstGeom prst="ellips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8100000" scaled="1"/>
            <a:tileRect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блако 18"/>
          <p:cNvSpPr/>
          <p:nvPr/>
        </p:nvSpPr>
        <p:spPr>
          <a:xfrm>
            <a:off x="1668110" y="4261156"/>
            <a:ext cx="1338014" cy="382290"/>
          </a:xfrm>
          <a:prstGeom prst="cloud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2560119" y="3241717"/>
            <a:ext cx="318575" cy="318575"/>
          </a:xfrm>
          <a:prstGeom prst="ellipse">
            <a:avLst/>
          </a:prstGeom>
          <a:solidFill>
            <a:schemeClr val="bg1"/>
          </a:solidFill>
          <a:ln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"/>
          <p:cNvSpPr/>
          <p:nvPr/>
        </p:nvSpPr>
        <p:spPr>
          <a:xfrm>
            <a:off x="1859255" y="3696216"/>
            <a:ext cx="955724" cy="819800"/>
          </a:xfrm>
          <a:prstGeom prst="ellipse">
            <a:avLst/>
          </a:prstGeom>
          <a:solidFill>
            <a:schemeClr val="bg1"/>
          </a:solidFill>
          <a:ln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1986685" y="3114287"/>
            <a:ext cx="683876" cy="683876"/>
          </a:xfrm>
          <a:prstGeom prst="ellipse">
            <a:avLst/>
          </a:prstGeom>
          <a:solidFill>
            <a:schemeClr val="bg1"/>
          </a:solidFill>
          <a:ln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"/>
          <p:cNvGrpSpPr/>
          <p:nvPr/>
        </p:nvGrpSpPr>
        <p:grpSpPr>
          <a:xfrm>
            <a:off x="2050400" y="2795712"/>
            <a:ext cx="637149" cy="446005"/>
            <a:chOff x="2050400" y="2795712"/>
            <a:chExt cx="637149" cy="446005"/>
          </a:xfrm>
        </p:grpSpPr>
        <p:sp>
          <p:nvSpPr>
            <p:cNvPr id="23" name="Овал 1"/>
            <p:cNvSpPr/>
            <p:nvPr/>
          </p:nvSpPr>
          <p:spPr>
            <a:xfrm>
              <a:off x="2050400" y="2795712"/>
              <a:ext cx="573435" cy="446005"/>
            </a:xfrm>
            <a:prstGeom prst="ellipse">
              <a:avLst/>
            </a:prstGeom>
            <a:solidFill>
              <a:schemeClr val="bg1"/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Равнобедренный треугольник 5"/>
            <p:cNvSpPr/>
            <p:nvPr/>
          </p:nvSpPr>
          <p:spPr>
            <a:xfrm rot="5400000">
              <a:off x="2464547" y="2954999"/>
              <a:ext cx="127430" cy="318575"/>
            </a:xfrm>
            <a:prstGeom prst="triangle">
              <a:avLst/>
            </a:prstGeom>
            <a:solidFill>
              <a:srgbClr val="FF0000"/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 prst="hardEdg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Овал 6"/>
            <p:cNvSpPr/>
            <p:nvPr/>
          </p:nvSpPr>
          <p:spPr>
            <a:xfrm>
              <a:off x="2241545" y="2986857"/>
              <a:ext cx="63715" cy="63715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7"/>
            <p:cNvSpPr/>
            <p:nvPr/>
          </p:nvSpPr>
          <p:spPr>
            <a:xfrm>
              <a:off x="2432689" y="2945292"/>
              <a:ext cx="63715" cy="63715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4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776" y="5589240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1410" y="5589240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45" y="5622205"/>
            <a:ext cx="6651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Блок-схема: ручное управление 4"/>
          <p:cNvSpPr/>
          <p:nvPr/>
        </p:nvSpPr>
        <p:spPr>
          <a:xfrm rot="9859947">
            <a:off x="1987624" y="2451231"/>
            <a:ext cx="519099" cy="474345"/>
          </a:xfrm>
          <a:prstGeom prst="flowChartManualOperation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chemeClr val="accent6">
                <a:lumMod val="50000"/>
              </a:schemeClr>
            </a:solidFill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Rectangle 1"/>
          <p:cNvSpPr>
            <a:spLocks noChangeArrowheads="1"/>
          </p:cNvSpPr>
          <p:nvPr/>
        </p:nvSpPr>
        <p:spPr bwMode="auto">
          <a:xfrm>
            <a:off x="4964901" y="2602636"/>
            <a:ext cx="3986449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выполнять интерактивно.  Во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время демонстрации навести курсор на  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«нужную» 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фигуру до появления ладошки. 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Кликнуть!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42844" y="714356"/>
            <a:ext cx="8488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Какой рассказ можно придумать по рисунку Пети.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251520" y="1196752"/>
            <a:ext cx="82964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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Обозначьте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количество шариков  моделью числа. </a:t>
            </a:r>
          </a:p>
        </p:txBody>
      </p:sp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4460" y="4760551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4900" y="5589240"/>
            <a:ext cx="676275" cy="669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pic>
        <p:nvPicPr>
          <p:cNvPr id="31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1884" y="5589240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8868" y="5589240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9502" y="5589240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1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6490" y="5611093"/>
            <a:ext cx="669925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Солнце 27"/>
          <p:cNvSpPr/>
          <p:nvPr/>
        </p:nvSpPr>
        <p:spPr>
          <a:xfrm>
            <a:off x="1954827" y="1658417"/>
            <a:ext cx="509720" cy="509720"/>
          </a:xfrm>
          <a:prstGeom prst="sun">
            <a:avLst>
              <a:gd name="adj" fmla="val 38979"/>
            </a:avLst>
          </a:prstGeom>
          <a:solidFill>
            <a:srgbClr val="FFFF00"/>
          </a:solidFill>
          <a:ln w="3175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107504" y="116632"/>
            <a:ext cx="6122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49. Число ноль. Цифра 0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7247353" y="76562"/>
            <a:ext cx="18611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27825039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7341E-7 L 0.00347 -0.12231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" y="-61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20" grpId="0" animBg="1"/>
      <p:bldP spid="2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571605" y="2233602"/>
            <a:ext cx="1434520" cy="2491542"/>
          </a:xfrm>
          <a:prstGeom prst="ellips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8100000" scaled="1"/>
            <a:tileRect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блако 18"/>
          <p:cNvSpPr/>
          <p:nvPr/>
        </p:nvSpPr>
        <p:spPr>
          <a:xfrm>
            <a:off x="1668110" y="4261156"/>
            <a:ext cx="1338014" cy="382290"/>
          </a:xfrm>
          <a:prstGeom prst="cloud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"/>
          <p:cNvSpPr/>
          <p:nvPr/>
        </p:nvSpPr>
        <p:spPr>
          <a:xfrm>
            <a:off x="1859255" y="3696216"/>
            <a:ext cx="955724" cy="819800"/>
          </a:xfrm>
          <a:prstGeom prst="ellipse">
            <a:avLst/>
          </a:prstGeom>
          <a:solidFill>
            <a:schemeClr val="bg1"/>
          </a:solidFill>
          <a:ln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776" y="5589240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4900" y="5589240"/>
            <a:ext cx="676275" cy="669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pic>
        <p:nvPicPr>
          <p:cNvPr id="5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1884" y="5589240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8868" y="5589240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9502" y="5589240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6490" y="5611093"/>
            <a:ext cx="669925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45" y="5594495"/>
            <a:ext cx="6651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Группа 1"/>
          <p:cNvGrpSpPr/>
          <p:nvPr/>
        </p:nvGrpSpPr>
        <p:grpSpPr>
          <a:xfrm>
            <a:off x="1986685" y="2451231"/>
            <a:ext cx="700864" cy="1346932"/>
            <a:chOff x="1986685" y="2451231"/>
            <a:chExt cx="700864" cy="1346932"/>
          </a:xfrm>
        </p:grpSpPr>
        <p:sp>
          <p:nvSpPr>
            <p:cNvPr id="22" name="Овал 21"/>
            <p:cNvSpPr/>
            <p:nvPr/>
          </p:nvSpPr>
          <p:spPr>
            <a:xfrm>
              <a:off x="1986685" y="3114287"/>
              <a:ext cx="683876" cy="683876"/>
            </a:xfrm>
            <a:prstGeom prst="ellipse">
              <a:avLst/>
            </a:prstGeom>
            <a:solidFill>
              <a:schemeClr val="bg1"/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" name="Группа 2"/>
            <p:cNvGrpSpPr/>
            <p:nvPr/>
          </p:nvGrpSpPr>
          <p:grpSpPr>
            <a:xfrm>
              <a:off x="2050400" y="2795712"/>
              <a:ext cx="637149" cy="446005"/>
              <a:chOff x="2050400" y="2795712"/>
              <a:chExt cx="637149" cy="446005"/>
            </a:xfrm>
          </p:grpSpPr>
          <p:sp>
            <p:nvSpPr>
              <p:cNvPr id="23" name="Овал 1"/>
              <p:cNvSpPr/>
              <p:nvPr/>
            </p:nvSpPr>
            <p:spPr>
              <a:xfrm>
                <a:off x="2050400" y="2795712"/>
                <a:ext cx="573435" cy="44600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" name="Равнобедренный треугольник 5"/>
              <p:cNvSpPr/>
              <p:nvPr/>
            </p:nvSpPr>
            <p:spPr>
              <a:xfrm rot="5400000">
                <a:off x="2464547" y="2954999"/>
                <a:ext cx="127430" cy="318575"/>
              </a:xfrm>
              <a:prstGeom prst="triangle">
                <a:avLst/>
              </a:prstGeom>
              <a:solidFill>
                <a:srgbClr val="FF0000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 prst="hardEdg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Овал 6"/>
              <p:cNvSpPr/>
              <p:nvPr/>
            </p:nvSpPr>
            <p:spPr>
              <a:xfrm>
                <a:off x="2241545" y="2986857"/>
                <a:ext cx="63715" cy="6371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Овал 7"/>
              <p:cNvSpPr/>
              <p:nvPr/>
            </p:nvSpPr>
            <p:spPr>
              <a:xfrm>
                <a:off x="2432689" y="2945292"/>
                <a:ext cx="63715" cy="6371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4" name="Блок-схема: ручное управление 4"/>
            <p:cNvSpPr/>
            <p:nvPr/>
          </p:nvSpPr>
          <p:spPr>
            <a:xfrm rot="9859947">
              <a:off x="1987624" y="2451231"/>
              <a:ext cx="519099" cy="474345"/>
            </a:xfrm>
            <a:prstGeom prst="flowChartManualOperati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accent6">
                  <a:lumMod val="50000"/>
                </a:schemeClr>
              </a:solidFill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8" name="Rectangle 1"/>
          <p:cNvSpPr>
            <a:spLocks noChangeArrowheads="1"/>
          </p:cNvSpPr>
          <p:nvPr/>
        </p:nvSpPr>
        <p:spPr bwMode="auto">
          <a:xfrm>
            <a:off x="4964901" y="2602636"/>
            <a:ext cx="3986449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выполнять интерактивно.  Во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время демонстрации навести курсор на  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«нужную» 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фигуру до появления ладошки. 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Кликнуть!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42844" y="714356"/>
            <a:ext cx="8488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Какой рассказ можно придумать по рисунку Пети.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251520" y="1196752"/>
            <a:ext cx="82964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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Обозначьте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количество шариков  моделью числа. </a:t>
            </a:r>
          </a:p>
        </p:txBody>
      </p:sp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797152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Солнце 27"/>
          <p:cNvSpPr/>
          <p:nvPr/>
        </p:nvSpPr>
        <p:spPr>
          <a:xfrm>
            <a:off x="1954827" y="1658417"/>
            <a:ext cx="509720" cy="509720"/>
          </a:xfrm>
          <a:prstGeom prst="sun">
            <a:avLst>
              <a:gd name="adj" fmla="val 38979"/>
            </a:avLst>
          </a:prstGeom>
          <a:solidFill>
            <a:srgbClr val="FFFF00"/>
          </a:solidFill>
          <a:ln w="3175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107504" y="116632"/>
            <a:ext cx="6122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49. Число ноль. Цифра 0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247353" y="76562"/>
            <a:ext cx="18611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29873139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44444E-6 L 0.00034 0.1284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641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9 1.11111E-6 L 0.11163 -0.12245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38" y="-61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</p:childTnLst>
        </p:cTn>
      </p:par>
    </p:tnLst>
    <p:bldLst>
      <p:bldP spid="21" grpId="0" animBg="1"/>
      <p:bldP spid="2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571605" y="2233602"/>
            <a:ext cx="1434520" cy="2491542"/>
          </a:xfrm>
          <a:prstGeom prst="ellips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8100000" scaled="1"/>
            <a:tileRect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блако 18"/>
          <p:cNvSpPr/>
          <p:nvPr/>
        </p:nvSpPr>
        <p:spPr>
          <a:xfrm>
            <a:off x="1668110" y="4261156"/>
            <a:ext cx="1338014" cy="382290"/>
          </a:xfrm>
          <a:prstGeom prst="cloud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4900" y="5589240"/>
            <a:ext cx="676275" cy="669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pic>
        <p:nvPicPr>
          <p:cNvPr id="5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1884" y="5589240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8868" y="5589240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9502" y="5589240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6490" y="5611093"/>
            <a:ext cx="669925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45" y="5594495"/>
            <a:ext cx="6651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Овал 21"/>
          <p:cNvSpPr/>
          <p:nvPr/>
        </p:nvSpPr>
        <p:spPr>
          <a:xfrm>
            <a:off x="1986685" y="3925071"/>
            <a:ext cx="683876" cy="683876"/>
          </a:xfrm>
          <a:prstGeom prst="ellipse">
            <a:avLst/>
          </a:prstGeom>
          <a:solidFill>
            <a:schemeClr val="bg1"/>
          </a:solidFill>
          <a:ln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" name="Группа 6"/>
          <p:cNvGrpSpPr/>
          <p:nvPr/>
        </p:nvGrpSpPr>
        <p:grpSpPr>
          <a:xfrm>
            <a:off x="1987624" y="3262015"/>
            <a:ext cx="699925" cy="790486"/>
            <a:chOff x="1987624" y="3262015"/>
            <a:chExt cx="699925" cy="790486"/>
          </a:xfrm>
        </p:grpSpPr>
        <p:grpSp>
          <p:nvGrpSpPr>
            <p:cNvPr id="3" name="Группа 2"/>
            <p:cNvGrpSpPr/>
            <p:nvPr/>
          </p:nvGrpSpPr>
          <p:grpSpPr>
            <a:xfrm>
              <a:off x="2050400" y="3606496"/>
              <a:ext cx="637149" cy="446005"/>
              <a:chOff x="2050400" y="2795712"/>
              <a:chExt cx="637149" cy="446005"/>
            </a:xfrm>
          </p:grpSpPr>
          <p:sp>
            <p:nvSpPr>
              <p:cNvPr id="23" name="Овал 1"/>
              <p:cNvSpPr/>
              <p:nvPr/>
            </p:nvSpPr>
            <p:spPr>
              <a:xfrm>
                <a:off x="2050400" y="2795712"/>
                <a:ext cx="573435" cy="44600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" name="Равнобедренный треугольник 5"/>
              <p:cNvSpPr/>
              <p:nvPr/>
            </p:nvSpPr>
            <p:spPr>
              <a:xfrm rot="5400000">
                <a:off x="2464547" y="2954999"/>
                <a:ext cx="127430" cy="318575"/>
              </a:xfrm>
              <a:prstGeom prst="triangle">
                <a:avLst/>
              </a:prstGeom>
              <a:solidFill>
                <a:srgbClr val="FF0000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Овал 6"/>
              <p:cNvSpPr/>
              <p:nvPr/>
            </p:nvSpPr>
            <p:spPr>
              <a:xfrm>
                <a:off x="2241545" y="2986857"/>
                <a:ext cx="63715" cy="6371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Овал 7"/>
              <p:cNvSpPr/>
              <p:nvPr/>
            </p:nvSpPr>
            <p:spPr>
              <a:xfrm>
                <a:off x="2432689" y="2945292"/>
                <a:ext cx="63715" cy="6371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4" name="Блок-схема: ручное управление 4"/>
            <p:cNvSpPr/>
            <p:nvPr/>
          </p:nvSpPr>
          <p:spPr>
            <a:xfrm rot="9859947">
              <a:off x="1987624" y="3262015"/>
              <a:ext cx="519099" cy="474345"/>
            </a:xfrm>
            <a:prstGeom prst="flowChartManualOperati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accent6">
                  <a:lumMod val="50000"/>
                </a:schemeClr>
              </a:solidFill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8" name="Rectangle 1"/>
          <p:cNvSpPr>
            <a:spLocks noChangeArrowheads="1"/>
          </p:cNvSpPr>
          <p:nvPr/>
        </p:nvSpPr>
        <p:spPr bwMode="auto">
          <a:xfrm>
            <a:off x="4964901" y="2602636"/>
            <a:ext cx="3986449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выполнять интерактивно.  Во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время демонстрации навести курсор на  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«нужную» 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фигуру до появления ладошки. 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Кликнуть!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42844" y="714356"/>
            <a:ext cx="8488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Какой рассказ можно придумать по рисунку Пети.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251520" y="1196752"/>
            <a:ext cx="82964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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Обозначьте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количество шариков  моделью числа. </a:t>
            </a:r>
          </a:p>
        </p:txBody>
      </p:sp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7859" y="4775299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Солнце 27"/>
          <p:cNvSpPr/>
          <p:nvPr/>
        </p:nvSpPr>
        <p:spPr>
          <a:xfrm>
            <a:off x="1954827" y="1658417"/>
            <a:ext cx="509720" cy="509720"/>
          </a:xfrm>
          <a:prstGeom prst="sun">
            <a:avLst>
              <a:gd name="adj" fmla="val 38979"/>
            </a:avLst>
          </a:prstGeom>
          <a:solidFill>
            <a:srgbClr val="FFFF00"/>
          </a:solidFill>
          <a:ln w="3175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107504" y="116632"/>
            <a:ext cx="6122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49. Число ноль. Цифра 0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247353" y="76562"/>
            <a:ext cx="18611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35854846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33333E-6 L 0.00034 0.0926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463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3.7037E-7 L 0.20156 -0.12268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69" y="-61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</p:childTnLst>
        </p:cTn>
      </p:par>
    </p:tnLst>
    <p:bldLst>
      <p:bldP spid="22" grpId="0" animBg="1"/>
      <p:bldP spid="28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4868</TotalTime>
  <Words>972</Words>
  <Application>Microsoft Office PowerPoint</Application>
  <PresentationFormat>Экран (4:3)</PresentationFormat>
  <Paragraphs>209</Paragraphs>
  <Slides>17</Slides>
  <Notes>7</Notes>
  <HiddenSlides>6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Официальная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Анна</cp:lastModifiedBy>
  <cp:revision>492</cp:revision>
  <dcterms:created xsi:type="dcterms:W3CDTF">2010-10-26T14:31:01Z</dcterms:created>
  <dcterms:modified xsi:type="dcterms:W3CDTF">2012-12-02T22:30:35Z</dcterms:modified>
</cp:coreProperties>
</file>