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79" r:id="rId2"/>
    <p:sldId id="271" r:id="rId3"/>
    <p:sldId id="273" r:id="rId4"/>
    <p:sldId id="274" r:id="rId5"/>
    <p:sldId id="278" r:id="rId6"/>
    <p:sldId id="285" r:id="rId7"/>
    <p:sldId id="286" r:id="rId8"/>
    <p:sldId id="287" r:id="rId9"/>
    <p:sldId id="288" r:id="rId10"/>
    <p:sldId id="289" r:id="rId11"/>
  </p:sldIdLst>
  <p:sldSz cx="12188825" cy="6858000"/>
  <p:notesSz cx="6858000" cy="9144000"/>
  <p:defaultTextStyle>
    <a:defPPr>
      <a:defRPr lang="en-US"/>
    </a:defPPr>
    <a:lvl1pPr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608013" indent="-1508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1217613" indent="-3032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827213" indent="-4556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2436813" indent="-6080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360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1C5910-5490-42D4-841F-5B170EB6BFE4}" type="datetimeFigureOut">
              <a:rPr lang="ru-RU"/>
              <a:pPr>
                <a:defRPr/>
              </a:pPr>
              <a:t>19.12.2012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94603D-4E6D-4450-BA00-37AA45AD3FF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66D428-9EC5-465B-BC03-11E83D1BD812}" type="datetimeFigureOut">
              <a:rPr lang="ru-RU"/>
              <a:pPr>
                <a:defRPr/>
              </a:pPr>
              <a:t>19.12.2012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33D4FF-A325-4800-9845-9386DD2DB13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17613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8013" algn="l" defTabSz="1217613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7613" algn="l" defTabSz="1217613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213" algn="l" defTabSz="1217613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6813" algn="l" defTabSz="1217613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61"/>
          <p:cNvSpPr/>
          <p:nvPr/>
        </p:nvSpPr>
        <p:spPr bwMode="hidden">
          <a:xfrm>
            <a:off x="0" y="1905000"/>
            <a:ext cx="12188825" cy="2147888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8883" y="4140200"/>
            <a:ext cx="975106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8883" y="1905002"/>
            <a:ext cx="9751060" cy="2147926"/>
          </a:xfrm>
        </p:spPr>
        <p:txBody>
          <a:bodyPr anchor="ctr"/>
          <a:lstStyle>
            <a:lvl1pPr algn="ctr">
              <a:defRPr sz="4400" cap="all" normalizeH="0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162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18E8-B596-4B94-8606-E547452AC24D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A3807-1317-4604-967F-7A95E10958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5"/>
          <p:cNvSpPr/>
          <p:nvPr/>
        </p:nvSpPr>
        <p:spPr>
          <a:xfrm>
            <a:off x="-1607" y="-1115"/>
            <a:ext cx="12190403" cy="6863692"/>
          </a:xfrm>
          <a:custGeom>
            <a:avLst/>
            <a:gdLst/>
            <a:ahLst/>
            <a:cxnLst/>
            <a:rect l="l" t="t" r="r" b="b"/>
            <a:pathLst>
              <a:path w="9145184" h="5147769">
                <a:moveTo>
                  <a:pt x="4573206" y="2611793"/>
                </a:moveTo>
                <a:lnTo>
                  <a:pt x="4673081" y="5144337"/>
                </a:lnTo>
                <a:lnTo>
                  <a:pt x="4473331" y="5144337"/>
                </a:lnTo>
                <a:close/>
                <a:moveTo>
                  <a:pt x="4571642" y="2577669"/>
                </a:moveTo>
                <a:lnTo>
                  <a:pt x="4568842" y="2582993"/>
                </a:lnTo>
                <a:lnTo>
                  <a:pt x="4572592" y="2595063"/>
                </a:lnTo>
                <a:lnTo>
                  <a:pt x="4576342" y="2582993"/>
                </a:lnTo>
                <a:lnTo>
                  <a:pt x="4573542" y="2577669"/>
                </a:lnTo>
                <a:lnTo>
                  <a:pt x="4576527" y="2582398"/>
                </a:lnTo>
                <a:lnTo>
                  <a:pt x="4577948" y="2577822"/>
                </a:lnTo>
                <a:lnTo>
                  <a:pt x="4576812" y="2582849"/>
                </a:lnTo>
                <a:lnTo>
                  <a:pt x="6195680" y="5147769"/>
                </a:lnTo>
                <a:lnTo>
                  <a:pt x="5925258" y="5147769"/>
                </a:lnTo>
                <a:lnTo>
                  <a:pt x="4576648" y="2583574"/>
                </a:lnTo>
                <a:lnTo>
                  <a:pt x="4573436" y="2597778"/>
                </a:lnTo>
                <a:lnTo>
                  <a:pt x="5365626" y="5147732"/>
                </a:lnTo>
                <a:lnTo>
                  <a:pt x="5148352" y="5147731"/>
                </a:lnTo>
                <a:lnTo>
                  <a:pt x="4572592" y="2601509"/>
                </a:lnTo>
                <a:lnTo>
                  <a:pt x="3996832" y="5147731"/>
                </a:lnTo>
                <a:lnTo>
                  <a:pt x="3779558" y="5147732"/>
                </a:lnTo>
                <a:lnTo>
                  <a:pt x="4571749" y="2597778"/>
                </a:lnTo>
                <a:lnTo>
                  <a:pt x="4568537" y="2583574"/>
                </a:lnTo>
                <a:lnTo>
                  <a:pt x="3219926" y="5147769"/>
                </a:lnTo>
                <a:lnTo>
                  <a:pt x="2949504" y="5147769"/>
                </a:lnTo>
                <a:lnTo>
                  <a:pt x="4568373" y="2582849"/>
                </a:lnTo>
                <a:lnTo>
                  <a:pt x="4567236" y="2577822"/>
                </a:lnTo>
                <a:lnTo>
                  <a:pt x="4568658" y="2582398"/>
                </a:lnTo>
                <a:close/>
                <a:moveTo>
                  <a:pt x="4575557" y="2575085"/>
                </a:moveTo>
                <a:lnTo>
                  <a:pt x="7359080" y="5147393"/>
                </a:lnTo>
                <a:lnTo>
                  <a:pt x="6952676" y="5147393"/>
                </a:lnTo>
                <a:close/>
                <a:moveTo>
                  <a:pt x="4569627" y="2575085"/>
                </a:moveTo>
                <a:lnTo>
                  <a:pt x="2192508" y="5147393"/>
                </a:lnTo>
                <a:lnTo>
                  <a:pt x="1786104" y="5147393"/>
                </a:lnTo>
                <a:close/>
                <a:moveTo>
                  <a:pt x="4575024" y="2574459"/>
                </a:moveTo>
                <a:lnTo>
                  <a:pt x="4578940" y="2575344"/>
                </a:lnTo>
                <a:lnTo>
                  <a:pt x="4578048" y="2574781"/>
                </a:lnTo>
                <a:lnTo>
                  <a:pt x="4579253" y="2575415"/>
                </a:lnTo>
                <a:lnTo>
                  <a:pt x="9145184" y="3607878"/>
                </a:lnTo>
                <a:lnTo>
                  <a:pt x="9145184" y="3994264"/>
                </a:lnTo>
                <a:lnTo>
                  <a:pt x="4580914" y="2576289"/>
                </a:lnTo>
                <a:lnTo>
                  <a:pt x="9144554" y="4976484"/>
                </a:lnTo>
                <a:lnTo>
                  <a:pt x="9144554" y="5147483"/>
                </a:lnTo>
                <a:lnTo>
                  <a:pt x="8654212" y="5147483"/>
                </a:lnTo>
                <a:lnTo>
                  <a:pt x="4579973" y="2575996"/>
                </a:lnTo>
                <a:close/>
                <a:moveTo>
                  <a:pt x="4570160" y="2574459"/>
                </a:moveTo>
                <a:lnTo>
                  <a:pt x="4565211" y="2575996"/>
                </a:lnTo>
                <a:lnTo>
                  <a:pt x="490972" y="5147483"/>
                </a:lnTo>
                <a:lnTo>
                  <a:pt x="629" y="5147483"/>
                </a:lnTo>
                <a:lnTo>
                  <a:pt x="630" y="4976484"/>
                </a:lnTo>
                <a:lnTo>
                  <a:pt x="4564270" y="2576289"/>
                </a:lnTo>
                <a:lnTo>
                  <a:pt x="0" y="3994264"/>
                </a:lnTo>
                <a:lnTo>
                  <a:pt x="0" y="3607878"/>
                </a:lnTo>
                <a:lnTo>
                  <a:pt x="4565931" y="2575415"/>
                </a:lnTo>
                <a:lnTo>
                  <a:pt x="4567137" y="2574781"/>
                </a:lnTo>
                <a:lnTo>
                  <a:pt x="4566244" y="2575344"/>
                </a:lnTo>
                <a:close/>
                <a:moveTo>
                  <a:pt x="630" y="286"/>
                </a:moveTo>
                <a:lnTo>
                  <a:pt x="490972" y="286"/>
                </a:lnTo>
                <a:lnTo>
                  <a:pt x="4565212" y="2571773"/>
                </a:lnTo>
                <a:lnTo>
                  <a:pt x="4567326" y="2572430"/>
                </a:lnTo>
                <a:lnTo>
                  <a:pt x="4569443" y="2572513"/>
                </a:lnTo>
                <a:lnTo>
                  <a:pt x="1786104" y="376"/>
                </a:lnTo>
                <a:lnTo>
                  <a:pt x="2192508" y="376"/>
                </a:lnTo>
                <a:lnTo>
                  <a:pt x="4569471" y="2572514"/>
                </a:lnTo>
                <a:lnTo>
                  <a:pt x="4571301" y="2572587"/>
                </a:lnTo>
                <a:lnTo>
                  <a:pt x="4569599" y="2572654"/>
                </a:lnTo>
                <a:lnTo>
                  <a:pt x="4569627" y="2572684"/>
                </a:lnTo>
                <a:lnTo>
                  <a:pt x="4569595" y="2572654"/>
                </a:lnTo>
                <a:lnTo>
                  <a:pt x="4568222" y="2572708"/>
                </a:lnTo>
                <a:lnTo>
                  <a:pt x="4570160" y="2573310"/>
                </a:lnTo>
                <a:lnTo>
                  <a:pt x="4567604" y="2572732"/>
                </a:lnTo>
                <a:lnTo>
                  <a:pt x="4566783" y="2572765"/>
                </a:lnTo>
                <a:lnTo>
                  <a:pt x="4567137" y="2572988"/>
                </a:lnTo>
                <a:lnTo>
                  <a:pt x="4566717" y="2572767"/>
                </a:lnTo>
                <a:lnTo>
                  <a:pt x="1205" y="2752816"/>
                </a:lnTo>
                <a:lnTo>
                  <a:pt x="1205" y="2392358"/>
                </a:lnTo>
                <a:lnTo>
                  <a:pt x="4565974" y="2572377"/>
                </a:lnTo>
                <a:lnTo>
                  <a:pt x="4565931" y="2572354"/>
                </a:lnTo>
                <a:lnTo>
                  <a:pt x="0" y="1539891"/>
                </a:lnTo>
                <a:lnTo>
                  <a:pt x="0" y="1153505"/>
                </a:lnTo>
                <a:lnTo>
                  <a:pt x="4564271" y="2571481"/>
                </a:lnTo>
                <a:lnTo>
                  <a:pt x="630" y="171286"/>
                </a:lnTo>
                <a:close/>
                <a:moveTo>
                  <a:pt x="9144554" y="286"/>
                </a:moveTo>
                <a:lnTo>
                  <a:pt x="9144554" y="171286"/>
                </a:lnTo>
                <a:lnTo>
                  <a:pt x="4580915" y="2571480"/>
                </a:lnTo>
                <a:lnTo>
                  <a:pt x="9145184" y="1153505"/>
                </a:lnTo>
                <a:lnTo>
                  <a:pt x="9145184" y="1539891"/>
                </a:lnTo>
                <a:lnTo>
                  <a:pt x="4579254" y="2572354"/>
                </a:lnTo>
                <a:lnTo>
                  <a:pt x="4579211" y="2572377"/>
                </a:lnTo>
                <a:lnTo>
                  <a:pt x="9143978" y="2392358"/>
                </a:lnTo>
                <a:lnTo>
                  <a:pt x="9143979" y="2752816"/>
                </a:lnTo>
                <a:lnTo>
                  <a:pt x="4578467" y="2572767"/>
                </a:lnTo>
                <a:lnTo>
                  <a:pt x="4578048" y="2572988"/>
                </a:lnTo>
                <a:lnTo>
                  <a:pt x="4578402" y="2572765"/>
                </a:lnTo>
                <a:lnTo>
                  <a:pt x="4577580" y="2572732"/>
                </a:lnTo>
                <a:lnTo>
                  <a:pt x="4575024" y="2573310"/>
                </a:lnTo>
                <a:lnTo>
                  <a:pt x="4576963" y="2572708"/>
                </a:lnTo>
                <a:lnTo>
                  <a:pt x="4575590" y="2572654"/>
                </a:lnTo>
                <a:lnTo>
                  <a:pt x="4575557" y="2572684"/>
                </a:lnTo>
                <a:lnTo>
                  <a:pt x="4575585" y="2572654"/>
                </a:lnTo>
                <a:lnTo>
                  <a:pt x="4573884" y="2572587"/>
                </a:lnTo>
                <a:lnTo>
                  <a:pt x="4575714" y="2572515"/>
                </a:lnTo>
                <a:lnTo>
                  <a:pt x="6952676" y="376"/>
                </a:lnTo>
                <a:lnTo>
                  <a:pt x="7359080" y="376"/>
                </a:lnTo>
                <a:lnTo>
                  <a:pt x="4575742" y="2572513"/>
                </a:lnTo>
                <a:lnTo>
                  <a:pt x="4577858" y="2572430"/>
                </a:lnTo>
                <a:lnTo>
                  <a:pt x="4579973" y="2571773"/>
                </a:lnTo>
                <a:lnTo>
                  <a:pt x="8654212" y="286"/>
                </a:lnTo>
                <a:close/>
                <a:moveTo>
                  <a:pt x="3219926" y="0"/>
                </a:moveTo>
                <a:lnTo>
                  <a:pt x="4568537" y="2564195"/>
                </a:lnTo>
                <a:lnTo>
                  <a:pt x="4571749" y="2549991"/>
                </a:lnTo>
                <a:lnTo>
                  <a:pt x="3779558" y="38"/>
                </a:lnTo>
                <a:lnTo>
                  <a:pt x="3996832" y="38"/>
                </a:lnTo>
                <a:lnTo>
                  <a:pt x="4572260" y="2544793"/>
                </a:lnTo>
                <a:lnTo>
                  <a:pt x="4471935" y="837"/>
                </a:lnTo>
                <a:lnTo>
                  <a:pt x="4674477" y="837"/>
                </a:lnTo>
                <a:lnTo>
                  <a:pt x="4574412" y="2538215"/>
                </a:lnTo>
                <a:lnTo>
                  <a:pt x="5148352" y="38"/>
                </a:lnTo>
                <a:lnTo>
                  <a:pt x="5365626" y="38"/>
                </a:lnTo>
                <a:lnTo>
                  <a:pt x="4574021" y="2548106"/>
                </a:lnTo>
                <a:lnTo>
                  <a:pt x="4573871" y="2551916"/>
                </a:lnTo>
                <a:lnTo>
                  <a:pt x="4576648" y="2564195"/>
                </a:lnTo>
                <a:lnTo>
                  <a:pt x="5925258" y="0"/>
                </a:lnTo>
                <a:lnTo>
                  <a:pt x="6195680" y="0"/>
                </a:lnTo>
                <a:lnTo>
                  <a:pt x="4576812" y="2564920"/>
                </a:lnTo>
                <a:lnTo>
                  <a:pt x="4577948" y="2569947"/>
                </a:lnTo>
                <a:lnTo>
                  <a:pt x="4576527" y="2565371"/>
                </a:lnTo>
                <a:lnTo>
                  <a:pt x="4573542" y="2570100"/>
                </a:lnTo>
                <a:lnTo>
                  <a:pt x="4576342" y="2564777"/>
                </a:lnTo>
                <a:lnTo>
                  <a:pt x="4573699" y="2556271"/>
                </a:lnTo>
                <a:lnTo>
                  <a:pt x="4573206" y="2568777"/>
                </a:lnTo>
                <a:lnTo>
                  <a:pt x="4572575" y="2552763"/>
                </a:lnTo>
                <a:lnTo>
                  <a:pt x="4568842" y="2564777"/>
                </a:lnTo>
                <a:lnTo>
                  <a:pt x="4571642" y="2570100"/>
                </a:lnTo>
                <a:lnTo>
                  <a:pt x="4568658" y="2565371"/>
                </a:lnTo>
                <a:lnTo>
                  <a:pt x="4567236" y="2569947"/>
                </a:lnTo>
                <a:lnTo>
                  <a:pt x="4568373" y="2564920"/>
                </a:lnTo>
                <a:lnTo>
                  <a:pt x="2949504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1000"/>
                </a:schemeClr>
              </a:gs>
              <a:gs pos="100000">
                <a:schemeClr val="bg1">
                  <a:alpha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1524000"/>
            <a:ext cx="9751060" cy="1992597"/>
          </a:xfrm>
        </p:spPr>
        <p:txBody>
          <a:bodyPr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4528-B8CC-46BC-ACE9-2B5AE562056E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FEE3-B93B-4927-8AF4-875B31EC7A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2E707-C467-4B7A-839E-F759763DD749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15BCB-C954-41BC-AB9A-B6A0BC0535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C8A6-8165-4B8D-BF3D-442E61CDF726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3A05-968E-48F4-93FC-F7342190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927E2-1CE5-44CF-ABA4-A9EE3BEB4E78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AD344-27A5-4BE8-9733-A8D21B41F4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CCA92-44B2-4B5E-8B22-280C911AC8F4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85CD-3796-4C58-B22D-27D9AD7F39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040043" y="482599"/>
            <a:ext cx="1843982" cy="579120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162" y="482599"/>
            <a:ext cx="9040045" cy="5791201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13209-E5EA-4DF3-8E52-3A4F401A1658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E6A7F-761F-4676-B5C4-65CA490E76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2600"/>
            <a:ext cx="10360025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14400" y="1803400"/>
            <a:ext cx="1036002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736013" y="6375400"/>
            <a:ext cx="1420812" cy="195263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5381DE3-B18A-42FC-8F3D-408FF2F50982}" type="datetimeFigureOut">
              <a:rPr lang="ru-RU"/>
              <a:pPr>
                <a:defRPr/>
              </a:pPr>
              <a:t>19.12.2012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375400"/>
            <a:ext cx="7415213" cy="195263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1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40988" y="6375400"/>
            <a:ext cx="833437" cy="195263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CF7AD23-9BF2-4512-B3DB-81CAD7CD4D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71" r:id="rId3"/>
    <p:sldLayoutId id="2147483668" r:id="rId4"/>
    <p:sldLayoutId id="2147483667" r:id="rId5"/>
    <p:sldLayoutId id="2147483666" r:id="rId6"/>
    <p:sldLayoutId id="2147483672" r:id="rId7"/>
    <p:sldLayoutId id="2147483665" r:id="rId8"/>
    <p:sldLayoutId id="2147483664" r:id="rId9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2pPr>
      <a:lvl3pPr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3pPr>
      <a:lvl4pPr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4pPr>
      <a:lvl5pPr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5pPr>
      <a:lvl6pPr marL="457200"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6pPr>
      <a:lvl7pPr marL="914400"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7pPr>
      <a:lvl8pPr marL="1371600"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8pPr>
      <a:lvl9pPr marL="1828800" algn="l" defTabSz="12176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9pPr>
    </p:titleStyle>
    <p:bodyStyle>
      <a:lvl1pPr marL="273050" indent="-273050" algn="l" defTabSz="1217613" rtl="0" eaLnBrk="1" fontAlgn="base" hangingPunct="1">
        <a:lnSpc>
          <a:spcPct val="90000"/>
        </a:lnSpc>
        <a:spcBef>
          <a:spcPts val="1600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defTabSz="1217613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73050" algn="l" defTabSz="1217613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73050" algn="l" defTabSz="1217613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SzPct val="100000"/>
        <a:buFont typeface="Cambria" pitchFamily="18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73050" algn="l" defTabSz="1217613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j.ru/img/content/Notes/10866/1299594725.jpg" TargetMode="External"/><Relationship Id="rId2" Type="http://schemas.openxmlformats.org/officeDocument/2006/relationships/image" Target="http://yandex.st/images/_/yRoftCp9R0HklIIktq7VvHiFeO8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162" y="482600"/>
            <a:ext cx="10360501" cy="4026520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algn="ctr" defTabSz="1216025"/>
            <a:r>
              <a:rPr lang="ru-RU" sz="4400" cap="none" dirty="0" smtClean="0">
                <a:latin typeface="Arial" charset="0"/>
              </a:rPr>
              <a:t>МБОУ «Михневская СОШ СУИОП» </a:t>
            </a:r>
            <a:r>
              <a:rPr lang="ru-RU" sz="4400" cap="none" dirty="0" smtClean="0">
                <a:latin typeface="Arial" charset="0"/>
              </a:rPr>
              <a:t/>
            </a:r>
            <a:br>
              <a:rPr lang="ru-RU" sz="4400" cap="none" dirty="0" smtClean="0">
                <a:latin typeface="Arial" charset="0"/>
              </a:rPr>
            </a:br>
            <a:r>
              <a:rPr lang="ru-RU" sz="4400" cap="none" dirty="0" smtClean="0">
                <a:latin typeface="Arial" charset="0"/>
              </a:rPr>
              <a:t/>
            </a:r>
            <a:br>
              <a:rPr lang="ru-RU" sz="4400" cap="none" dirty="0" smtClean="0">
                <a:latin typeface="Arial" charset="0"/>
              </a:rPr>
            </a:br>
            <a:r>
              <a:rPr lang="ru-RU" sz="4400" cap="none" dirty="0" smtClean="0">
                <a:latin typeface="Arial" charset="0"/>
              </a:rPr>
              <a:t/>
            </a:r>
            <a:br>
              <a:rPr lang="ru-RU" sz="4400" cap="none" dirty="0" smtClean="0">
                <a:latin typeface="Arial" charset="0"/>
              </a:rPr>
            </a:br>
            <a:r>
              <a:rPr lang="ru-RU" sz="4400" cap="none" dirty="0" smtClean="0">
                <a:latin typeface="Arial" charset="0"/>
              </a:rPr>
              <a:t/>
            </a:r>
            <a:br>
              <a:rPr lang="ru-RU" sz="4400" cap="none" dirty="0" smtClean="0">
                <a:latin typeface="Arial" charset="0"/>
              </a:rPr>
            </a:br>
            <a:r>
              <a:rPr lang="ru-RU" sz="4400" cap="none" dirty="0" err="1" smtClean="0">
                <a:latin typeface="Arial" charset="0"/>
              </a:rPr>
              <a:t>Военно</a:t>
            </a:r>
            <a:r>
              <a:rPr lang="ru-RU" sz="4400" cap="none" dirty="0" smtClean="0">
                <a:latin typeface="Arial" charset="0"/>
              </a:rPr>
              <a:t> </a:t>
            </a:r>
            <a:r>
              <a:rPr lang="ru-RU" sz="4400" cap="none" dirty="0" smtClean="0">
                <a:latin typeface="Arial" charset="0"/>
              </a:rPr>
              <a:t>- промышленный </a:t>
            </a:r>
            <a:r>
              <a:rPr lang="ru-RU" sz="4400" cap="none" dirty="0" smtClean="0">
                <a:latin typeface="Arial" charset="0"/>
              </a:rPr>
              <a:t>комплекс(ВПК</a:t>
            </a:r>
            <a:r>
              <a:rPr lang="ru-RU" sz="4400" cap="none" dirty="0" smtClean="0">
                <a:latin typeface="Arial" charset="0"/>
              </a:rPr>
              <a:t>)</a:t>
            </a:r>
            <a:br>
              <a:rPr lang="ru-RU" sz="4400" cap="none" dirty="0" smtClean="0">
                <a:latin typeface="Arial" charset="0"/>
              </a:rPr>
            </a:br>
            <a:endParaRPr lang="ru-RU" sz="4400" cap="none" dirty="0" smtClean="0">
              <a:latin typeface="Arial" charset="0"/>
            </a:endParaRPr>
          </a:p>
        </p:txBody>
      </p:sp>
      <p:sp>
        <p:nvSpPr>
          <p:cNvPr id="16385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0" y="4221088"/>
            <a:ext cx="12188825" cy="26369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                                                              </a:t>
            </a:r>
            <a:r>
              <a:rPr lang="ru-RU" dirty="0" smtClean="0">
                <a:latin typeface="Arial" charset="0"/>
              </a:rPr>
              <a:t>                </a:t>
            </a:r>
            <a:r>
              <a:rPr lang="ru-RU" dirty="0" smtClean="0">
                <a:latin typeface="Arial" charset="0"/>
              </a:rPr>
              <a:t>Ученицы 9 Б класса</a:t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                                                                         Суетиной Яны.</a:t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                                                           </a:t>
            </a:r>
            <a:r>
              <a:rPr lang="ru-RU" dirty="0" smtClean="0">
                <a:latin typeface="Arial" charset="0"/>
              </a:rPr>
              <a:t>             Учитель </a:t>
            </a:r>
            <a:r>
              <a:rPr lang="ru-RU" dirty="0" smtClean="0">
                <a:latin typeface="Arial" charset="0"/>
              </a:rPr>
              <a:t>Миронова Н.В.</a:t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                                              </a:t>
            </a:r>
          </a:p>
          <a:p>
            <a:pPr algn="ctr">
              <a:spcBef>
                <a:spcPct val="0"/>
              </a:spcBef>
              <a:buNone/>
            </a:pPr>
            <a:r>
              <a:rPr lang="ru-RU" dirty="0" smtClean="0">
                <a:latin typeface="Arial" charset="0"/>
              </a:rPr>
              <a:t> Михнево </a:t>
            </a:r>
            <a:r>
              <a:rPr lang="ru-RU" dirty="0" smtClean="0">
                <a:latin typeface="Arial" charset="0"/>
              </a:rPr>
              <a:t>2012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7" name="Picture 5" descr="129959472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88825" cy="69580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/>
          </p:cNvSpPr>
          <p:nvPr>
            <p:ph type="body" idx="4294967295"/>
          </p:nvPr>
        </p:nvSpPr>
        <p:spPr>
          <a:xfrm>
            <a:off x="914400" y="609600"/>
            <a:ext cx="10360025" cy="5664200"/>
          </a:xfrm>
        </p:spPr>
        <p:txBody>
          <a:bodyPr/>
          <a:lstStyle/>
          <a:p>
            <a:r>
              <a:rPr lang="ru-RU" sz="3200" b="1" i="1" u="sng" smtClean="0">
                <a:latin typeface="Arial" charset="0"/>
              </a:rPr>
              <a:t>ВПК</a:t>
            </a:r>
            <a:r>
              <a:rPr lang="ru-RU" smtClean="0">
                <a:latin typeface="Arial" charset="0"/>
              </a:rPr>
              <a:t> – это совокупность промышленных предприятий и учреждений науки и технике производящих военную технику, боеприпасы и оружие.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z="3200" b="1" i="1" u="sng" smtClean="0">
                <a:latin typeface="Arial" charset="0"/>
              </a:rPr>
              <a:t>В состав ВПК входит</a:t>
            </a:r>
            <a:r>
              <a:rPr lang="ru-RU" smtClean="0">
                <a:latin typeface="Arial" charset="0"/>
              </a:rPr>
              <a:t>, более 1000 предприятий. Кроме заводов к ВПК относятся научно исследовательские институты (НИИ), конструктное бюро (КБ) и испытательные полигоны.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z="3200" b="1" i="1" u="sng" smtClean="0">
                <a:latin typeface="Arial" charset="0"/>
              </a:rPr>
              <a:t>Конверсия</a:t>
            </a:r>
            <a:r>
              <a:rPr lang="ru-RU" smtClean="0">
                <a:latin typeface="Arial" charset="0"/>
              </a:rPr>
              <a:t> – это перевод военного производства на выпуск гражданской продукции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Grp="1"/>
          </p:cNvSpPr>
          <p:nvPr>
            <p:ph type="body" idx="4294967295"/>
          </p:nvPr>
        </p:nvSpPr>
        <p:spPr>
          <a:xfrm>
            <a:off x="914400" y="533400"/>
            <a:ext cx="10360025" cy="5740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 i="1" u="sng" smtClean="0">
                <a:latin typeface="Arial" charset="0"/>
              </a:rPr>
              <a:t>Отраслевой состав ВПК:</a:t>
            </a:r>
            <a:br>
              <a:rPr lang="ru-RU" sz="3200" b="1" i="1" u="sng" smtClean="0">
                <a:latin typeface="Arial" charset="0"/>
              </a:rPr>
            </a:br>
            <a:r>
              <a:rPr lang="ru-RU" sz="3200" b="1" i="1" u="sng" smtClean="0">
                <a:latin typeface="Arial" charset="0"/>
              </a:rPr>
              <a:t/>
            </a:r>
            <a:br>
              <a:rPr lang="ru-RU" sz="3200" b="1" i="1" u="sng" smtClean="0">
                <a:latin typeface="Arial" charset="0"/>
              </a:rPr>
            </a:br>
            <a:r>
              <a:rPr lang="ru-RU" smtClean="0">
                <a:latin typeface="Arial" charset="0"/>
              </a:rPr>
              <a:t>1) производство ядерного оружия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2) военное суда строение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3) авиационная промышленность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4) ракетно космическая промышленость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5) брони танковая промышленость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6) производство стрелкового орудия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7) производства аллеристких систем.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type="body" idx="4294967295"/>
          </p:nvPr>
        </p:nvSpPr>
        <p:spPr>
          <a:xfrm>
            <a:off x="914400" y="533400"/>
            <a:ext cx="10360025" cy="5740400"/>
          </a:xfrm>
        </p:spPr>
        <p:txBody>
          <a:bodyPr/>
          <a:lstStyle/>
          <a:p>
            <a:r>
              <a:rPr lang="ru-RU" sz="3200" b="1" i="1" u="sng" smtClean="0">
                <a:latin typeface="Arial" charset="0"/>
              </a:rPr>
              <a:t>Факторы размещения ВПК:</a:t>
            </a:r>
            <a:br>
              <a:rPr lang="ru-RU" sz="3200" b="1" i="1" u="sng" smtClean="0">
                <a:latin typeface="Arial" charset="0"/>
              </a:rPr>
            </a:br>
            <a:r>
              <a:rPr lang="ru-RU" sz="3200" b="1" i="1" u="sng" smtClean="0">
                <a:latin typeface="Arial" charset="0"/>
              </a:rPr>
              <a:t/>
            </a:r>
            <a:br>
              <a:rPr lang="ru-RU" sz="3200" b="1" i="1" u="sng" smtClean="0">
                <a:latin typeface="Arial" charset="0"/>
              </a:rPr>
            </a:br>
            <a:r>
              <a:rPr lang="ru-RU" sz="3200" b="1" i="1" u="sng" smtClean="0">
                <a:latin typeface="Arial" charset="0"/>
              </a:rPr>
              <a:t/>
            </a:r>
            <a:br>
              <a:rPr lang="ru-RU" sz="3200" b="1" i="1" u="sng" smtClean="0">
                <a:latin typeface="Arial" charset="0"/>
              </a:rPr>
            </a:br>
            <a:r>
              <a:rPr lang="ru-RU" smtClean="0">
                <a:latin typeface="Arial" charset="0"/>
              </a:rPr>
              <a:t>1)безопасность размещения: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                       а) в доли от границ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                       б) в глубинных районах страны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2) принцип дублирования</a:t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/>
            </a:r>
            <a:br>
              <a:rPr lang="ru-RU" smtClean="0">
                <a:latin typeface="Arial" charset="0"/>
              </a:rPr>
            </a:br>
            <a:r>
              <a:rPr lang="ru-RU" smtClean="0">
                <a:latin typeface="Arial" charset="0"/>
              </a:rPr>
              <a:t>3) концинтральное производство вокруг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765820" y="-819472"/>
            <a:ext cx="10360025" cy="491601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>Предприятия ВПК отличались особой секретностью, были охраняемы, на карте города не значились. Города называли не именами, о закрытом городе говорили цифры: </a:t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>Арзамас -16</a:t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>Челябинск – 70</a:t>
            </a:r>
            <a:br>
              <a:rPr lang="ru-RU" sz="4400" dirty="0" smtClean="0"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>Томск – 7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685800"/>
            <a:ext cx="10360025" cy="5588000"/>
          </a:xfrm>
        </p:spPr>
        <p:txBody>
          <a:bodyPr/>
          <a:lstStyle/>
          <a:p>
            <a:pPr algn="just"/>
            <a:r>
              <a:rPr lang="ru-RU" sz="3200" i="1" u="sng" dirty="0" smtClean="0">
                <a:latin typeface="Arial" charset="0"/>
              </a:rPr>
              <a:t>Оборонное производство.</a:t>
            </a:r>
            <a:r>
              <a:rPr lang="ru-RU" sz="3200" dirty="0" smtClean="0">
                <a:latin typeface="Arial" charset="0"/>
              </a:rPr>
              <a:t> Заводы, фабрики, верфи, занимающиеся изготовлением стрелкового оружия и </a:t>
            </a:r>
            <a:r>
              <a:rPr lang="ru-RU" sz="3200" i="1" dirty="0" smtClean="0">
                <a:latin typeface="Arial" charset="0"/>
              </a:rPr>
              <a:t>боеприпасов</a:t>
            </a:r>
            <a:r>
              <a:rPr lang="ru-RU" sz="3200" dirty="0" smtClean="0">
                <a:latin typeface="Arial" charset="0"/>
              </a:rPr>
              <a:t>, сборкой единиц боевой техники, летательных аппаратов, постройкой и спуском на воду военных судов, производством ядерного оружия. В Советском Союзе было принято сосредотачивать производство в </a:t>
            </a:r>
            <a:r>
              <a:rPr lang="ru-RU" sz="3200" i="1" dirty="0" smtClean="0">
                <a:latin typeface="Arial" charset="0"/>
              </a:rPr>
              <a:t>моногородах</a:t>
            </a:r>
            <a:r>
              <a:rPr lang="ru-RU" sz="3200" dirty="0" smtClean="0">
                <a:latin typeface="Arial" charset="0"/>
              </a:rPr>
              <a:t> с закрытым производственным циклом и ограничениями на въезд/выезд из них (например, </a:t>
            </a:r>
            <a:r>
              <a:rPr lang="ru-RU" sz="3200" i="1" dirty="0" smtClean="0">
                <a:latin typeface="Arial" charset="0"/>
              </a:rPr>
              <a:t>Горький</a:t>
            </a:r>
            <a:r>
              <a:rPr lang="ru-RU" sz="3200" dirty="0" smtClean="0">
                <a:latin typeface="Arial" charset="0"/>
              </a:rPr>
              <a:t> долгое время был «</a:t>
            </a:r>
            <a:r>
              <a:rPr lang="ru-RU" sz="3200" i="1" dirty="0" smtClean="0">
                <a:latin typeface="Arial" charset="0"/>
              </a:rPr>
              <a:t>закрытым городом</a:t>
            </a:r>
            <a:r>
              <a:rPr lang="ru-RU" sz="3200" dirty="0" smtClean="0">
                <a:latin typeface="Arial" charset="0"/>
              </a:rPr>
              <a:t>»).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>
          <a:xfrm>
            <a:off x="981844" y="1556792"/>
            <a:ext cx="10360025" cy="4470400"/>
          </a:xfrm>
        </p:spPr>
        <p:txBody>
          <a:bodyPr/>
          <a:lstStyle/>
          <a:p>
            <a:r>
              <a:rPr lang="ru-RU" sz="4000" b="1" i="1" u="sng" dirty="0" smtClean="0">
                <a:latin typeface="Arial" charset="0"/>
              </a:rPr>
              <a:t>Структурные подразделения вооружённых сил</a:t>
            </a:r>
            <a:r>
              <a:rPr lang="ru-RU" sz="4000" dirty="0" smtClean="0">
                <a:latin typeface="Arial" charset="0"/>
              </a:rPr>
              <a:t>, занимающиеся проведением войсковых испытаний вооружений, постановкой на вооружение нового оружия, снятием с вооружения устаревшего оружия и организацией его складского хранения.</a:t>
            </a:r>
            <a:r>
              <a:rPr lang="ru-RU" sz="4000" dirty="0" smtClean="0"/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909836" y="1340768"/>
            <a:ext cx="10360025" cy="4470400"/>
          </a:xfrm>
        </p:spPr>
        <p:txBody>
          <a:bodyPr/>
          <a:lstStyle/>
          <a:p>
            <a:pPr algn="ctr">
              <a:buNone/>
            </a:pPr>
            <a:r>
              <a:rPr lang="ru-RU" sz="4800" b="1" i="1" u="sng" dirty="0" smtClean="0">
                <a:latin typeface="Arial" charset="0"/>
              </a:rPr>
              <a:t>Международная торговля оружием</a:t>
            </a:r>
            <a:r>
              <a:rPr lang="ru-RU" sz="4800" dirty="0" smtClean="0">
                <a:latin typeface="Arial" charset="0"/>
              </a:rPr>
              <a:t>. </a:t>
            </a:r>
            <a:endParaRPr lang="ru-RU" sz="4800" dirty="0" smtClean="0">
              <a:latin typeface="Arial" charset="0"/>
            </a:endParaRPr>
          </a:p>
          <a:p>
            <a:pPr algn="ctr">
              <a:buNone/>
            </a:pPr>
            <a:r>
              <a:rPr lang="ru-RU" sz="4800" dirty="0" smtClean="0">
                <a:latin typeface="Arial" charset="0"/>
              </a:rPr>
              <a:t>Ведётся </a:t>
            </a:r>
            <a:r>
              <a:rPr lang="ru-RU" sz="4800" dirty="0" smtClean="0">
                <a:latin typeface="Arial" charset="0"/>
              </a:rPr>
              <a:t>уполномоченными на то государственными предприятиями (в России — «</a:t>
            </a:r>
            <a:r>
              <a:rPr lang="ru-RU" sz="4800" dirty="0" err="1" smtClean="0">
                <a:latin typeface="Arial" charset="0"/>
              </a:rPr>
              <a:t>Рособоронэкспорт</a:t>
            </a:r>
            <a:r>
              <a:rPr lang="ru-RU" sz="4800" dirty="0" smtClean="0">
                <a:latin typeface="Arial" charset="0"/>
              </a:rPr>
              <a:t>»)</a:t>
            </a:r>
            <a:r>
              <a:rPr lang="ru-RU" sz="4800" dirty="0" smtClean="0"/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268760"/>
            <a:ext cx="10360025" cy="5005040"/>
          </a:xfrm>
        </p:spPr>
        <p:txBody>
          <a:bodyPr/>
          <a:lstStyle/>
          <a:p>
            <a:pPr marL="533400" indent="-533400" algn="ctr">
              <a:buNone/>
            </a:pPr>
            <a:r>
              <a:rPr lang="ru-RU" sz="4000" b="1" i="1" u="sng" dirty="0" smtClean="0">
                <a:latin typeface="Arial" charset="0"/>
              </a:rPr>
              <a:t>Военно-промышленное</a:t>
            </a:r>
            <a:r>
              <a:rPr lang="ru-RU" sz="4000" b="1" dirty="0" smtClean="0">
                <a:latin typeface="Arial" charset="0"/>
              </a:rPr>
              <a:t> </a:t>
            </a:r>
            <a:r>
              <a:rPr lang="ru-RU" sz="4000" b="1" i="1" dirty="0" smtClean="0">
                <a:latin typeface="Arial" charset="0"/>
              </a:rPr>
              <a:t>лобби</a:t>
            </a:r>
            <a:r>
              <a:rPr lang="ru-RU" sz="4000" dirty="0" smtClean="0">
                <a:latin typeface="Arial" charset="0"/>
              </a:rPr>
              <a:t>,</a:t>
            </a:r>
          </a:p>
          <a:p>
            <a:pPr marL="533400" indent="-533400" algn="ctr">
              <a:buNone/>
            </a:pPr>
            <a:r>
              <a:rPr lang="ru-RU" sz="4000" dirty="0" smtClean="0">
                <a:latin typeface="Arial" charset="0"/>
              </a:rPr>
              <a:t> </a:t>
            </a:r>
            <a:r>
              <a:rPr lang="ru-RU" sz="4000" dirty="0" smtClean="0">
                <a:latin typeface="Arial" charset="0"/>
              </a:rPr>
              <a:t>то есть объединения промышленников и предпринимателей, поддерживающих военные инициативы государства с целью получения новых заказов, для чего ими в парламент делегируются лояльные политики.</a:t>
            </a:r>
          </a:p>
          <a:p>
            <a:pPr marL="533400" indent="-533400"/>
            <a:endParaRPr lang="ru-RU" dirty="0" smtClean="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VPK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Radial_16x9">
      <a:dk1>
        <a:sysClr val="windowText" lastClr="000000"/>
      </a:dk1>
      <a:lt1>
        <a:sysClr val="window" lastClr="FFFFFF"/>
      </a:lt1>
      <a:dk2>
        <a:srgbClr val="960000"/>
      </a:dk2>
      <a:lt2>
        <a:srgbClr val="BCB49E"/>
      </a:lt2>
      <a:accent1>
        <a:srgbClr val="DDA859"/>
      </a:accent1>
      <a:accent2>
        <a:srgbClr val="968A68"/>
      </a:accent2>
      <a:accent3>
        <a:srgbClr val="D3432B"/>
      </a:accent3>
      <a:accent4>
        <a:srgbClr val="BD9B47"/>
      </a:accent4>
      <a:accent5>
        <a:srgbClr val="618F91"/>
      </a:accent5>
      <a:accent6>
        <a:srgbClr val="DD7323"/>
      </a:accent6>
      <a:hlink>
        <a:srgbClr val="DDA859"/>
      </a:hlink>
      <a:folHlink>
        <a:srgbClr val="968A68"/>
      </a:folHlink>
    </a:clrScheme>
    <a:fontScheme name="RedRadial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VPK</Template>
  <TotalTime>0</TotalTime>
  <Words>175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VPK</vt:lpstr>
      <vt:lpstr>МБОУ «Михневская СОШ СУИОП»     Военно - промышленный комплекс(ВПК)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2012-12-19T15:38:31Z</dcterms:created>
  <dcterms:modified xsi:type="dcterms:W3CDTF">2012-12-19T15:43:54Z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TC028048959991</vt:lpwstr>
  </property>
</Properties>
</file>