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3300"/>
    <a:srgbClr val="008000"/>
    <a:srgbClr val="CC0000"/>
    <a:srgbClr val="9900CC"/>
    <a:srgbClr val="D60093"/>
    <a:srgbClr val="6600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2B837-D4A3-49B4-89D7-C7722C3CB70E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62C83-5671-4F99-8280-E3EA57AFD2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or_dop-01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ln>
            <a:noFill/>
          </a:ln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cs typeface="Aharoni" pitchFamily="2" charset="-79"/>
              </a:rPr>
              <a:t>Животные леса зимой</a:t>
            </a:r>
            <a:endParaRPr lang="ru-RU" sz="80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ivotnye_zveri_zimoy_foto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3286148" cy="3036644"/>
          </a:xfrm>
          <a:prstGeom prst="rect">
            <a:avLst/>
          </a:prstGeom>
        </p:spPr>
      </p:pic>
      <p:pic>
        <p:nvPicPr>
          <p:cNvPr id="5" name="Рисунок 4" descr="480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57630"/>
            <a:ext cx="4278046" cy="2900370"/>
          </a:xfrm>
          <a:prstGeom prst="rect">
            <a:avLst/>
          </a:prstGeom>
        </p:spPr>
      </p:pic>
      <p:pic>
        <p:nvPicPr>
          <p:cNvPr id="6" name="Рисунок 5" descr="3261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3581398"/>
            <a:ext cx="4095752" cy="3276602"/>
          </a:xfrm>
          <a:prstGeom prst="rect">
            <a:avLst/>
          </a:prstGeom>
        </p:spPr>
      </p:pic>
      <p:pic>
        <p:nvPicPr>
          <p:cNvPr id="3" name="Рисунок 2" descr="Dikie-0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488" y="2143116"/>
            <a:ext cx="3262330" cy="3214686"/>
          </a:xfrm>
          <a:prstGeom prst="rect">
            <a:avLst/>
          </a:prstGeom>
          <a:ln>
            <a:solidFill>
              <a:srgbClr val="003399"/>
            </a:solidFill>
          </a:ln>
        </p:spPr>
      </p:pic>
      <p:pic>
        <p:nvPicPr>
          <p:cNvPr id="4" name="Рисунок 3" descr="1282142244_1282138410_1217312525_23ca0e265327e9b04301d19d007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628" y="428604"/>
            <a:ext cx="3759859" cy="2500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274638"/>
            <a:ext cx="3757610" cy="2797172"/>
          </a:xfr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Кто зимой холодной</a:t>
            </a:r>
            <a:b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</a:b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 бродит злой, голодный?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4038600" cy="628654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Волки зимой собираются стаями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.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Шерсть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у волка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становится густой, серебристой. В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сильные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морозы волки прячутся в </a:t>
            </a:r>
            <a:r>
              <a:rPr lang="ru-RU" sz="1800" b="1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логове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–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так называется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жилище волков. Волки ловят зайцев, глухарей и даже маленьких птичек.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Но основная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их добыча – олени и лоси. Зима – самое трудное время для волка. </a:t>
            </a:r>
            <a:r>
              <a:rPr lang="ru-RU" sz="1800" b="1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Запасов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на зиму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волки не делают и могут не есть больше 10 дней. Трудно при этом сохранять силу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и способность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пробегать большое расстояние. Из-за постоянных поисков пищи и говорят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: «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Волка ноги кормят». </a:t>
            </a:r>
            <a:endParaRPr lang="ru-RU" sz="1800" dirty="0" smtClean="0">
              <a:latin typeface="Malgun Gothic" pitchFamily="34" charset="-127"/>
              <a:ea typeface="Malgun Gothic" pitchFamily="34" charset="-127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Чаще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всего они нападают на слабых и больных животных и являются 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лесными санитарами</a:t>
            </a:r>
            <a:r>
              <a:rPr lang="ru-RU" sz="1800" dirty="0" smtClean="0">
                <a:latin typeface="Malgun Gothic" pitchFamily="34" charset="-127"/>
                <a:ea typeface="Malgun Gothic" pitchFamily="34" charset="-127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5" name="Содержимое 4" descr="08 - WWP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4876" y="3143248"/>
            <a:ext cx="4038600" cy="3028950"/>
          </a:xfrm>
          <a:prstGeom prst="rect">
            <a:avLst/>
          </a:prstGeom>
          <a:solidFill>
            <a:schemeClr val="accent1"/>
          </a:solidFill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214290"/>
            <a:ext cx="4400552" cy="2439982"/>
          </a:xfr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6600FF"/>
                </a:solidFill>
              </a:rPr>
              <a:t>Хитрая плутовка, рыжая головка,</a:t>
            </a:r>
            <a:b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6600FF"/>
                </a:solidFill>
              </a:rPr>
            </a:b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6600FF"/>
                </a:solidFill>
              </a:rPr>
              <a:t>Хвост пушистый — краса. Кто же это?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66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571480"/>
            <a:ext cx="4038600" cy="6000792"/>
          </a:xfrm>
          <a:noFill/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buFont typeface="Arial" charset="0"/>
              <a:buNone/>
            </a:pPr>
            <a:r>
              <a:rPr lang="ru-RU" i="1" dirty="0" smtClean="0">
                <a:latin typeface="Book Antiqua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Book Antiqua" pitchFamily="18" charset="0"/>
                <a:cs typeface="Times New Roman" pitchFamily="18" charset="0"/>
              </a:rPr>
              <a:t>Зимой на ногах у лисы отрастает густая шерсть и, говорят, что лисица ходит, как в валенках, ноги ее никогда не зябнут.</a:t>
            </a:r>
            <a:r>
              <a:rPr lang="ru-RU" i="1" dirty="0" smtClean="0">
                <a:latin typeface="Book Antiqua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Book Antiqua" pitchFamily="18" charset="0"/>
                <a:cs typeface="Times New Roman" pitchFamily="18" charset="0"/>
              </a:rPr>
              <a:t>Бродит она по полю,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Font typeface="Arial" charset="0"/>
              <a:buNone/>
            </a:pPr>
            <a:r>
              <a:rPr lang="ru-RU" i="1" dirty="0" smtClean="0">
                <a:latin typeface="Book Antiqua" pitchFamily="18" charset="0"/>
                <a:cs typeface="Times New Roman" pitchFamily="18" charset="0"/>
              </a:rPr>
              <a:t> покрытому белым пушистым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Font typeface="Arial" charset="0"/>
              <a:buNone/>
            </a:pPr>
            <a:r>
              <a:rPr lang="ru-RU" i="1" dirty="0" smtClean="0">
                <a:latin typeface="Book Antiqua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Book Antiqua" pitchFamily="18" charset="0"/>
                <a:cs typeface="Times New Roman" pitchFamily="18" charset="0"/>
              </a:rPr>
              <a:t>покрывалом и ищет </a:t>
            </a:r>
            <a:r>
              <a:rPr lang="ru-RU" i="1" dirty="0" smtClean="0">
                <a:latin typeface="Book Antiqua" pitchFamily="18" charset="0"/>
                <a:cs typeface="Times New Roman" pitchFamily="18" charset="0"/>
              </a:rPr>
              <a:t>мышиные </a:t>
            </a:r>
            <a:r>
              <a:rPr lang="ru-RU" i="1" dirty="0" smtClean="0">
                <a:latin typeface="Book Antiqua" pitchFamily="18" charset="0"/>
                <a:cs typeface="Times New Roman" pitchFamily="18" charset="0"/>
              </a:rPr>
              <a:t>норки</a:t>
            </a:r>
            <a:r>
              <a:rPr lang="ru-RU" i="1" dirty="0" smtClean="0">
                <a:latin typeface="Book Antiqua" pitchFamily="18" charset="0"/>
                <a:cs typeface="Times New Roman" pitchFamily="18" charset="0"/>
              </a:rPr>
              <a:t>.</a:t>
            </a:r>
            <a:r>
              <a:rPr lang="ru-RU" i="1" dirty="0" smtClean="0">
                <a:latin typeface="Book Antiqua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Book Antiqua" pitchFamily="18" charset="0"/>
                <a:cs typeface="Times New Roman" pitchFamily="18" charset="0"/>
              </a:rPr>
              <a:t> Зимой она слышит, как мыши-полевки возятся и пищат под слоем снега. Лиса быстро раскапывает снег и ловит их. Люди говорят: «Лиса мышкует». Этим она приносит большую </a:t>
            </a:r>
            <a:r>
              <a:rPr lang="ru-RU" i="1" dirty="0" smtClean="0">
                <a:latin typeface="Book Antiqua" pitchFamily="18" charset="0"/>
                <a:cs typeface="Times New Roman" pitchFamily="18" charset="0"/>
              </a:rPr>
              <a:t>пользу.</a:t>
            </a:r>
            <a:endParaRPr lang="ru-RU" i="1" dirty="0" smtClean="0">
              <a:latin typeface="Book Antiqua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>
              <a:latin typeface="Book Antiqua" pitchFamily="18" charset="0"/>
            </a:endParaRPr>
          </a:p>
        </p:txBody>
      </p:sp>
      <p:pic>
        <p:nvPicPr>
          <p:cNvPr id="10" name="Содержимое 9" descr="1532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6248" y="2857496"/>
            <a:ext cx="4495800" cy="34710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Содержимое 14" descr="1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0"/>
            <a:ext cx="8215370" cy="6858000"/>
          </a:xfrm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5072074"/>
            <a:ext cx="8229600" cy="1143000"/>
          </a:xfrm>
        </p:spPr>
        <p:txBody>
          <a:bodyPr>
            <a:prstTxWarp prst="textPlain">
              <a:avLst/>
            </a:prstTxWarp>
            <a:noAutofit/>
          </a:bodyPr>
          <a:lstStyle/>
          <a:p>
            <a:r>
              <a:rPr lang="ru-RU" sz="3600" i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99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Лесные жители, которые меняют цвет шубки зимой.</a:t>
            </a:r>
            <a:endParaRPr lang="ru-RU" sz="3600" i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rgbClr val="99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274638"/>
            <a:ext cx="3971924" cy="2154230"/>
          </a:xfrm>
        </p:spPr>
        <p:txBody>
          <a:bodyPr>
            <a:noAutofit/>
          </a:bodyPr>
          <a:lstStyle/>
          <a:p>
            <a:r>
              <a:rPr lang="ru-RU" sz="2400" dirty="0" smtClean="0">
                <a:ln w="6350">
                  <a:solidFill>
                    <a:schemeClr val="tx1"/>
                  </a:solidFill>
                </a:ln>
                <a:solidFill>
                  <a:srgbClr val="D60093"/>
                </a:solidFill>
                <a:latin typeface="Book Antiqua" pitchFamily="18" charset="0"/>
                <a:cs typeface="Aharoni" pitchFamily="2" charset="-79"/>
              </a:rPr>
              <a:t>Зверька узнаем мы с тобой </a:t>
            </a:r>
            <a:br>
              <a:rPr lang="ru-RU" sz="2400" dirty="0" smtClean="0">
                <a:ln w="6350">
                  <a:solidFill>
                    <a:schemeClr val="tx1"/>
                  </a:solidFill>
                </a:ln>
                <a:solidFill>
                  <a:srgbClr val="D60093"/>
                </a:solidFill>
                <a:latin typeface="Book Antiqua" pitchFamily="18" charset="0"/>
                <a:cs typeface="Aharoni" pitchFamily="2" charset="-79"/>
              </a:rPr>
            </a:br>
            <a:r>
              <a:rPr lang="ru-RU" sz="2400" dirty="0" smtClean="0">
                <a:ln w="6350">
                  <a:solidFill>
                    <a:schemeClr val="tx1"/>
                  </a:solidFill>
                </a:ln>
                <a:solidFill>
                  <a:srgbClr val="D60093"/>
                </a:solidFill>
                <a:latin typeface="Book Antiqua" pitchFamily="18" charset="0"/>
                <a:cs typeface="Aharoni" pitchFamily="2" charset="-79"/>
              </a:rPr>
              <a:t>По двум таким приметам:</a:t>
            </a:r>
            <a:br>
              <a:rPr lang="ru-RU" sz="2400" dirty="0" smtClean="0">
                <a:ln w="6350">
                  <a:solidFill>
                    <a:schemeClr val="tx1"/>
                  </a:solidFill>
                </a:ln>
                <a:solidFill>
                  <a:srgbClr val="D60093"/>
                </a:solidFill>
                <a:latin typeface="Book Antiqua" pitchFamily="18" charset="0"/>
                <a:cs typeface="Aharoni" pitchFamily="2" charset="-79"/>
              </a:rPr>
            </a:br>
            <a:r>
              <a:rPr lang="ru-RU" sz="2400" dirty="0" smtClean="0">
                <a:ln w="6350">
                  <a:solidFill>
                    <a:schemeClr val="tx1"/>
                  </a:solidFill>
                </a:ln>
                <a:solidFill>
                  <a:srgbClr val="D60093"/>
                </a:solidFill>
                <a:latin typeface="Book Antiqua" pitchFamily="18" charset="0"/>
                <a:cs typeface="Aharoni" pitchFamily="2" charset="-79"/>
              </a:rPr>
              <a:t>Он в шубке серенькой зимой,</a:t>
            </a:r>
            <a:br>
              <a:rPr lang="ru-RU" sz="2400" dirty="0" smtClean="0">
                <a:ln w="6350">
                  <a:solidFill>
                    <a:schemeClr val="tx1"/>
                  </a:solidFill>
                </a:ln>
                <a:solidFill>
                  <a:srgbClr val="D60093"/>
                </a:solidFill>
                <a:latin typeface="Book Antiqua" pitchFamily="18" charset="0"/>
                <a:cs typeface="Aharoni" pitchFamily="2" charset="-79"/>
              </a:rPr>
            </a:br>
            <a:r>
              <a:rPr lang="ru-RU" sz="2400" dirty="0" smtClean="0">
                <a:ln w="6350">
                  <a:solidFill>
                    <a:schemeClr val="tx1"/>
                  </a:solidFill>
                </a:ln>
                <a:solidFill>
                  <a:srgbClr val="D60093"/>
                </a:solidFill>
                <a:latin typeface="Book Antiqua" pitchFamily="18" charset="0"/>
                <a:cs typeface="Aharoni" pitchFamily="2" charset="-79"/>
              </a:rPr>
              <a:t>А в рыжей шубке -  летом.</a:t>
            </a:r>
            <a:endParaRPr lang="ru-RU" sz="2400" dirty="0">
              <a:ln w="6350">
                <a:solidFill>
                  <a:schemeClr val="tx1"/>
                </a:solidFill>
              </a:ln>
              <a:solidFill>
                <a:srgbClr val="D60093"/>
              </a:solidFill>
              <a:latin typeface="Book Antiqua" pitchFamily="18" charset="0"/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85728"/>
            <a:ext cx="4214842" cy="5840435"/>
          </a:xfrm>
        </p:spPr>
        <p:txBody>
          <a:bodyPr>
            <a:normAutofit lnSpcReduction="10000"/>
          </a:bodyPr>
          <a:lstStyle/>
          <a:p>
            <a:pPr indent="0" algn="just">
              <a:lnSpc>
                <a:spcPct val="120000"/>
              </a:lnSpc>
              <a:buNone/>
            </a:pPr>
            <a:r>
              <a:rPr lang="ru-RU" sz="1600" b="1" i="1" dirty="0" smtClean="0">
                <a:effectLst/>
                <a:latin typeface="Times New Roman" pitchFamily="18" charset="0"/>
                <a:cs typeface="Times New Roman" pitchFamily="18" charset="0"/>
              </a:rPr>
              <a:t>Зимой деревья стоят без листвы, и на фоне темно-серых ветвей и стволов серая беличья шубка менее заметна, чем если бы она была рыжей. Кроме того, что беличья шубка меняет цвет, она еще становится и более теплой. А в самые сильные морозы белка спит в своем дупле. Оно тоже подготовлено для зимы: еще осенью белочка натаскала туда опавших листьев, сухого мха, так что в дупле сухо, тепло и мягко. </a:t>
            </a:r>
            <a:endParaRPr lang="ru-RU" sz="1600" b="1" i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sz="1600" b="1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effectLst/>
                <a:latin typeface="Times New Roman" pitchFamily="18" charset="0"/>
                <a:cs typeface="Times New Roman" pitchFamily="18" charset="0"/>
              </a:rPr>
              <a:t>Подготовила белочка и припасы, которыми питается всю зиму: орехи, желуди, грибы и все это хранит в специальных </a:t>
            </a:r>
            <a:r>
              <a:rPr lang="ru-RU" sz="1600" b="1" i="1" dirty="0" err="1" smtClean="0">
                <a:effectLst/>
                <a:latin typeface="Times New Roman" pitchFamily="18" charset="0"/>
                <a:cs typeface="Times New Roman" pitchFamily="18" charset="0"/>
              </a:rPr>
              <a:t>кладовочках</a:t>
            </a:r>
            <a:r>
              <a:rPr lang="ru-RU" sz="1600" b="1" i="1" dirty="0" smtClean="0">
                <a:effectLst/>
                <a:latin typeface="Times New Roman" pitchFamily="18" charset="0"/>
                <a:cs typeface="Times New Roman" pitchFamily="18" charset="0"/>
              </a:rPr>
              <a:t> – в пустых дуплах, под мхом , у старых пеньков. А еще она собирает еловые и сосновые шишки и питается их семенами. Так что голодать белочке зимой не приходится.</a:t>
            </a:r>
            <a:endParaRPr lang="ru-RU" sz="1600" b="1" i="1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396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905919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4043362" cy="3082924"/>
          </a:xfrm>
          <a:noFill/>
        </p:spPr>
        <p:txBody>
          <a:bodyPr>
            <a:noAutofit/>
          </a:bodyPr>
          <a:lstStyle/>
          <a:p>
            <a:r>
              <a:rPr lang="ru-RU" sz="1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Чьи это лапки на белом снегу наследили?</a:t>
            </a:r>
            <a:br>
              <a:rPr lang="ru-RU" sz="1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Кто-то быстро по белому полю бежал.</a:t>
            </a:r>
            <a:br>
              <a:rPr lang="ru-RU" sz="1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Корешок чьи-то зубки точили,</a:t>
            </a:r>
            <a:br>
              <a:rPr lang="ru-RU" sz="1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 осинке кору обглодал.</a:t>
            </a:r>
            <a:br>
              <a:rPr lang="ru-RU" sz="1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Белым столбиком долго сидел,</a:t>
            </a:r>
            <a:br>
              <a:rPr lang="ru-RU" sz="1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Навострив свои длинные ушки,</a:t>
            </a:r>
            <a:br>
              <a:rPr lang="ru-RU" sz="1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 потом — кувырком</a:t>
            </a:r>
            <a:br>
              <a:rPr lang="ru-RU" sz="1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Полетел через голову со снежной горушки.</a:t>
            </a:r>
            <a:endParaRPr lang="ru-RU" sz="1800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C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286124"/>
            <a:ext cx="8258204" cy="2840039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lnSpc>
                <a:spcPct val="120000"/>
              </a:lnSpc>
              <a:spcAft>
                <a:spcPts val="600"/>
              </a:spcAft>
              <a:buNone/>
            </a:pPr>
            <a:r>
              <a:rPr lang="ru-RU" dirty="0" smtClean="0"/>
              <a:t> </a:t>
            </a:r>
            <a:r>
              <a:rPr lang="ru-RU" sz="3400" dirty="0" smtClean="0">
                <a:latin typeface="Book Antiqua" pitchFamily="18" charset="0"/>
              </a:rPr>
              <a:t>У зайца нет постоянного жилья. </a:t>
            </a:r>
            <a:r>
              <a:rPr lang="ru-RU" sz="3400" dirty="0" smtClean="0">
                <a:latin typeface="Book Antiqua" pitchFamily="18" charset="0"/>
              </a:rPr>
              <a:t>Днем он лежит под кустиком, а ночью выходит на кормежку. Летом корма много — всюду есть трава, зимой же приходится трудно, он бегает на огороды, грызет капустные кочерыжки или находит и ест сено. А если ничего нет, то сгладывает кору с деревьев и кустарников, как будто обстригает их.</a:t>
            </a:r>
            <a:br>
              <a:rPr lang="ru-RU" sz="3400" dirty="0" smtClean="0">
                <a:latin typeface="Book Antiqua" pitchFamily="18" charset="0"/>
              </a:rPr>
            </a:br>
            <a:r>
              <a:rPr lang="ru-RU" sz="3400" dirty="0" smtClean="0">
                <a:latin typeface="Book Antiqua" pitchFamily="18" charset="0"/>
              </a:rPr>
              <a:t>У зайца много врагов. Лисица, волк, ястреб, орел, беркут, сова не прочь полакомиться вкусной зайчатиной. Зимой зайца спасает защитная окраска — шкура его становится белой, под цвет снега. Недаром говорят: «Бел, потому и цел».</a:t>
            </a:r>
            <a:br>
              <a:rPr lang="ru-RU" sz="3400" dirty="0" smtClean="0">
                <a:latin typeface="Book Antiqua" pitchFamily="18" charset="0"/>
              </a:rPr>
            </a:br>
            <a:r>
              <a:rPr lang="ru-RU" sz="3400" dirty="0" smtClean="0">
                <a:latin typeface="Book Antiqua" pitchFamily="18" charset="0"/>
              </a:rPr>
              <a:t>Есть еще защита — быстрые ноги. Не вступая в борьбу, заяц спасается бегством, но не от трусости, которую ему приписывают. Существует народная поговорка: «Заяц не трус, себя бережет!»</a:t>
            </a:r>
            <a:endParaRPr lang="ru-RU" sz="3400" dirty="0">
              <a:latin typeface="Book Antiqua" pitchFamily="18" charset="0"/>
            </a:endParaRPr>
          </a:p>
        </p:txBody>
      </p:sp>
      <p:pic>
        <p:nvPicPr>
          <p:cNvPr id="5" name="Содержимое 8" descr="slide0004_image00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214290"/>
            <a:ext cx="4143404" cy="285752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__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5072074"/>
            <a:ext cx="8229600" cy="1143000"/>
          </a:xfrm>
        </p:spPr>
        <p:txBody>
          <a:bodyPr/>
          <a:lstStyle/>
          <a:p>
            <a:r>
              <a:rPr lang="ru-RU" dirty="0" smtClean="0">
                <a:ln>
                  <a:solidFill>
                    <a:srgbClr val="008000"/>
                  </a:solidFill>
                </a:ln>
                <a:solidFill>
                  <a:srgbClr val="00B050"/>
                </a:solidFill>
              </a:rPr>
              <a:t>Животные, которые зимой спят.</a:t>
            </a:r>
            <a:endParaRPr lang="ru-RU" dirty="0">
              <a:ln>
                <a:solidFill>
                  <a:srgbClr val="008000"/>
                </a:solidFill>
              </a:ln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ochemu-medved-zimoy-sp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4357694"/>
            <a:ext cx="3357586" cy="228601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2714620"/>
            <a:ext cx="4392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cs typeface="Aharoni" pitchFamily="2" charset="-79"/>
              </a:rPr>
              <a:t>Хозяин лесной, просыпается весной, </a:t>
            </a:r>
            <a:br>
              <a:rPr lang="ru-RU" sz="2400" dirty="0" smtClean="0">
                <a:solidFill>
                  <a:srgbClr val="FF0000"/>
                </a:solidFill>
                <a:cs typeface="Aharoni" pitchFamily="2" charset="-79"/>
              </a:rPr>
            </a:br>
            <a:r>
              <a:rPr lang="ru-RU" sz="2400" dirty="0" smtClean="0">
                <a:solidFill>
                  <a:srgbClr val="FF0000"/>
                </a:solidFill>
                <a:cs typeface="Aharoni" pitchFamily="2" charset="-79"/>
              </a:rPr>
              <a:t>А зимой, под вьюжный вой, </a:t>
            </a:r>
            <a:br>
              <a:rPr lang="ru-RU" sz="2400" dirty="0" smtClean="0">
                <a:solidFill>
                  <a:srgbClr val="FF0000"/>
                </a:solidFill>
                <a:cs typeface="Aharoni" pitchFamily="2" charset="-79"/>
              </a:rPr>
            </a:br>
            <a:r>
              <a:rPr lang="ru-RU" sz="2400" dirty="0" smtClean="0">
                <a:solidFill>
                  <a:srgbClr val="FF0000"/>
                </a:solidFill>
                <a:cs typeface="Aharoni" pitchFamily="2" charset="-79"/>
              </a:rPr>
              <a:t>Спит в избушке снеговой. 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cs typeface="Aharoni" pitchFamily="2" charset="-79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62782" y="0"/>
            <a:ext cx="468121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003300"/>
                  </a:solidFill>
                </a:ln>
                <a:solidFill>
                  <a:srgbClr val="008000"/>
                </a:solidFill>
                <a:latin typeface="Arial"/>
              </a:rPr>
              <a:t>Под дубочком, под листочком </a:t>
            </a:r>
            <a:r>
              <a:rPr lang="ru-RU" sz="2400" dirty="0" smtClean="0">
                <a:ln>
                  <a:solidFill>
                    <a:srgbClr val="003300"/>
                  </a:solidFill>
                </a:ln>
                <a:solidFill>
                  <a:srgbClr val="008000"/>
                </a:solidFill>
              </a:rPr>
              <a:t/>
            </a:r>
            <a:br>
              <a:rPr lang="ru-RU" sz="2400" dirty="0" smtClean="0">
                <a:ln>
                  <a:solidFill>
                    <a:srgbClr val="003300"/>
                  </a:solidFill>
                </a:ln>
                <a:solidFill>
                  <a:srgbClr val="008000"/>
                </a:solidFill>
              </a:rPr>
            </a:br>
            <a:r>
              <a:rPr lang="ru-RU" sz="2400" dirty="0" smtClean="0">
                <a:ln>
                  <a:solidFill>
                    <a:srgbClr val="003300"/>
                  </a:solidFill>
                </a:ln>
                <a:solidFill>
                  <a:srgbClr val="008000"/>
                </a:solidFill>
                <a:latin typeface="Arial"/>
              </a:rPr>
              <a:t>Свился, скрючился клубочком. </a:t>
            </a:r>
            <a:endParaRPr lang="ru-RU" sz="2400" b="1" cap="none" spc="0" dirty="0">
              <a:ln>
                <a:solidFill>
                  <a:srgbClr val="003300"/>
                </a:solidFill>
              </a:ln>
              <a:solidFill>
                <a:srgbClr val="008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" name="Рисунок 9" descr="cPs0z5X_4C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0"/>
            <a:ext cx="4000528" cy="267590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572000" y="1000108"/>
            <a:ext cx="4248214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 устраиваюсь ловко: 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 меня с собой кладовка. 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кладовка? За щекой! 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Вот я хитренький какой! 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" name="Рисунок 11" descr="1279487_42590-700x500.jpg"/>
          <p:cNvPicPr>
            <a:picLocks noChangeAspect="1"/>
          </p:cNvPicPr>
          <p:nvPr/>
        </p:nvPicPr>
        <p:blipFill>
          <a:blip r:embed="rId4" cstate="print"/>
          <a:srcRect l="7087" t="2483" r="4768" b="3767"/>
          <a:stretch>
            <a:fillRect/>
          </a:stretch>
        </p:blipFill>
        <p:spPr>
          <a:xfrm>
            <a:off x="4643438" y="2857496"/>
            <a:ext cx="4143404" cy="4000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voyniy_les_zimoy_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Кого еще можно встретить в зимнем лесу.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346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Животные леса зимой</vt:lpstr>
      <vt:lpstr>Кто зимой холодной  бродит злой, голодный?</vt:lpstr>
      <vt:lpstr>Хитрая плутовка, рыжая головка, Хвост пушистый — краса. Кто же это?</vt:lpstr>
      <vt:lpstr>Лесные жители, которые меняют цвет шубки зимой.</vt:lpstr>
      <vt:lpstr>Зверька узнаем мы с тобой  По двум таким приметам: Он в шубке серенькой зимой, А в рыжей шубке -  летом.</vt:lpstr>
      <vt:lpstr>Чьи это лапки на белом снегу наследили? Кто-то быстро по белому полю бежал. Корешок чьи-то зубки точили, На осинке кору обглодал. Белым столбиком долго сидел, Навострив свои длинные ушки, А потом — кувырком Полетел через голову со снежной горушки.</vt:lpstr>
      <vt:lpstr>Животные, которые зимой спят.</vt:lpstr>
      <vt:lpstr>Слайд 8</vt:lpstr>
      <vt:lpstr>Кого еще можно встретить в зимнем лесу.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леса зимой</dc:title>
  <dc:creator>Василий</dc:creator>
  <cp:lastModifiedBy>Василий</cp:lastModifiedBy>
  <cp:revision>16</cp:revision>
  <dcterms:created xsi:type="dcterms:W3CDTF">2012-12-18T17:17:11Z</dcterms:created>
  <dcterms:modified xsi:type="dcterms:W3CDTF">2012-12-18T19:50:01Z</dcterms:modified>
</cp:coreProperties>
</file>