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6" r:id="rId2"/>
    <p:sldId id="268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73" r:id="rId12"/>
    <p:sldId id="274" r:id="rId13"/>
    <p:sldId id="265" r:id="rId14"/>
    <p:sldId id="266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D3C3DA-1FA8-4E9D-AC04-4721A8FE4687}" type="doc">
      <dgm:prSet loTypeId="urn:microsoft.com/office/officeart/2005/8/layout/process2" loCatId="process" qsTypeId="urn:microsoft.com/office/officeart/2005/8/quickstyle/3d2" qsCatId="3D" csTypeId="urn:microsoft.com/office/officeart/2005/8/colors/accent6_1" csCatId="accent6" phldr="1"/>
      <dgm:spPr/>
    </dgm:pt>
    <dgm:pt modelId="{21872B61-A58E-475C-8A6B-0675F1954ABA}">
      <dgm:prSet phldrT="[Текст]" custT="1"/>
      <dgm:spPr/>
      <dgm:t>
        <a:bodyPr/>
        <a:lstStyle/>
        <a:p>
          <a:r>
            <a:rPr lang="ru-RU" sz="2400" dirty="0" smtClean="0"/>
            <a:t>Жажда успеха и признания ( « быть лучшим») – большие энергетические затраты</a:t>
          </a:r>
          <a:endParaRPr lang="ru-RU" sz="2400" dirty="0"/>
        </a:p>
      </dgm:t>
    </dgm:pt>
    <dgm:pt modelId="{CEFD79A9-BA3F-4F09-9FFA-06C8663D56C8}" type="parTrans" cxnId="{88131822-4930-43D5-8567-A6983FDB18BA}">
      <dgm:prSet/>
      <dgm:spPr/>
      <dgm:t>
        <a:bodyPr/>
        <a:lstStyle/>
        <a:p>
          <a:endParaRPr lang="ru-RU" sz="2000"/>
        </a:p>
      </dgm:t>
    </dgm:pt>
    <dgm:pt modelId="{0D0B92C4-FD5F-477B-854A-B3249E1619C5}" type="sibTrans" cxnId="{88131822-4930-43D5-8567-A6983FDB18BA}">
      <dgm:prSet custT="1"/>
      <dgm:spPr/>
      <dgm:t>
        <a:bodyPr/>
        <a:lstStyle/>
        <a:p>
          <a:endParaRPr lang="ru-RU" sz="1800"/>
        </a:p>
      </dgm:t>
    </dgm:pt>
    <dgm:pt modelId="{502133A5-821B-40E5-A73B-76BF020DE975}">
      <dgm:prSet phldrT="[Текст]" custT="1"/>
      <dgm:spPr/>
      <dgm:t>
        <a:bodyPr/>
        <a:lstStyle/>
        <a:p>
          <a:r>
            <a:rPr lang="ru-RU" sz="2400" dirty="0" smtClean="0"/>
            <a:t>Исчезает радость от работы</a:t>
          </a:r>
        </a:p>
        <a:p>
          <a:r>
            <a:rPr lang="ru-RU" sz="2400" u="sng" dirty="0" smtClean="0"/>
            <a:t>«Оставьте меня в покое!»</a:t>
          </a:r>
          <a:endParaRPr lang="ru-RU" sz="2400" u="sng" dirty="0"/>
        </a:p>
      </dgm:t>
    </dgm:pt>
    <dgm:pt modelId="{085367C1-1F1B-4C08-8A06-98CE9647A4E9}" type="parTrans" cxnId="{CE43197F-3BD3-4239-92F0-1414E6122364}">
      <dgm:prSet/>
      <dgm:spPr/>
      <dgm:t>
        <a:bodyPr/>
        <a:lstStyle/>
        <a:p>
          <a:endParaRPr lang="ru-RU" sz="2000"/>
        </a:p>
      </dgm:t>
    </dgm:pt>
    <dgm:pt modelId="{185F44E0-3FEE-4FD1-819C-9B1549231FCB}" type="sibTrans" cxnId="{CE43197F-3BD3-4239-92F0-1414E6122364}">
      <dgm:prSet/>
      <dgm:spPr/>
      <dgm:t>
        <a:bodyPr/>
        <a:lstStyle/>
        <a:p>
          <a:endParaRPr lang="ru-RU" sz="2000"/>
        </a:p>
      </dgm:t>
    </dgm:pt>
    <dgm:pt modelId="{36883BCB-EB1D-4730-861D-FC81FFC10438}" type="pres">
      <dgm:prSet presAssocID="{C5D3C3DA-1FA8-4E9D-AC04-4721A8FE4687}" presName="linearFlow" presStyleCnt="0">
        <dgm:presLayoutVars>
          <dgm:resizeHandles val="exact"/>
        </dgm:presLayoutVars>
      </dgm:prSet>
      <dgm:spPr/>
    </dgm:pt>
    <dgm:pt modelId="{E84C1EE1-EB06-465A-A509-94A4EF13D99F}" type="pres">
      <dgm:prSet presAssocID="{21872B61-A58E-475C-8A6B-0675F1954ABA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4AE13-5D3C-42B9-83A6-1203D6C88226}" type="pres">
      <dgm:prSet presAssocID="{0D0B92C4-FD5F-477B-854A-B3249E1619C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C0DE1C1-3FAC-4CAC-B2B2-594A41166A11}" type="pres">
      <dgm:prSet presAssocID="{0D0B92C4-FD5F-477B-854A-B3249E1619C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F551C340-AFE2-4227-BDCB-975254177179}" type="pres">
      <dgm:prSet presAssocID="{502133A5-821B-40E5-A73B-76BF020DE97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599FD5-FE92-48B4-B32D-384E77D2D569}" type="presOf" srcId="{0D0B92C4-FD5F-477B-854A-B3249E1619C5}" destId="{9784AE13-5D3C-42B9-83A6-1203D6C88226}" srcOrd="0" destOrd="0" presId="urn:microsoft.com/office/officeart/2005/8/layout/process2"/>
    <dgm:cxn modelId="{87318E31-2C03-4723-A20B-8BA6FC386760}" type="presOf" srcId="{502133A5-821B-40E5-A73B-76BF020DE975}" destId="{F551C340-AFE2-4227-BDCB-975254177179}" srcOrd="0" destOrd="0" presId="urn:microsoft.com/office/officeart/2005/8/layout/process2"/>
    <dgm:cxn modelId="{41CBCA90-5C2F-42FA-AB52-C37F0FBE659F}" type="presOf" srcId="{0D0B92C4-FD5F-477B-854A-B3249E1619C5}" destId="{6C0DE1C1-3FAC-4CAC-B2B2-594A41166A11}" srcOrd="1" destOrd="0" presId="urn:microsoft.com/office/officeart/2005/8/layout/process2"/>
    <dgm:cxn modelId="{212AD7EA-E550-4C50-B004-D3E6667FE680}" type="presOf" srcId="{21872B61-A58E-475C-8A6B-0675F1954ABA}" destId="{E84C1EE1-EB06-465A-A509-94A4EF13D99F}" srcOrd="0" destOrd="0" presId="urn:microsoft.com/office/officeart/2005/8/layout/process2"/>
    <dgm:cxn modelId="{88131822-4930-43D5-8567-A6983FDB18BA}" srcId="{C5D3C3DA-1FA8-4E9D-AC04-4721A8FE4687}" destId="{21872B61-A58E-475C-8A6B-0675F1954ABA}" srcOrd="0" destOrd="0" parTransId="{CEFD79A9-BA3F-4F09-9FFA-06C8663D56C8}" sibTransId="{0D0B92C4-FD5F-477B-854A-B3249E1619C5}"/>
    <dgm:cxn modelId="{CE43197F-3BD3-4239-92F0-1414E6122364}" srcId="{C5D3C3DA-1FA8-4E9D-AC04-4721A8FE4687}" destId="{502133A5-821B-40E5-A73B-76BF020DE975}" srcOrd="1" destOrd="0" parTransId="{085367C1-1F1B-4C08-8A06-98CE9647A4E9}" sibTransId="{185F44E0-3FEE-4FD1-819C-9B1549231FCB}"/>
    <dgm:cxn modelId="{B47852CF-C305-43A9-B7E9-830E4BDC4CB5}" type="presOf" srcId="{C5D3C3DA-1FA8-4E9D-AC04-4721A8FE4687}" destId="{36883BCB-EB1D-4730-861D-FC81FFC10438}" srcOrd="0" destOrd="0" presId="urn:microsoft.com/office/officeart/2005/8/layout/process2"/>
    <dgm:cxn modelId="{B475321E-1F95-4961-9113-EE996D0E527E}" type="presParOf" srcId="{36883BCB-EB1D-4730-861D-FC81FFC10438}" destId="{E84C1EE1-EB06-465A-A509-94A4EF13D99F}" srcOrd="0" destOrd="0" presId="urn:microsoft.com/office/officeart/2005/8/layout/process2"/>
    <dgm:cxn modelId="{AA2EAD2F-5305-4D27-BE28-A63D9C3C2C96}" type="presParOf" srcId="{36883BCB-EB1D-4730-861D-FC81FFC10438}" destId="{9784AE13-5D3C-42B9-83A6-1203D6C88226}" srcOrd="1" destOrd="0" presId="urn:microsoft.com/office/officeart/2005/8/layout/process2"/>
    <dgm:cxn modelId="{2937D2CE-E5BF-410D-8DD9-AF2B1B1CF1B8}" type="presParOf" srcId="{9784AE13-5D3C-42B9-83A6-1203D6C88226}" destId="{6C0DE1C1-3FAC-4CAC-B2B2-594A41166A11}" srcOrd="0" destOrd="0" presId="urn:microsoft.com/office/officeart/2005/8/layout/process2"/>
    <dgm:cxn modelId="{CA8A1314-3C09-461A-9F6E-162D8C7360A8}" type="presParOf" srcId="{36883BCB-EB1D-4730-861D-FC81FFC10438}" destId="{F551C340-AFE2-4227-BDCB-975254177179}" srcOrd="2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6B6D3-100B-4E62-9476-6CFA8749CD44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92F24-A95E-4935-9A84-255EB8ADC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517525"/>
            <a:ext cx="7794625" cy="1235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6929486" cy="3071834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eaLnBrk="1"/>
            <a:r>
              <a:rPr lang="ru-RU" sz="4800" b="1" i="1" dirty="0" smtClean="0">
                <a:solidFill>
                  <a:srgbClr val="FF0000"/>
                </a:solidFill>
              </a:rPr>
              <a:t>Профилактика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профессионального 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выгорания 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>учителя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714884"/>
            <a:ext cx="2357454" cy="170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428860" y="5500702"/>
            <a:ext cx="6286544" cy="11525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4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практико-ориентированное занятие для педагогов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cap="small" dirty="0" smtClean="0">
                <a:latin typeface="+mj-lt"/>
                <a:ea typeface="+mj-ea"/>
                <a:cs typeface="+mj-cs"/>
              </a:rPr>
              <a:t>08 НОЯБРЯ 2011 Г.</a:t>
            </a:r>
            <a:r>
              <a:rPr kumimoji="0" lang="ru-RU" sz="54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4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000" b="0" i="0" u="none" strike="noStrike" kern="120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hlink"/>
                </a:solidFill>
              </a:rPr>
              <a:t>Проявление СЭВ у педагогов</a:t>
            </a:r>
            <a:br>
              <a:rPr lang="ru-RU" sz="3200" b="1" smtClean="0">
                <a:solidFill>
                  <a:schemeClr val="hlink"/>
                </a:solidFill>
              </a:rPr>
            </a:br>
            <a:r>
              <a:rPr lang="ru-RU" sz="3200" b="1" smtClean="0">
                <a:solidFill>
                  <a:schemeClr val="hlink"/>
                </a:solidFill>
              </a:rPr>
              <a:t> (по стажу работы):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43050"/>
            <a:ext cx="7467600" cy="332899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1.</a:t>
            </a:r>
            <a:r>
              <a:rPr lang="ru-RU" dirty="0" smtClean="0"/>
              <a:t> У педагогов со стажем работы от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/>
              <a:t>                              5  до 10 лет;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2.</a:t>
            </a:r>
            <a:r>
              <a:rPr lang="ru-RU" dirty="0" smtClean="0"/>
              <a:t> У педагогов с 10 - 15  летним стажем; (адаптация в ОУ, у педагогов со стажем более 10 лет, выработаны определенные способы саморегуляции и психологической защиты);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/>
              <a:t>           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3.</a:t>
            </a:r>
            <a:r>
              <a:rPr lang="ru-RU" dirty="0" smtClean="0"/>
              <a:t>От 15 до 20 лет. </a:t>
            </a:r>
          </a:p>
        </p:txBody>
      </p:sp>
      <p:pic>
        <p:nvPicPr>
          <p:cNvPr id="5" name="Picture 2" descr="J:\гнев.jpg"/>
          <p:cNvPicPr>
            <a:picLocks noChangeAspect="1" noChangeArrowheads="1"/>
          </p:cNvPicPr>
          <p:nvPr/>
        </p:nvPicPr>
        <p:blipFill>
          <a:blip r:embed="rId2"/>
          <a:srcRect b="16770"/>
          <a:stretch>
            <a:fillRect/>
          </a:stretch>
        </p:blipFill>
        <p:spPr bwMode="auto">
          <a:xfrm>
            <a:off x="4500562" y="4021759"/>
            <a:ext cx="4214821" cy="283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  МОУ СОШ № 23 по стажу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</a:rPr>
              <a:t>От 1 до 10 лет </a:t>
            </a:r>
            <a:r>
              <a:rPr lang="ru-RU" sz="3200" b="1" dirty="0" smtClean="0"/>
              <a:t>  -  5 человек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</a:rPr>
              <a:t>От 10  до  15  лет  </a:t>
            </a:r>
            <a:r>
              <a:rPr lang="ru-RU" sz="3200" b="1" dirty="0" smtClean="0"/>
              <a:t>-  7 человек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</a:rPr>
              <a:t>От  15  до  20  лет  </a:t>
            </a:r>
            <a:r>
              <a:rPr lang="ru-RU" sz="3200" b="1" dirty="0" smtClean="0"/>
              <a:t>-  11 человек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</a:rPr>
              <a:t>От  20  до  30  лет  </a:t>
            </a:r>
            <a:r>
              <a:rPr lang="ru-RU" sz="3200" b="1" dirty="0" smtClean="0"/>
              <a:t>-  26  человек</a:t>
            </a:r>
          </a:p>
          <a:p>
            <a:pPr marL="457200" indent="-457200">
              <a:buAutoNum type="arabicPeriod"/>
            </a:pPr>
            <a:r>
              <a:rPr lang="ru-RU" sz="3200" b="1" dirty="0" smtClean="0">
                <a:solidFill>
                  <a:srgbClr val="FF0000"/>
                </a:solidFill>
              </a:rPr>
              <a:t>От  30 -  40  лет  </a:t>
            </a:r>
            <a:r>
              <a:rPr lang="ru-RU" sz="3200" b="1" dirty="0" smtClean="0"/>
              <a:t>-  7 человек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 МОУ СОШ № 23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Средний возраст -  44 года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20 – 30 лет – </a:t>
            </a:r>
            <a:r>
              <a:rPr lang="ru-RU" sz="4000" b="1" dirty="0" smtClean="0"/>
              <a:t>4  человека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30 – 40 лет </a:t>
            </a:r>
            <a:r>
              <a:rPr lang="ru-RU" sz="4000" b="1" dirty="0" smtClean="0"/>
              <a:t>– 9  человек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40 – 50  лет </a:t>
            </a:r>
            <a:r>
              <a:rPr lang="ru-RU" sz="4000" b="1" dirty="0" smtClean="0"/>
              <a:t>– 33  человека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50 – 60 лет </a:t>
            </a:r>
            <a:r>
              <a:rPr lang="ru-RU" sz="4000" b="1" dirty="0" smtClean="0"/>
              <a:t>– 12  человек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60 – 70 лет </a:t>
            </a:r>
            <a:r>
              <a:rPr lang="ru-RU" sz="4000" b="1" dirty="0" smtClean="0"/>
              <a:t>– 1  человек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7467600" cy="1143000"/>
          </a:xfrm>
        </p:spPr>
        <p:txBody>
          <a:bodyPr/>
          <a:lstStyle/>
          <a:p>
            <a:pPr eaLnBrk="1" hangingPunct="1"/>
            <a:r>
              <a:rPr lang="ru-RU" sz="3400" b="1" dirty="0" smtClean="0">
                <a:solidFill>
                  <a:schemeClr val="hlink"/>
                </a:solidFill>
              </a:rPr>
              <a:t>Ситуации, влияющие на возникновение СЭВ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Начало своей деятельности после отпуска, каникул, курсов (функция -адаптационная);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Ситуации эмоционально неадекватного общения с субъектами образовательного процесса, особенно с администрацией и родителями (функция –защитная);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Проведение открытых уроков; мероприятий, на которые было потрачено много сил и энергии, а в результате не получено соответствующего удовлетворения;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/>
              <a:t>Окончание учебного года.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Причины возникновения СЭВ -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596" y="1643050"/>
            <a:ext cx="4757742" cy="397194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dirty="0" smtClean="0"/>
              <a:t>	</a:t>
            </a:r>
            <a:r>
              <a:rPr lang="ru-RU" sz="3200" dirty="0" smtClean="0"/>
              <a:t>это несоответствие между требованиями, предъявляемыми к работнику, и его реальными возможностями.</a:t>
            </a:r>
          </a:p>
        </p:txBody>
      </p:sp>
      <p:pic>
        <p:nvPicPr>
          <p:cNvPr id="4" name="Рисунок 5" descr="3142329c15b3a8e952df3eda1dc9aa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857520" cy="349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b="1" smtClean="0">
                <a:solidFill>
                  <a:schemeClr val="hlink"/>
                </a:solidFill>
              </a:rPr>
              <a:t>Причины возникновения </a:t>
            </a:r>
            <a:br>
              <a:rPr lang="ru-RU" b="1" smtClean="0">
                <a:solidFill>
                  <a:schemeClr val="hlink"/>
                </a:solidFill>
              </a:rPr>
            </a:br>
            <a:r>
              <a:rPr lang="ru-RU" b="1" smtClean="0">
                <a:solidFill>
                  <a:schemeClr val="hlink"/>
                </a:solidFill>
              </a:rPr>
              <a:t>СЭВ у педагогов</a:t>
            </a:r>
            <a:r>
              <a:rPr lang="ru-RU" smtClean="0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643050"/>
            <a:ext cx="8713787" cy="4764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высокая эмоциональная включенность в деятельность — эмоциональная перегрузка;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отсутствие четкой связи между процессом обучения и получаемым результатом, несоответствие результатов затраченным силам;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жесткие временные рамки деятельности (урок, четверть, год), ограниченность времени урока для реализации поставленных целей;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неумение регулировать собственные эмоциональные состояния;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err="1" smtClean="0"/>
              <a:t>неотрегулированность</a:t>
            </a:r>
            <a:r>
              <a:rPr lang="ru-RU" sz="2100" dirty="0" smtClean="0"/>
              <a:t> организационных моментов педагогической деятельности: нагрузка, расписание, кабинет, моральное и материальное стимулирование;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ответственность перед администрацией, родителями, обществом в целом за результат своего труда;</a:t>
            </a:r>
          </a:p>
          <a:p>
            <a:pPr eaLnBrk="1" hangingPunct="1">
              <a:lnSpc>
                <a:spcPct val="80000"/>
              </a:lnSpc>
            </a:pPr>
            <a:r>
              <a:rPr lang="ru-RU" sz="2100" dirty="0" smtClean="0"/>
              <a:t>отсутствие навыков коммуникации и умения выходить из трудных ситуаций общения с детьми, родителями, администрацией.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7467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chemeClr val="hlink"/>
                </a:solidFill>
              </a:rPr>
              <a:t>Что делать?   Помочь себе.    </a:t>
            </a:r>
            <a:br>
              <a:rPr lang="ru-RU" b="1" dirty="0" smtClean="0">
                <a:solidFill>
                  <a:schemeClr val="hlink"/>
                </a:solidFill>
              </a:rPr>
            </a:br>
            <a:r>
              <a:rPr lang="ru-RU" b="1" dirty="0" smtClean="0">
                <a:solidFill>
                  <a:schemeClr val="hlink"/>
                </a:solidFill>
              </a:rPr>
              <a:t>Как?</a:t>
            </a:r>
            <a:endParaRPr lang="ru-RU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388" y="1905000"/>
            <a:ext cx="8713787" cy="4764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Не отрицать затруднения ( учителя привыкли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/>
              <a:t>           « быть сильными» во всем)</a:t>
            </a:r>
          </a:p>
          <a:p>
            <a:pPr eaLnBrk="1" hangingPunct="1">
              <a:lnSpc>
                <a:spcPct val="80000"/>
              </a:lnSpc>
            </a:pP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Обсуждать проблему не жалуясь, а с целью найти выход</a:t>
            </a:r>
          </a:p>
          <a:p>
            <a:pPr eaLnBrk="1" hangingPunct="1">
              <a:lnSpc>
                <a:spcPct val="80000"/>
              </a:lnSpc>
            </a:pP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Не « уходить в работу»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b="1" dirty="0" smtClean="0"/>
              <a:t> Не пытаться оказать помощь другим ( это принесет облегчение не на долго)</a:t>
            </a:r>
          </a:p>
          <a:p>
            <a:pPr eaLnBrk="1" hangingPunct="1">
              <a:lnSpc>
                <a:spcPct val="80000"/>
              </a:lnSpc>
            </a:pP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b="1" dirty="0" smtClean="0"/>
              <a:t>Обратиться к тем, кто имея большой педагогический опыт сумел «не сгореть на работе»</a:t>
            </a:r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Профессиональное выгорание- современный взгляд на проблему.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1785926"/>
            <a:ext cx="8929718" cy="41879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3"/>
                </a:solidFill>
              </a:rPr>
              <a:t>    На Европейской конференции Всемирной организации здравоохранения  в 2005 году отмечено, что от «профессиональных стрессов» страдают около 60% работников системы образования.</a:t>
            </a:r>
            <a:endParaRPr lang="ru-RU" sz="3600" dirty="0">
              <a:solidFill>
                <a:schemeClr val="accent3"/>
              </a:solidFill>
            </a:endParaRPr>
          </a:p>
        </p:txBody>
      </p:sp>
      <p:pic>
        <p:nvPicPr>
          <p:cNvPr id="4" name="Рисунок 3" descr="0b155027d5c223e09dbca4d1acf1c57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096" y="4500570"/>
            <a:ext cx="2098602" cy="23574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034364" cy="1495794"/>
          </a:xfrm>
        </p:spPr>
        <p:txBody>
          <a:bodyPr wrap="square">
            <a:spAutoFit/>
          </a:bodyPr>
          <a:lstStyle/>
          <a:p>
            <a:pPr eaLnBrk="1">
              <a:lnSpc>
                <a:spcPct val="95000"/>
              </a:lnSpc>
              <a:spcAft>
                <a:spcPts val="1413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Я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ркий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эмоциональный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образ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отражающий</a:t>
            </a:r>
            <a:r>
              <a:rPr lang="ru-RU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внутреннее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состояние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работника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испытывающего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дистресс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профессионального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выгорания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: </a:t>
            </a:r>
            <a:b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</a:b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«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Запах</a:t>
            </a:r>
            <a:r>
              <a:rPr lang="ru-RU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горящей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психологической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i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проводки</a:t>
            </a:r>
            <a:r>
              <a:rPr lang="en-GB" sz="2400" b="1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  <a:cs typeface="Times New Roman" pitchFamily="16" charset="0"/>
              </a:rPr>
              <a:t>».</a:t>
            </a: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714620"/>
            <a:ext cx="3214710" cy="18908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357562"/>
            <a:ext cx="2297118" cy="22971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86190"/>
            <a:ext cx="2140847" cy="21431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46" y="2285992"/>
            <a:ext cx="2357454" cy="2627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0"/>
            <a:ext cx="8572560" cy="50006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Профессиональное выгорание </a:t>
            </a:r>
            <a:r>
              <a:rPr lang="ru-RU" sz="32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это синдром, развивающийся на фоне хронического стресса и ведущий к истощению эмоциональных, энергетических и личностных ресурсов работающего человека.</a:t>
            </a:r>
          </a:p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en-GB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>
              <a:spcBef>
                <a:spcPts val="600"/>
              </a:spcBef>
              <a:buSzPct val="70000"/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 l="25762" t="16159" r="14220" b="12281"/>
          <a:stretch>
            <a:fillRect/>
          </a:stretch>
        </p:blipFill>
        <p:spPr>
          <a:xfrm>
            <a:off x="5072066" y="2500306"/>
            <a:ext cx="3295366" cy="3929090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2714620"/>
            <a:ext cx="4786314" cy="243844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2"/>
            <a:ext cx="47863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озникает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результате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внутреннего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накапливания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отрицательных эмоций  «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освобождения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» от </a:t>
            </a:r>
            <a:r>
              <a:rPr lang="en-GB" sz="3200" b="1" dirty="0" err="1" smtClean="0">
                <a:latin typeface="Times New Roman" pitchFamily="18" charset="0"/>
                <a:cs typeface="Times New Roman" pitchFamily="18" charset="0"/>
              </a:rPr>
              <a:t>них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7467600" cy="77472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chemeClr val="hlink"/>
                </a:solidFill>
              </a:rPr>
              <a:t>Причины напряженности педагога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282" y="1142984"/>
            <a:ext cx="8713788" cy="4764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Особая ответственность педагога за выполнение своих профессиональных функций;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Загруженность рабочего дня;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Высокие эмоциональные и интеллектуальные нагрузки;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Чувствительность к имеющимся трудностям;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Неблагоприятные социальные условия и психологическая обстановка;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Требуется творческое отношение к профессиональной деятельности;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Владение современными методиками и технологиями обучения</a:t>
            </a:r>
            <a:r>
              <a:rPr lang="ru-RU" sz="26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</p:txBody>
      </p:sp>
      <p:pic>
        <p:nvPicPr>
          <p:cNvPr id="5124" name="Picture 4" descr="DEMAND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915736"/>
            <a:ext cx="4286249" cy="326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7467600" cy="77472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Предупреждающая стадия </a:t>
            </a:r>
            <a:r>
              <a:rPr lang="ru-RU" dirty="0" smtClean="0">
                <a:solidFill>
                  <a:schemeClr val="hlink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излишняя зависимость от работы.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4282" y="1142984"/>
            <a:ext cx="8713788" cy="47640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ru-RU" dirty="0" smtClean="0">
                <a:solidFill>
                  <a:srgbClr val="00B050"/>
                </a:solidFill>
              </a:rPr>
              <a:t>Чрезмерная вовлеченность в профессиональную деятельность  - сужение жизненного пространства </a:t>
            </a:r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2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2600" dirty="0" smtClean="0"/>
          </a:p>
        </p:txBody>
      </p:sp>
      <p:graphicFrame>
        <p:nvGraphicFramePr>
          <p:cNvPr id="7" name="Схема 6"/>
          <p:cNvGraphicFramePr/>
          <p:nvPr/>
        </p:nvGraphicFramePr>
        <p:xfrm>
          <a:off x="500034" y="2214554"/>
          <a:ext cx="7643866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7808912" cy="1671227"/>
          </a:xfrm>
        </p:spPr>
        <p:txBody>
          <a:bodyPr>
            <a:spAutoFit/>
          </a:bodyPr>
          <a:lstStyle/>
          <a:p>
            <a:pPr algn="ctr" eaLnBrk="1">
              <a:lnSpc>
                <a:spcPct val="95000"/>
              </a:lnSpc>
              <a:spcAft>
                <a:spcPts val="1413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 smtClean="0">
                <a:solidFill>
                  <a:schemeClr val="accent3"/>
                </a:solidFill>
                <a:latin typeface="Times New Roman" pitchFamily="16" charset="0"/>
                <a:cs typeface="Times New Roman" pitchFamily="16" charset="0"/>
              </a:rPr>
              <a:t>ПЕРВАЯ СТАДИЯ </a:t>
            </a:r>
            <a:r>
              <a:rPr lang="en-GB" sz="4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профессионального</a:t>
            </a:r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4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выгорания</a:t>
            </a:r>
            <a:endParaRPr lang="en-GB" sz="4000" b="1" dirty="0" smtClean="0">
              <a:solidFill>
                <a:schemeClr val="accent1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596" y="2037193"/>
            <a:ext cx="7808912" cy="5830314"/>
          </a:xfrm>
        </p:spPr>
        <p:txBody>
          <a:bodyPr anchor="ctr">
            <a:spAutoFit/>
          </a:bodyPr>
          <a:lstStyle/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Утрата положительного восприятия коллег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Переход от помощи к контролю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В моих неудачах виноваты другие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Безразличие, циничность, нежелание общаться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Нежелание работать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Wingdings" pitchFamily="2" charset="2"/>
              <a:buChar char="Ø"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latin typeface="Times New Roman" pitchFamily="16" charset="0"/>
                <a:cs typeface="Times New Roman" pitchFamily="16" charset="0"/>
              </a:rPr>
              <a:t>Зависть к успешным коллегам и друзьям</a:t>
            </a: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endParaRPr lang="ru-RU" sz="2800" b="1" i="1" dirty="0" smtClean="0">
              <a:latin typeface="Times New Roman" pitchFamily="16" charset="0"/>
              <a:cs typeface="Times New Roman" pitchFamily="16" charset="0"/>
            </a:endParaRPr>
          </a:p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endParaRPr lang="en-GB" sz="2800" b="1" i="1" dirty="0" smtClean="0"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214290"/>
            <a:ext cx="7620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57158" y="1857364"/>
            <a:ext cx="8143875" cy="6456383"/>
          </a:xfrm>
        </p:spPr>
        <p:txBody>
          <a:bodyPr anchor="ctr">
            <a:spAutoFit/>
          </a:bodyPr>
          <a:lstStyle/>
          <a:p>
            <a:pPr marL="209550" lvl="1" indent="0" algn="ctr" eaLnBrk="1">
              <a:lnSpc>
                <a:spcPct val="95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6" charset="0"/>
              </a:rPr>
              <a:t>Отчуждение, раздражение, </a:t>
            </a:r>
          </a:p>
          <a:p>
            <a:pPr marL="209550" lvl="1" indent="0" algn="ctr" eaLnBrk="1">
              <a:lnSpc>
                <a:spcPct val="95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6" charset="0"/>
              </a:rPr>
              <a:t>попытка « держать себя в руках», эмоциональные срывы, чувства вины, страхи, невозможность найти  компромисс , конфликтность, действия « строго по инструкции», чрезмерная привязанность к конкретному человеку – « спасителю», « помощнику», « утешителю», одиночество и скука.</a:t>
            </a:r>
            <a:endParaRPr lang="en-GB" sz="2800" b="1" i="1" dirty="0" smtClean="0">
              <a:solidFill>
                <a:srgbClr val="FF0000"/>
              </a:solidFill>
              <a:latin typeface="Times New Roman" pitchFamily="16" charset="0"/>
            </a:endParaRPr>
          </a:p>
          <a:p>
            <a:pPr marL="209550" lvl="1" indent="0" algn="ctr" eaLnBrk="1">
              <a:lnSpc>
                <a:spcPct val="87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Люди,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страдающие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от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эмоционального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сгорания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не в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состоянии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установить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нормальный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контакт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другими 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людьми</a:t>
            </a:r>
            <a:r>
              <a:rPr lang="en-GB" sz="2800" b="1" dirty="0" smtClean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.</a:t>
            </a:r>
          </a:p>
          <a:p>
            <a:pPr marL="209550" lvl="1" indent="0" algn="ctr" eaLnBrk="1">
              <a:lnSpc>
                <a:spcPct val="87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endParaRPr lang="en-GB" sz="2800" b="1" i="1" dirty="0" smtClean="0">
              <a:latin typeface="Times New Roman" pitchFamily="16" charset="0"/>
              <a:cs typeface="Times New Roman" pitchFamily="16" charset="0"/>
            </a:endParaRPr>
          </a:p>
          <a:p>
            <a:pPr marL="209550" lvl="1" indent="0" algn="ctr" eaLnBrk="1">
              <a:lnSpc>
                <a:spcPct val="87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endParaRPr lang="en-GB" sz="2800" b="1" i="1" dirty="0" smtClean="0">
              <a:latin typeface="Times New Roman" pitchFamily="16" charset="0"/>
              <a:cs typeface="Times New Roman" pitchFamily="16" charset="0"/>
            </a:endParaRPr>
          </a:p>
          <a:p>
            <a:pPr marL="209550" lvl="1" indent="0" algn="ctr" eaLnBrk="1">
              <a:lnSpc>
                <a:spcPct val="87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800" b="1" i="1" dirty="0" smtClean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800" b="1" i="1" dirty="0" smtClean="0">
                <a:latin typeface="Times New Roman" pitchFamily="16" charset="0"/>
              </a:rPr>
              <a:t> 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8763" y="317500"/>
            <a:ext cx="762000" cy="76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7808912" cy="1671227"/>
          </a:xfrm>
        </p:spPr>
        <p:txBody>
          <a:bodyPr>
            <a:spAutoFit/>
          </a:bodyPr>
          <a:lstStyle/>
          <a:p>
            <a:pPr algn="ctr" eaLnBrk="1">
              <a:lnSpc>
                <a:spcPct val="95000"/>
              </a:lnSpc>
              <a:spcAft>
                <a:spcPts val="1413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chemeClr val="accent3"/>
                </a:solidFill>
                <a:latin typeface="Times New Roman" pitchFamily="16" charset="0"/>
                <a:cs typeface="Times New Roman" pitchFamily="16" charset="0"/>
              </a:rPr>
              <a:t>ВТОРАЯ </a:t>
            </a:r>
            <a:r>
              <a:rPr lang="en-GB" sz="2800" dirty="0" smtClean="0">
                <a:solidFill>
                  <a:schemeClr val="accent3"/>
                </a:solidFill>
                <a:latin typeface="Times New Roman" pitchFamily="16" charset="0"/>
                <a:cs typeface="Times New Roman" pitchFamily="16" charset="0"/>
              </a:rPr>
              <a:t>СТАДИЯ </a:t>
            </a:r>
            <a:r>
              <a:rPr lang="en-GB" sz="4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профессионального</a:t>
            </a:r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4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6" charset="0"/>
                <a:cs typeface="Times New Roman" pitchFamily="16" charset="0"/>
              </a:rPr>
              <a:t>выгорания</a:t>
            </a:r>
            <a:endParaRPr lang="en-GB" sz="4000" b="1" dirty="0" smtClean="0">
              <a:solidFill>
                <a:schemeClr val="accent1">
                  <a:lumMod val="75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785926"/>
            <a:ext cx="8715404" cy="3821559"/>
          </a:xfrm>
        </p:spPr>
        <p:txBody>
          <a:bodyPr wrap="square" anchor="ctr">
            <a:spAutoFit/>
          </a:bodyPr>
          <a:lstStyle/>
          <a:p>
            <a:pPr marL="209550" lvl="1" indent="0" algn="ctr" eaLnBrk="1">
              <a:lnSpc>
                <a:spcPct val="100000"/>
              </a:lnSpc>
              <a:spcAft>
                <a:spcPts val="1413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Эмоциональное</a:t>
            </a:r>
            <a:r>
              <a:rPr lang="en-GB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 </a:t>
            </a:r>
            <a:r>
              <a:rPr lang="en-GB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истощение</a:t>
            </a:r>
            <a:r>
              <a:rPr lang="en-GB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, </a:t>
            </a:r>
            <a:r>
              <a:rPr lang="en-GB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соматизация</a:t>
            </a:r>
            <a:r>
              <a:rPr lang="en-GB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Arial Unicode MS" charset="0"/>
              </a:rPr>
              <a:t>.</a:t>
            </a:r>
          </a:p>
          <a:p>
            <a:pPr marL="209550" lvl="1" indent="0" algn="just" eaLnBrk="1">
              <a:lnSpc>
                <a:spcPct val="95000"/>
              </a:lnSpc>
              <a:spcAft>
                <a:spcPts val="1413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000" b="1" i="1" dirty="0" smtClean="0">
                <a:latin typeface="Times New Roman" pitchFamily="16" charset="0"/>
              </a:rPr>
              <a:t>• </a:t>
            </a:r>
            <a:r>
              <a:rPr lang="ru-RU" sz="2000" b="1" i="1" dirty="0" err="1" smtClean="0">
                <a:latin typeface="Times New Roman" pitchFamily="16" charset="0"/>
              </a:rPr>
              <a:t>П</a:t>
            </a:r>
            <a:r>
              <a:rPr lang="en-GB" sz="2000" b="1" i="1" dirty="0" err="1" smtClean="0">
                <a:latin typeface="Times New Roman" pitchFamily="16" charset="0"/>
              </a:rPr>
              <a:t>ритупляются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представления</a:t>
            </a:r>
            <a:r>
              <a:rPr lang="en-GB" sz="2000" b="1" i="1" dirty="0" smtClean="0">
                <a:latin typeface="Times New Roman" pitchFamily="16" charset="0"/>
              </a:rPr>
              <a:t> о </a:t>
            </a:r>
            <a:r>
              <a:rPr lang="en-GB" sz="2000" b="1" i="1" dirty="0" err="1" smtClean="0">
                <a:latin typeface="Times New Roman" pitchFamily="16" charset="0"/>
              </a:rPr>
              <a:t>ценностях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жизни</a:t>
            </a:r>
            <a:r>
              <a:rPr lang="en-GB" sz="2000" b="1" i="1" dirty="0" smtClean="0">
                <a:latin typeface="Times New Roman" pitchFamily="16" charset="0"/>
              </a:rPr>
              <a:t>,  </a:t>
            </a:r>
            <a:r>
              <a:rPr lang="en-GB" sz="2000" b="1" i="1" dirty="0" err="1" smtClean="0">
                <a:latin typeface="Times New Roman" pitchFamily="16" charset="0"/>
              </a:rPr>
              <a:t>человек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становится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опасно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равнодушным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ко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всему</a:t>
            </a:r>
            <a:r>
              <a:rPr lang="en-GB" sz="2000" b="1" i="1" dirty="0" smtClean="0">
                <a:latin typeface="Times New Roman" pitchFamily="16" charset="0"/>
              </a:rPr>
              <a:t>, </a:t>
            </a:r>
            <a:r>
              <a:rPr lang="en-GB" sz="2000" b="1" i="1" dirty="0" err="1" smtClean="0">
                <a:latin typeface="Times New Roman" pitchFamily="16" charset="0"/>
              </a:rPr>
              <a:t>даже</a:t>
            </a:r>
            <a:r>
              <a:rPr lang="en-GB" sz="2000" b="1" i="1" dirty="0" smtClean="0">
                <a:latin typeface="Times New Roman" pitchFamily="16" charset="0"/>
              </a:rPr>
              <a:t> к </a:t>
            </a:r>
            <a:r>
              <a:rPr lang="en-GB" sz="2000" b="1" i="1" dirty="0" err="1" smtClean="0">
                <a:latin typeface="Times New Roman" pitchFamily="16" charset="0"/>
              </a:rPr>
              <a:t>собственной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жизни</a:t>
            </a:r>
            <a:r>
              <a:rPr lang="en-GB" sz="2000" b="1" i="1" dirty="0" smtClean="0">
                <a:latin typeface="Times New Roman" pitchFamily="16" charset="0"/>
              </a:rPr>
              <a:t>;</a:t>
            </a:r>
          </a:p>
          <a:p>
            <a:pPr marL="209550" lvl="1" indent="0" algn="just" eaLnBrk="1">
              <a:lnSpc>
                <a:spcPct val="95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000" b="1" i="1" dirty="0" smtClean="0">
                <a:latin typeface="Times New Roman" pitchFamily="16" charset="0"/>
              </a:rPr>
              <a:t>•</a:t>
            </a:r>
            <a:r>
              <a:rPr lang="ru-RU" sz="2000" b="1" i="1" dirty="0" smtClean="0">
                <a:latin typeface="Times New Roman" pitchFamily="16" charset="0"/>
              </a:rPr>
              <a:t> Г</a:t>
            </a:r>
            <a:r>
              <a:rPr lang="en-GB" sz="2000" b="1" i="1" dirty="0" err="1" smtClean="0">
                <a:latin typeface="Times New Roman" pitchFamily="16" charset="0"/>
              </a:rPr>
              <a:t>лаза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теряют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блеск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интереса</a:t>
            </a:r>
            <a:r>
              <a:rPr lang="en-GB" sz="2000" b="1" i="1" dirty="0" smtClean="0">
                <a:latin typeface="Times New Roman" pitchFamily="16" charset="0"/>
              </a:rPr>
              <a:t> к </a:t>
            </a:r>
            <a:r>
              <a:rPr lang="en-GB" sz="2000" b="1" i="1" dirty="0" err="1" smtClean="0">
                <a:latin typeface="Times New Roman" pitchFamily="16" charset="0"/>
              </a:rPr>
              <a:t>чему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бы</a:t>
            </a:r>
            <a:r>
              <a:rPr lang="en-GB" sz="2000" b="1" i="1" dirty="0" smtClean="0">
                <a:latin typeface="Times New Roman" pitchFamily="16" charset="0"/>
              </a:rPr>
              <a:t> то </a:t>
            </a:r>
            <a:r>
              <a:rPr lang="en-GB" sz="2000" b="1" i="1" dirty="0" err="1" smtClean="0">
                <a:latin typeface="Times New Roman" pitchFamily="16" charset="0"/>
              </a:rPr>
              <a:t>ни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было</a:t>
            </a:r>
            <a:r>
              <a:rPr lang="en-GB" sz="2000" b="1" i="1" dirty="0" smtClean="0">
                <a:latin typeface="Times New Roman" pitchFamily="16" charset="0"/>
              </a:rPr>
              <a:t>, и </a:t>
            </a:r>
            <a:r>
              <a:rPr lang="en-GB" sz="2000" b="1" i="1" dirty="0" err="1" smtClean="0">
                <a:latin typeface="Times New Roman" pitchFamily="16" charset="0"/>
              </a:rPr>
              <a:t>почти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физически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ощутимый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холод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безразличия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поселяется</a:t>
            </a:r>
            <a:r>
              <a:rPr lang="en-GB" sz="2000" b="1" i="1" dirty="0" smtClean="0">
                <a:latin typeface="Times New Roman" pitchFamily="16" charset="0"/>
              </a:rPr>
              <a:t> в </a:t>
            </a:r>
            <a:r>
              <a:rPr lang="en-GB" sz="2000" b="1" i="1" dirty="0" err="1" smtClean="0">
                <a:latin typeface="Times New Roman" pitchFamily="16" charset="0"/>
              </a:rPr>
              <a:t>его</a:t>
            </a:r>
            <a:r>
              <a:rPr lang="en-GB" sz="2000" b="1" i="1" dirty="0" smtClean="0">
                <a:latin typeface="Times New Roman" pitchFamily="16" charset="0"/>
              </a:rPr>
              <a:t> </a:t>
            </a:r>
            <a:r>
              <a:rPr lang="en-GB" sz="2000" b="1" i="1" dirty="0" err="1" smtClean="0">
                <a:latin typeface="Times New Roman" pitchFamily="16" charset="0"/>
              </a:rPr>
              <a:t>душе</a:t>
            </a:r>
            <a:r>
              <a:rPr lang="en-GB" sz="2000" b="1" i="1" dirty="0" smtClean="0">
                <a:latin typeface="Times New Roman" pitchFamily="16" charset="0"/>
              </a:rPr>
              <a:t>.</a:t>
            </a:r>
          </a:p>
          <a:p>
            <a:pPr marL="209550" lvl="1" indent="0" algn="just" eaLnBrk="1">
              <a:lnSpc>
                <a:spcPct val="95000"/>
              </a:lnSpc>
              <a:spcAft>
                <a:spcPct val="0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endParaRPr lang="en-GB" sz="2000" b="1" i="1" dirty="0" smtClean="0">
              <a:latin typeface="Times New Roman" pitchFamily="16" charset="0"/>
            </a:endParaRPr>
          </a:p>
          <a:p>
            <a:pPr marL="209550" lvl="1" indent="0" algn="just" eaLnBrk="1">
              <a:lnSpc>
                <a:spcPct val="100000"/>
              </a:lnSpc>
              <a:spcAft>
                <a:spcPts val="1413"/>
              </a:spcAft>
              <a:buSzPct val="45000"/>
              <a:buFont typeface="StarSymbol" charset="0"/>
              <a:buNone/>
              <a:tabLst>
                <a:tab pos="419100" algn="l"/>
                <a:tab pos="866775" algn="l"/>
                <a:tab pos="1316038" algn="l"/>
                <a:tab pos="1765300" algn="l"/>
                <a:tab pos="2214563" algn="l"/>
                <a:tab pos="2663825" algn="l"/>
                <a:tab pos="3113088" algn="l"/>
                <a:tab pos="3562350" algn="l"/>
                <a:tab pos="4011613" algn="l"/>
                <a:tab pos="4460875" algn="l"/>
                <a:tab pos="4910138" algn="l"/>
                <a:tab pos="5359400" algn="l"/>
                <a:tab pos="5808663" algn="l"/>
                <a:tab pos="6257925" algn="l"/>
                <a:tab pos="6707188" algn="l"/>
                <a:tab pos="7156450" algn="l"/>
                <a:tab pos="7605713" algn="l"/>
                <a:tab pos="8054975" algn="l"/>
                <a:tab pos="8504238" algn="l"/>
                <a:tab pos="8953500" algn="l"/>
                <a:tab pos="9402763" algn="l"/>
              </a:tabLst>
            </a:pP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Усталость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апатия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и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депрессия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сопровождающие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эмоциональное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сгорание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приводят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к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серьезным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физическим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недомоганиям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—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гастриту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мигрени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повышенному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артериальному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давлению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,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синдрому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хронической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усталости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и </a:t>
            </a:r>
            <a:r>
              <a:rPr lang="en-GB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т.д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.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0"/>
            <a:ext cx="1890696" cy="17311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7808912" cy="794064"/>
          </a:xfrm>
        </p:spPr>
        <p:txBody>
          <a:bodyPr>
            <a:spAutoFit/>
          </a:bodyPr>
          <a:lstStyle/>
          <a:p>
            <a:pPr algn="ctr" eaLnBrk="1">
              <a:lnSpc>
                <a:spcPct val="95000"/>
              </a:lnSpc>
              <a:spcAft>
                <a:spcPts val="1413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ТРЕТЬЯ 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СТАДИЯ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профессионального</a:t>
            </a:r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выгорания</a:t>
            </a:r>
            <a:endParaRPr lang="en-GB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375</TotalTime>
  <Words>746</Words>
  <PresentationFormat>Экран (4:3)</PresentationFormat>
  <Paragraphs>93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Профилактика профессионального  выгорания  учителя</vt:lpstr>
      <vt:lpstr>Профессиональное выгорание- современный взгляд на проблему.</vt:lpstr>
      <vt:lpstr>  Яркий эмоциональный образ, отражающий  внутреннее состояние работника, испытывающего дистресс профессионального выгорания:  «Запах  горящей  психологической  проводки».</vt:lpstr>
      <vt:lpstr>Слайд 4</vt:lpstr>
      <vt:lpstr>Причины напряженности педагога</vt:lpstr>
      <vt:lpstr>Предупреждающая стадия – излишняя зависимость от работы.</vt:lpstr>
      <vt:lpstr>ПЕРВАЯ СТАДИЯ профессионального выгорания</vt:lpstr>
      <vt:lpstr>ВТОРАЯ СТАДИЯ профессионального выгорания</vt:lpstr>
      <vt:lpstr>ТРЕТЬЯ СТАДИЯ  профессионального выгорания</vt:lpstr>
      <vt:lpstr>Проявление СЭВ у педагогов  (по стажу работы):</vt:lpstr>
      <vt:lpstr>Педагоги  МОУ СОШ № 23 по стажу работы</vt:lpstr>
      <vt:lpstr>Педагоги МОУ СОШ № 23  Средний возраст -  44 года</vt:lpstr>
      <vt:lpstr>Ситуации, влияющие на возникновение СЭВ</vt:lpstr>
      <vt:lpstr>Причины возникновения СЭВ -</vt:lpstr>
      <vt:lpstr>Причины возникновения  СЭВ у педагогов </vt:lpstr>
      <vt:lpstr>Что делать?   Помочь себе.     Как?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 профессионального  выгорания  учителя</dc:title>
  <cp:lastModifiedBy>Психолог</cp:lastModifiedBy>
  <cp:revision>48</cp:revision>
  <dcterms:modified xsi:type="dcterms:W3CDTF">2011-06-09T03:23:44Z</dcterms:modified>
</cp:coreProperties>
</file>