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66" r:id="rId4"/>
    <p:sldId id="257" r:id="rId5"/>
    <p:sldId id="268" r:id="rId6"/>
    <p:sldId id="267" r:id="rId7"/>
    <p:sldId id="276" r:id="rId8"/>
    <p:sldId id="259" r:id="rId9"/>
    <p:sldId id="260" r:id="rId10"/>
    <p:sldId id="269" r:id="rId11"/>
    <p:sldId id="261" r:id="rId12"/>
    <p:sldId id="270" r:id="rId13"/>
    <p:sldId id="271" r:id="rId14"/>
    <p:sldId id="262" r:id="rId15"/>
    <p:sldId id="277" r:id="rId16"/>
    <p:sldId id="272" r:id="rId17"/>
    <p:sldId id="26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BE7AA-369A-41AE-AA2B-3B51B2794173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98D7-8019-4615-98EA-C7B42D55F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535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BE7AA-369A-41AE-AA2B-3B51B2794173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98D7-8019-4615-98EA-C7B42D55F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467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BE7AA-369A-41AE-AA2B-3B51B2794173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98D7-8019-4615-98EA-C7B42D55F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622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BE7AA-369A-41AE-AA2B-3B51B2794173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98D7-8019-4615-98EA-C7B42D55F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557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BE7AA-369A-41AE-AA2B-3B51B2794173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98D7-8019-4615-98EA-C7B42D55F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561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BE7AA-369A-41AE-AA2B-3B51B2794173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98D7-8019-4615-98EA-C7B42D55F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069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BE7AA-369A-41AE-AA2B-3B51B2794173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98D7-8019-4615-98EA-C7B42D55F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003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BE7AA-369A-41AE-AA2B-3B51B2794173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98D7-8019-4615-98EA-C7B42D55F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091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BE7AA-369A-41AE-AA2B-3B51B2794173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98D7-8019-4615-98EA-C7B42D55F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320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BE7AA-369A-41AE-AA2B-3B51B2794173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98D7-8019-4615-98EA-C7B42D55F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141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BE7AA-369A-41AE-AA2B-3B51B2794173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98D7-8019-4615-98EA-C7B42D55F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994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BE7AA-369A-41AE-AA2B-3B51B2794173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E98D7-8019-4615-98EA-C7B42D55F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040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469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Происхождение жизни на Земле.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32040" y="5733256"/>
            <a:ext cx="35983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 презентации –Архипова Т.С.</a:t>
            </a:r>
          </a:p>
          <a:p>
            <a:r>
              <a:rPr lang="ru-RU" dirty="0" smtClean="0"/>
              <a:t> Учитель ГБОУСОШ №113 </a:t>
            </a:r>
            <a:r>
              <a:rPr lang="ru-RU" dirty="0" err="1" smtClean="0"/>
              <a:t>г.Москва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33059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Биохимическая эволюция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854" y="1629029"/>
            <a:ext cx="1944216" cy="291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97960" y="4847539"/>
            <a:ext cx="2250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Дж. </a:t>
            </a:r>
            <a:r>
              <a:rPr lang="ru-RU" dirty="0" err="1"/>
              <a:t>Холдейн</a:t>
            </a:r>
            <a:endParaRPr lang="ru-RU" dirty="0"/>
          </a:p>
          <a:p>
            <a:r>
              <a:rPr lang="ru-RU" dirty="0" smtClean="0"/>
              <a:t>(</a:t>
            </a:r>
            <a:r>
              <a:rPr lang="ru-RU" dirty="0"/>
              <a:t>1892–1964)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629029"/>
            <a:ext cx="579673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1929 г. к подобному заключению, независимо от Опарина А.И., пришел и английский ученый-естествоиспытатель Джон </a:t>
            </a:r>
            <a:r>
              <a:rPr lang="ru-RU" sz="2400" dirty="0" err="1"/>
              <a:t>Холдейн</a:t>
            </a:r>
            <a:r>
              <a:rPr lang="ru-RU" sz="2400" dirty="0"/>
              <a:t>, английский биолог (генетик, эволюционист, физиолог, биохимик, </a:t>
            </a:r>
            <a:r>
              <a:rPr lang="ru-RU" sz="2400" dirty="0" err="1"/>
              <a:t>биометрист</a:t>
            </a:r>
            <a:r>
              <a:rPr lang="ru-RU" sz="2400" dirty="0"/>
              <a:t>), популяризатор и философ науки. Один из основоположников современной популяционной, математической, молекулярной и биохимической генетики, а также синтетической теории эволюции.</a:t>
            </a:r>
          </a:p>
        </p:txBody>
      </p:sp>
    </p:spTree>
    <p:extLst>
      <p:ext uri="{BB962C8B-B14F-4D97-AF65-F5344CB8AC3E}">
        <p14:creationId xmlns:p14="http://schemas.microsoft.com/office/powerpoint/2010/main" val="1710080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</a:t>
            </a:r>
            <a:r>
              <a:rPr lang="ru-RU" dirty="0" smtClean="0"/>
              <a:t>биогенный синтез</a:t>
            </a:r>
            <a:br>
              <a:rPr lang="ru-RU" dirty="0" smtClean="0"/>
            </a:br>
            <a:r>
              <a:rPr lang="ru-RU" dirty="0" smtClean="0"/>
              <a:t> органических веществ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47484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первый абиогенный синтез органических веществ (т.е. идущий без участия живых организмов) из случайной смеси газов совершили в 1953 г. американские ученые Гарольд </a:t>
            </a:r>
            <a:r>
              <a:rPr lang="ru-RU" dirty="0" err="1"/>
              <a:t>Юри</a:t>
            </a:r>
            <a:r>
              <a:rPr lang="ru-RU" dirty="0"/>
              <a:t> и Стенли Миллер.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215" y="1502880"/>
            <a:ext cx="2199582" cy="192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408963" y="3441398"/>
            <a:ext cx="2654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Г.К. </a:t>
            </a:r>
            <a:r>
              <a:rPr lang="ru-RU" dirty="0" err="1" smtClean="0"/>
              <a:t>Юри</a:t>
            </a:r>
            <a:r>
              <a:rPr lang="ru-RU" dirty="0" smtClean="0"/>
              <a:t>  </a:t>
            </a:r>
            <a:r>
              <a:rPr lang="ru-RU" dirty="0"/>
              <a:t>(1893–1981), </a:t>
            </a:r>
          </a:p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875" y="3878383"/>
            <a:ext cx="2278789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27219" y="6214369"/>
            <a:ext cx="30843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С.Л. </a:t>
            </a:r>
            <a:r>
              <a:rPr lang="ru-RU" dirty="0" smtClean="0"/>
              <a:t>Миллер( </a:t>
            </a:r>
            <a:r>
              <a:rPr lang="ru-RU" dirty="0"/>
              <a:t>1930 — </a:t>
            </a:r>
            <a:r>
              <a:rPr lang="ru-RU" dirty="0" smtClean="0"/>
              <a:t> 2007.)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0998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Экспериментальное подтверждение теории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509" y="1668913"/>
            <a:ext cx="2592288" cy="336628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976156" y="5293326"/>
            <a:ext cx="28083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Установка, на которой Миллер </a:t>
            </a:r>
            <a:r>
              <a:rPr lang="ru-RU" dirty="0" smtClean="0"/>
              <a:t>и  </a:t>
            </a:r>
            <a:r>
              <a:rPr lang="ru-RU" dirty="0" err="1" smtClean="0"/>
              <a:t>Юри</a:t>
            </a:r>
            <a:r>
              <a:rPr lang="ru-RU" dirty="0" smtClean="0"/>
              <a:t> получили </a:t>
            </a:r>
            <a:r>
              <a:rPr lang="ru-RU" dirty="0"/>
              <a:t>аминокислоты и другие органические </a:t>
            </a:r>
            <a:r>
              <a:rPr lang="ru-RU" dirty="0" smtClean="0"/>
              <a:t>вещества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668913"/>
            <a:ext cx="55446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С. Миллер и Г. </a:t>
            </a:r>
            <a:r>
              <a:rPr lang="ru-RU" sz="2400" dirty="0" err="1"/>
              <a:t>Юри</a:t>
            </a:r>
            <a:r>
              <a:rPr lang="ru-RU" sz="2400" dirty="0"/>
              <a:t> получили под действием электрических разрядов напряжением до 60 000 В, имитирующих молнию, из водорода, метана, аммиака и паров воды под давлением в несколько Паскалей при t = 80 °С сложную смесь из многих десятков органических </a:t>
            </a:r>
            <a:r>
              <a:rPr lang="ru-RU" sz="2400" dirty="0" smtClean="0"/>
              <a:t>веществ.  </a:t>
            </a:r>
            <a:r>
              <a:rPr lang="ru-RU" sz="2400" dirty="0"/>
              <a:t>Среди них преобладали органические кислоты – муравьиная, уксусная и яблочная, их альдегиды, а также аминокислоты (в том числе глицин и </a:t>
            </a:r>
            <a:r>
              <a:rPr lang="ru-RU" sz="2400" dirty="0" err="1"/>
              <a:t>аланин</a:t>
            </a:r>
            <a:r>
              <a:rPr lang="ru-RU" sz="24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32054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83956" y="916895"/>
            <a:ext cx="8280920" cy="52629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800" dirty="0"/>
              <a:t>Опыты С. Миллера и Г. </a:t>
            </a:r>
            <a:r>
              <a:rPr lang="ru-RU" sz="2800" dirty="0" err="1"/>
              <a:t>Юри</a:t>
            </a:r>
            <a:r>
              <a:rPr lang="ru-RU" sz="2800" dirty="0"/>
              <a:t> были многократно проверены на смесях разных газов и при разных источниках энергии (солнечный свет, ультрафиолетовое и радиоактивное излучение и просто тепло). Органические вещества возникали во всех случаях</a:t>
            </a:r>
            <a:r>
              <a:rPr lang="ru-RU" sz="2800" dirty="0" smtClean="0"/>
              <a:t>.</a:t>
            </a:r>
          </a:p>
          <a:p>
            <a:endParaRPr lang="ru-RU" sz="2800" dirty="0"/>
          </a:p>
          <a:p>
            <a:r>
              <a:rPr lang="ru-RU" sz="2800" dirty="0"/>
              <a:t>Таким образом, в середине XX в. был экспериментально осуществлен абиогенный синтез белковоподобных и других органических веществ в условиях, воспроизводящих среду первобытной Земли.</a:t>
            </a:r>
          </a:p>
        </p:txBody>
      </p:sp>
    </p:spTree>
    <p:extLst>
      <p:ext uri="{BB962C8B-B14F-4D97-AF65-F5344CB8AC3E}">
        <p14:creationId xmlns:p14="http://schemas.microsoft.com/office/powerpoint/2010/main" val="4114604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97" y="0"/>
            <a:ext cx="8939337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/>
              <a:t>Представления о первичных структурах</a:t>
            </a:r>
            <a:br>
              <a:rPr lang="ru-RU" sz="3200" dirty="0" smtClean="0"/>
            </a:br>
            <a:r>
              <a:rPr lang="ru-RU" sz="3200" dirty="0" smtClean="0"/>
              <a:t>на пути возникновения живого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81054" y="1052736"/>
            <a:ext cx="4320480" cy="563231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/>
              <a:t>Дж. </a:t>
            </a:r>
            <a:r>
              <a:rPr lang="ru-RU" sz="2400" dirty="0" err="1"/>
              <a:t>Холдейн</a:t>
            </a:r>
            <a:r>
              <a:rPr lang="ru-RU" sz="2400" dirty="0"/>
              <a:t>, </a:t>
            </a:r>
            <a:r>
              <a:rPr lang="ru-RU" sz="2400" dirty="0" smtClean="0"/>
              <a:t>считал</a:t>
            </a:r>
            <a:r>
              <a:rPr lang="ru-RU" sz="2400" dirty="0"/>
              <a:t>, что первичной была не структура, способная к обмену веществ с окружающей средой, а макромолекулярная система, подобная гену и способная к </a:t>
            </a:r>
            <a:r>
              <a:rPr lang="ru-RU" sz="2400" dirty="0" err="1"/>
              <a:t>саморепродукции</a:t>
            </a:r>
            <a:r>
              <a:rPr lang="ru-RU" sz="2400" dirty="0"/>
              <a:t>, а потому названная им «голым геном» – </a:t>
            </a:r>
            <a:r>
              <a:rPr lang="ru-RU" sz="2400" dirty="0" err="1"/>
              <a:t>генобиоз</a:t>
            </a:r>
            <a:r>
              <a:rPr lang="ru-RU" sz="2400" dirty="0"/>
              <a:t> (греч. </a:t>
            </a:r>
            <a:r>
              <a:rPr lang="ru-RU" sz="2400" dirty="0" err="1"/>
              <a:t>genos</a:t>
            </a:r>
            <a:r>
              <a:rPr lang="ru-RU" sz="2400" dirty="0"/>
              <a:t>   происхождение) – первичной была молекулярная система со свойствами первичного генетического кода. Эту группу гипотез и концепций назвали информационной.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1052736"/>
            <a:ext cx="4392487" cy="563231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/>
              <a:t>Концепция А.И. Опарина относится к группе </a:t>
            </a:r>
            <a:r>
              <a:rPr lang="ru-RU" sz="2400" dirty="0" err="1"/>
              <a:t>голобиоза</a:t>
            </a:r>
            <a:r>
              <a:rPr lang="ru-RU" sz="2400" dirty="0"/>
              <a:t> (греч. </a:t>
            </a:r>
            <a:r>
              <a:rPr lang="ru-RU" sz="2400" dirty="0" err="1"/>
              <a:t>holos</a:t>
            </a:r>
            <a:r>
              <a:rPr lang="ru-RU" sz="2400" dirty="0"/>
              <a:t> весь, </a:t>
            </a:r>
            <a:r>
              <a:rPr lang="ru-RU" sz="2400" dirty="0" err="1"/>
              <a:t>bios</a:t>
            </a:r>
            <a:r>
              <a:rPr lang="ru-RU" sz="2400" dirty="0"/>
              <a:t> жизнь) – методологического подхода, основанного на идее первичности структур типа клеточной, наделенной способностью к элементарному обмену веществ, при участии ферментного механизма. Появление нуклеиновых кислот в ней считается завершением эволюции, итогом конкуренции </a:t>
            </a:r>
            <a:r>
              <a:rPr lang="ru-RU" sz="2400" dirty="0" err="1"/>
              <a:t>протобионтов</a:t>
            </a:r>
            <a:r>
              <a:rPr lang="ru-RU" sz="2400" dirty="0"/>
              <a:t>. Эта точка зрения называется субстратной</a:t>
            </a:r>
          </a:p>
        </p:txBody>
      </p:sp>
    </p:spTree>
    <p:extLst>
      <p:ext uri="{BB962C8B-B14F-4D97-AF65-F5344CB8AC3E}">
        <p14:creationId xmlns:p14="http://schemas.microsoft.com/office/powerpoint/2010/main" val="39291671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К XXI веку теория Опарина—</a:t>
            </a:r>
            <a:r>
              <a:rPr lang="ru-RU" dirty="0" err="1"/>
              <a:t>Холдейна</a:t>
            </a:r>
            <a:r>
              <a:rPr lang="ru-RU" dirty="0"/>
              <a:t>, предполагающая изначальное возникновение белков, практически уступила место[11] более современной. Толчком к её разработке послужило открытие </a:t>
            </a:r>
            <a:r>
              <a:rPr lang="ru-RU" dirty="0" err="1"/>
              <a:t>рибозимов</a:t>
            </a:r>
            <a:r>
              <a:rPr lang="ru-RU" dirty="0"/>
              <a:t> — молекул РНК, обладающих ферментативной активностью и поэтому способных соединять в себе функции, которые в настоящих клетках в основном выполняют по отдельности белки и ДНК, то есть </a:t>
            </a:r>
            <a:r>
              <a:rPr lang="ru-RU" dirty="0" err="1"/>
              <a:t>катализирование</a:t>
            </a:r>
            <a:r>
              <a:rPr lang="ru-RU" dirty="0"/>
              <a:t> биохимических реакций и хранение наследственной информации. Таким образом, предполагается, что первые живые существа были РНК-организмами без белков и ДНК, а прообразом их мог стать автокаталитический цикл, образованный теми самыми </a:t>
            </a:r>
            <a:r>
              <a:rPr lang="ru-RU" dirty="0" err="1"/>
              <a:t>рибозимами</a:t>
            </a:r>
            <a:r>
              <a:rPr lang="ru-RU" dirty="0"/>
              <a:t>, способными катализировать синтез своих собственных копий</a:t>
            </a:r>
          </a:p>
        </p:txBody>
      </p:sp>
    </p:spTree>
    <p:extLst>
      <p:ext uri="{BB962C8B-B14F-4D97-AF65-F5344CB8AC3E}">
        <p14:creationId xmlns:p14="http://schemas.microsoft.com/office/powerpoint/2010/main" val="36773259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34" y="476672"/>
            <a:ext cx="842511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Четыре этапа становления жизни.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1</a:t>
            </a:r>
            <a:r>
              <a:rPr lang="ru-RU" sz="2400" dirty="0"/>
              <a:t>.     Синтез низкомолекулярных органических соединений (биологических мономеров) из газов первичной атмосферы – абиогенный синтез. </a:t>
            </a:r>
          </a:p>
          <a:p>
            <a:pPr marL="0" indent="0">
              <a:buNone/>
            </a:pPr>
            <a:r>
              <a:rPr lang="ru-RU" sz="2400" dirty="0" smtClean="0"/>
              <a:t>2</a:t>
            </a:r>
            <a:r>
              <a:rPr lang="ru-RU" sz="2400" dirty="0"/>
              <a:t>.     Образование биологических полимеров. </a:t>
            </a:r>
          </a:p>
          <a:p>
            <a:pPr marL="0" indent="0">
              <a:buNone/>
            </a:pPr>
            <a:r>
              <a:rPr lang="ru-RU" sz="2400" dirty="0" smtClean="0"/>
              <a:t>3</a:t>
            </a:r>
            <a:r>
              <a:rPr lang="ru-RU" sz="2400" dirty="0"/>
              <a:t>.     </a:t>
            </a:r>
            <a:r>
              <a:rPr lang="ru-RU" sz="2400" dirty="0" smtClean="0"/>
              <a:t>Формирование  </a:t>
            </a:r>
            <a:r>
              <a:rPr lang="ru-RU" sz="2400" dirty="0" err="1"/>
              <a:t>фазообособленных</a:t>
            </a:r>
            <a:r>
              <a:rPr lang="ru-RU" sz="2400" dirty="0"/>
              <a:t> </a:t>
            </a:r>
            <a:r>
              <a:rPr lang="ru-RU" sz="2400" dirty="0" smtClean="0"/>
              <a:t> систем </a:t>
            </a:r>
            <a:r>
              <a:rPr lang="ru-RU" sz="2400" dirty="0"/>
              <a:t>органических веществ, отделенных от внешней среды мембранами (</a:t>
            </a:r>
            <a:r>
              <a:rPr lang="ru-RU" sz="2400" dirty="0" err="1"/>
              <a:t>протобионтов</a:t>
            </a:r>
            <a:r>
              <a:rPr lang="ru-RU" sz="2400" dirty="0"/>
              <a:t>).</a:t>
            </a:r>
          </a:p>
          <a:p>
            <a:pPr marL="0" indent="0">
              <a:buNone/>
            </a:pPr>
            <a:r>
              <a:rPr lang="ru-RU" sz="2400" dirty="0" smtClean="0"/>
              <a:t>4</a:t>
            </a:r>
            <a:r>
              <a:rPr lang="ru-RU" sz="2400" dirty="0"/>
              <a:t>.     Возникновение простейших клеток, обладающих свойствами живого, в том числе репродуктивным аппаратом, обеспечивающим передачу дочерним клеткам свойств клеток родительских.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63696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http://3.bp.blogspot.com/-Vvi9-PxkTSk/UKTCyXsUkgI/AAAAAAAACMc/KPAOx1zTJt4/s1600/earlyearth_s.jpg</a:t>
            </a:r>
          </a:p>
          <a:p>
            <a:r>
              <a:rPr lang="en-US" dirty="0"/>
              <a:t>http://sc.tverobr.ru/dlrstore/97397c52-5c69-452b-8ee1-2eadc82b0830/11_108.jpg</a:t>
            </a:r>
          </a:p>
          <a:p>
            <a:r>
              <a:rPr lang="en-US" dirty="0"/>
              <a:t>http://www.harunyahya.com/en/works/592/darwinism-refuted/chapter/38</a:t>
            </a:r>
          </a:p>
          <a:p>
            <a:r>
              <a:rPr lang="en-US" dirty="0"/>
              <a:t>http://edu.dvgups.ru/METDOC/ENF/HIMIJ/KSE/METOD/KON_S_EST/Nik_10.htm</a:t>
            </a:r>
          </a:p>
          <a:p>
            <a:r>
              <a:rPr lang="en-US" dirty="0"/>
              <a:t>http://shpargaloknet.ucoz.ua/load/biologija/opyty_ladzaro_spallancani/2-1-0-125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9852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988840"/>
            <a:ext cx="86764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· </a:t>
            </a:r>
            <a:r>
              <a:rPr lang="ru-RU" sz="2800" dirty="0"/>
              <a:t>жизнь возникала неоднократно из неживого вещества (</a:t>
            </a:r>
            <a:r>
              <a:rPr lang="ru-RU" sz="2800" dirty="0">
                <a:solidFill>
                  <a:srgbClr val="FF0000"/>
                </a:solidFill>
              </a:rPr>
              <a:t>самозарождение жизни</a:t>
            </a:r>
            <a:r>
              <a:rPr lang="ru-RU" sz="2800" dirty="0"/>
              <a:t>);</a:t>
            </a:r>
          </a:p>
          <a:p>
            <a:r>
              <a:rPr lang="ru-RU" sz="2800" dirty="0" smtClean="0"/>
              <a:t>· </a:t>
            </a:r>
            <a:r>
              <a:rPr lang="ru-RU" sz="2800" dirty="0"/>
              <a:t>жизнь возникла в результате процессов, подчиняющихся химическим и физическим законам (</a:t>
            </a:r>
            <a:r>
              <a:rPr lang="ru-RU" sz="2800" dirty="0">
                <a:solidFill>
                  <a:srgbClr val="FF0000"/>
                </a:solidFill>
              </a:rPr>
              <a:t>биохимическая эволюция</a:t>
            </a:r>
            <a:r>
              <a:rPr lang="ru-RU" sz="2800" dirty="0"/>
              <a:t>).</a:t>
            </a:r>
          </a:p>
          <a:p>
            <a:r>
              <a:rPr lang="ru-RU" sz="2800" dirty="0" smtClean="0"/>
              <a:t>· </a:t>
            </a:r>
            <a:r>
              <a:rPr lang="ru-RU" sz="2800" dirty="0"/>
              <a:t>жизнь занесена на нашу планету извне (</a:t>
            </a:r>
            <a:r>
              <a:rPr lang="ru-RU" sz="2800" dirty="0">
                <a:solidFill>
                  <a:srgbClr val="FF0000"/>
                </a:solidFill>
              </a:rPr>
              <a:t>панспермия</a:t>
            </a:r>
            <a:r>
              <a:rPr lang="ru-RU" sz="2800" dirty="0"/>
              <a:t>);</a:t>
            </a:r>
          </a:p>
          <a:p>
            <a:r>
              <a:rPr lang="ru-RU" sz="2800" dirty="0" smtClean="0"/>
              <a:t>· </a:t>
            </a:r>
            <a:r>
              <a:rPr lang="ru-RU" sz="2800" dirty="0"/>
              <a:t>жизнь была создана сверхъестественным существом в определенное время (</a:t>
            </a:r>
            <a:r>
              <a:rPr lang="ru-RU" sz="2800" dirty="0">
                <a:solidFill>
                  <a:srgbClr val="FF0000"/>
                </a:solidFill>
              </a:rPr>
              <a:t>креационизм</a:t>
            </a:r>
            <a:r>
              <a:rPr lang="ru-RU" sz="2800" dirty="0"/>
              <a:t>);</a:t>
            </a:r>
          </a:p>
          <a:p>
            <a:r>
              <a:rPr lang="ru-RU" sz="2800" dirty="0" smtClean="0"/>
              <a:t>· </a:t>
            </a:r>
            <a:r>
              <a:rPr lang="ru-RU" sz="2800" dirty="0"/>
              <a:t>жизнь существовала всегда (</a:t>
            </a:r>
            <a:r>
              <a:rPr lang="ru-RU" sz="2800" dirty="0">
                <a:solidFill>
                  <a:srgbClr val="FF0000"/>
                </a:solidFill>
              </a:rPr>
              <a:t>теория стационарного состояния</a:t>
            </a:r>
            <a:r>
              <a:rPr lang="ru-RU" sz="2800" dirty="0"/>
              <a:t>).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Главные концепции </a:t>
            </a:r>
            <a:br>
              <a:rPr lang="ru-RU" dirty="0" smtClean="0"/>
            </a:br>
            <a:r>
              <a:rPr lang="ru-RU" dirty="0" smtClean="0"/>
              <a:t>возникновения жизни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768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Концепция самозарождения жизни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Проблема </a:t>
            </a:r>
            <a:r>
              <a:rPr lang="ru-RU" dirty="0"/>
              <a:t>происхождения жизни является одной из самых старых в истории человеческой мысли. И почти на протяжении всей этой истории наиболее распространенной была точка зрения, считающая жизнь результатом «самозарождения». Эта гипотеза была распространена в Древнем Китае, Вавилоне и Египте. </a:t>
            </a:r>
            <a:endParaRPr lang="ru-RU" dirty="0" smtClean="0"/>
          </a:p>
          <a:p>
            <a:r>
              <a:rPr lang="ru-RU" dirty="0" smtClean="0"/>
              <a:t>Такой </a:t>
            </a:r>
            <a:r>
              <a:rPr lang="ru-RU" dirty="0"/>
              <a:t>концепции придерживались: </a:t>
            </a:r>
            <a:r>
              <a:rPr lang="ru-RU" dirty="0" err="1"/>
              <a:t>Демокрит</a:t>
            </a:r>
            <a:r>
              <a:rPr lang="ru-RU" dirty="0"/>
              <a:t>, Аристотель, Ф. Бэкон, Декарт, Бюффон, Ламарк и другие, имевшие различные взгляды на природу, но, тем не менее, разделявшие убеждение в возможности самозарождения жизни.</a:t>
            </a:r>
          </a:p>
        </p:txBody>
      </p:sp>
    </p:spTree>
    <p:extLst>
      <p:ext uri="{BB962C8B-B14F-4D97-AF65-F5344CB8AC3E}">
        <p14:creationId xmlns:p14="http://schemas.microsoft.com/office/powerpoint/2010/main" val="2402789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4392488" cy="439248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Аристотель (384—322 гг. до н. э.), которого часто провозглашают основателем биологии, </a:t>
            </a:r>
            <a:r>
              <a:rPr lang="ru-RU" sz="2400" dirty="0" smtClean="0"/>
              <a:t>считал, что определённые </a:t>
            </a:r>
            <a:r>
              <a:rPr lang="ru-RU" sz="2400" dirty="0" smtClean="0"/>
              <a:t>«частицы» вещества содержат некое «активное начало», которое при подходящих условиях может создать живой организм</a:t>
            </a:r>
            <a:r>
              <a:rPr lang="ru-RU" sz="2400" dirty="0"/>
              <a:t>.. Аристотель писал, что лягушки и насекомые заводятся в сырой почве. </a:t>
            </a:r>
            <a:endParaRPr lang="ru-RU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692696"/>
            <a:ext cx="3905250" cy="577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4650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Опровержение взглядов на возникновение живого путем самозарождения.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2551837"/>
            <a:ext cx="69127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Против концепции самозарождения выступали Антони </a:t>
            </a:r>
            <a:r>
              <a:rPr lang="ru-RU" sz="2400" dirty="0" err="1"/>
              <a:t>ван</a:t>
            </a:r>
            <a:r>
              <a:rPr lang="ru-RU" sz="2400" dirty="0"/>
              <a:t> </a:t>
            </a:r>
            <a:r>
              <a:rPr lang="ru-RU" sz="2400" dirty="0" err="1"/>
              <a:t>Левегук</a:t>
            </a:r>
            <a:r>
              <a:rPr lang="ru-RU" sz="2400" dirty="0"/>
              <a:t> (1632–1723), </a:t>
            </a:r>
            <a:r>
              <a:rPr lang="ru-RU" sz="2400" dirty="0" err="1"/>
              <a:t>Ладзаро</a:t>
            </a:r>
            <a:r>
              <a:rPr lang="ru-RU" sz="2400" dirty="0"/>
              <a:t> </a:t>
            </a:r>
            <a:r>
              <a:rPr lang="ru-RU" sz="2400" dirty="0" err="1"/>
              <a:t>Спалланцани</a:t>
            </a:r>
            <a:r>
              <a:rPr lang="ru-RU" sz="2400" dirty="0"/>
              <a:t> (1729–1799) и др., но только во второй половине XIX века удалось окончательно опровергнуть концепцию самозарождения.</a:t>
            </a:r>
          </a:p>
        </p:txBody>
      </p:sp>
    </p:spTree>
    <p:extLst>
      <p:ext uri="{BB962C8B-B14F-4D97-AF65-F5344CB8AC3E}">
        <p14:creationId xmlns:p14="http://schemas.microsoft.com/office/powerpoint/2010/main" val="1736713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Опыты Франческо </a:t>
            </a:r>
            <a:r>
              <a:rPr lang="ru-RU" dirty="0" err="1" smtClean="0"/>
              <a:t>Реди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932" y="1535093"/>
            <a:ext cx="1902507" cy="2536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1505576"/>
            <a:ext cx="58326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Франческо </a:t>
            </a:r>
            <a:r>
              <a:rPr lang="ru-RU" sz="2400" dirty="0" err="1"/>
              <a:t>Реди</a:t>
            </a:r>
            <a:r>
              <a:rPr lang="ru-RU" sz="2400" dirty="0"/>
              <a:t> </a:t>
            </a:r>
            <a:r>
              <a:rPr lang="ru-RU" sz="2400" dirty="0" smtClean="0"/>
              <a:t> </a:t>
            </a:r>
            <a:r>
              <a:rPr lang="ru-RU" sz="2400" dirty="0"/>
              <a:t>подверг сомнению теорию спонтанного </a:t>
            </a:r>
            <a:r>
              <a:rPr lang="ru-RU" sz="2400" dirty="0" smtClean="0"/>
              <a:t>зарождения живого</a:t>
            </a:r>
            <a:r>
              <a:rPr lang="ru-RU" sz="2400" dirty="0"/>
              <a:t>. </a:t>
            </a:r>
          </a:p>
          <a:p>
            <a:r>
              <a:rPr lang="ru-RU" sz="2400" dirty="0"/>
              <a:t>В 1668 г. </a:t>
            </a:r>
            <a:r>
              <a:rPr lang="ru-RU" sz="2400" dirty="0" err="1"/>
              <a:t>Реди</a:t>
            </a:r>
            <a:r>
              <a:rPr lang="ru-RU" sz="2400" dirty="0"/>
              <a:t> проделал следующий опыт. Он поместил куски мяса в разные сосуды, причем одни сосуды накрыл кисеей, а другие оставил открытыми. Налетевшие мухи отложили яйца на мясе в открытых сосудах; вскоре из яиц вывелись личинки. В накрытых сосудах личинок не </a:t>
            </a:r>
            <a:r>
              <a:rPr lang="ru-RU" sz="2400" dirty="0" smtClean="0"/>
              <a:t>оказалось.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74238" y="4172911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Франческо </a:t>
            </a:r>
            <a:r>
              <a:rPr lang="ru-RU" dirty="0" err="1"/>
              <a:t>Реди</a:t>
            </a:r>
            <a:r>
              <a:rPr lang="ru-RU" dirty="0"/>
              <a:t> </a:t>
            </a:r>
          </a:p>
          <a:p>
            <a:r>
              <a:rPr lang="ru-RU" dirty="0"/>
              <a:t> (1626–1697)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013176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Опровергнув </a:t>
            </a:r>
            <a:r>
              <a:rPr lang="ru-RU" sz="2400" dirty="0"/>
              <a:t>концепцию самозарождения, </a:t>
            </a:r>
            <a:r>
              <a:rPr lang="ru-RU" sz="2400" dirty="0" err="1"/>
              <a:t>Реди</a:t>
            </a:r>
            <a:r>
              <a:rPr lang="ru-RU" sz="2400" dirty="0"/>
              <a:t> высказал мысль о том, что жизнь может возникнуть только из предшествующей жизни (концепция биогенеза).</a:t>
            </a:r>
          </a:p>
        </p:txBody>
      </p:sp>
    </p:spTree>
    <p:extLst>
      <p:ext uri="{BB962C8B-B14F-4D97-AF65-F5344CB8AC3E}">
        <p14:creationId xmlns:p14="http://schemas.microsoft.com/office/powerpoint/2010/main" val="3920188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Опыты </a:t>
            </a:r>
            <a:r>
              <a:rPr lang="ru-RU" dirty="0" err="1" smtClean="0"/>
              <a:t>Спалланцани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0986" y="1284962"/>
            <a:ext cx="642072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Он брал множество склянок с семенным отваром, некоторые из которых закрывал </a:t>
            </a:r>
            <a:r>
              <a:rPr lang="ru-RU" sz="2400" dirty="0" smtClean="0"/>
              <a:t>пробкой  </a:t>
            </a:r>
            <a:r>
              <a:rPr lang="ru-RU" sz="2400" dirty="0"/>
              <a:t>другие же запаивал на огне горелки. Одни он кипятил по целому часу, другие же нагревал только несколько минут. По прошествии нескольких </a:t>
            </a:r>
            <a:r>
              <a:rPr lang="ru-RU" sz="2400" dirty="0" smtClean="0"/>
              <a:t>дней  </a:t>
            </a:r>
            <a:r>
              <a:rPr lang="ru-RU" sz="2400" dirty="0" err="1"/>
              <a:t>Спалланцани</a:t>
            </a:r>
            <a:r>
              <a:rPr lang="ru-RU" sz="2400" dirty="0"/>
              <a:t> обнаружил, что в тех склянках, которые были плотно запаяны и хорошо нагреты, никаких маленьких животных нет — они появились только в тех бутылках, которые были неплотно закрыты и недостаточно долго прокипячены, причём вероятнее всего, проникли туда из воздуха или же сохранились после кипячения, а вовсе не зародились сами по себе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268760"/>
            <a:ext cx="2505075" cy="340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04248" y="5315265"/>
            <a:ext cx="2626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1729  - 1799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80767" y="4797152"/>
            <a:ext cx="2375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Ладзаро</a:t>
            </a:r>
            <a:r>
              <a:rPr lang="ru-RU" dirty="0"/>
              <a:t> </a:t>
            </a:r>
            <a:r>
              <a:rPr lang="ru-RU" dirty="0" err="1"/>
              <a:t>Спалланцани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09845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995" y="0"/>
            <a:ext cx="8229600" cy="1143000"/>
          </a:xfrm>
        </p:spPr>
        <p:txBody>
          <a:bodyPr/>
          <a:lstStyle/>
          <a:p>
            <a:r>
              <a:rPr lang="ru-RU" dirty="0" smtClean="0"/>
              <a:t>Опыты Луи Пастера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075263"/>
            <a:ext cx="20955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805" y="1126437"/>
            <a:ext cx="3212287" cy="313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856357"/>
            <a:ext cx="606877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Ученый кипятил в воде различные субстраты </a:t>
            </a:r>
            <a:r>
              <a:rPr lang="ru-RU" sz="2400" dirty="0" smtClean="0"/>
              <a:t>в </a:t>
            </a:r>
            <a:r>
              <a:rPr lang="ru-RU" sz="2400" dirty="0"/>
              <a:t>которых могли бы образоваться </a:t>
            </a:r>
            <a:r>
              <a:rPr lang="ru-RU" sz="2400" dirty="0" err="1" smtClean="0"/>
              <a:t>микроорганизмы.При</a:t>
            </a:r>
            <a:r>
              <a:rPr lang="ru-RU" sz="2400" dirty="0" smtClean="0"/>
              <a:t> </a:t>
            </a:r>
            <a:r>
              <a:rPr lang="ru-RU" sz="2400" dirty="0"/>
              <a:t>дополнительном кипячении микроорганизмы и их споры погибали. Л. Пастер присоединил к реторте S-образную трубку, со свободным концом </a:t>
            </a:r>
            <a:r>
              <a:rPr lang="ru-RU" sz="2400" dirty="0" smtClean="0"/>
              <a:t>Воздух </a:t>
            </a:r>
            <a:r>
              <a:rPr lang="ru-RU" sz="2400" dirty="0"/>
              <a:t>свободно проникал в S-образную трубку, но питательная среда оставалась прозрачной. Споры микроорганизмов оседали на изогнутой трубке и не могли проникнуть в питательную среду. Хорошо прокипяченная питательная среда оставалась стерильной, в ней не обнаруживалось зарождения жизни, несмотря на то, что доступ воздуха был обеспечен.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372200" y="4357464"/>
            <a:ext cx="16074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Луи Пастер</a:t>
            </a:r>
          </a:p>
          <a:p>
            <a:r>
              <a:rPr lang="ru-RU" dirty="0" smtClean="0"/>
              <a:t>(</a:t>
            </a:r>
            <a:r>
              <a:rPr lang="ru-RU" dirty="0"/>
              <a:t>1822–1895)</a:t>
            </a:r>
          </a:p>
        </p:txBody>
      </p:sp>
    </p:spTree>
    <p:extLst>
      <p:ext uri="{BB962C8B-B14F-4D97-AF65-F5344CB8AC3E}">
        <p14:creationId xmlns:p14="http://schemas.microsoft.com/office/powerpoint/2010/main" val="3186388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Биохимическая эволюция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628800"/>
            <a:ext cx="2214246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691643" y="4740392"/>
            <a:ext cx="16561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dirty="0"/>
              <a:t>Опа́рин А.И.</a:t>
            </a:r>
          </a:p>
          <a:p>
            <a:r>
              <a:rPr lang="vi-VN" dirty="0" smtClean="0"/>
              <a:t>(</a:t>
            </a:r>
            <a:r>
              <a:rPr lang="vi-VN" dirty="0"/>
              <a:t>1894–1980)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412776"/>
            <a:ext cx="55446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1924 г. </a:t>
            </a:r>
            <a:r>
              <a:rPr lang="ru-RU" sz="2400" dirty="0" err="1"/>
              <a:t>Опа́рин</a:t>
            </a:r>
            <a:r>
              <a:rPr lang="ru-RU" sz="2400" dirty="0"/>
              <a:t> Александр Иванович – русский биолог и биохимик, создавший теорию возникновения жизни на Земле из абиотических компонентов высказал предположение, что при мощных электрических разрядах в первичной земной атмосфере, которая 4–4,5 млрд. лет назад состояла из аммиака, метана, углекислого газа и паров воды, могли возникнуть простейшие органические соединения, необходимые для возникновения жизни.</a:t>
            </a:r>
          </a:p>
        </p:txBody>
      </p:sp>
    </p:spTree>
    <p:extLst>
      <p:ext uri="{BB962C8B-B14F-4D97-AF65-F5344CB8AC3E}">
        <p14:creationId xmlns:p14="http://schemas.microsoft.com/office/powerpoint/2010/main" val="16766195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1193</Words>
  <Application>Microsoft Office PowerPoint</Application>
  <PresentationFormat>Экран (4:3)</PresentationFormat>
  <Paragraphs>62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Происхождение жизни на Земле.</vt:lpstr>
      <vt:lpstr>Главные концепции  возникновения жизни</vt:lpstr>
      <vt:lpstr>Концепция самозарождения жизни</vt:lpstr>
      <vt:lpstr>Презентация PowerPoint</vt:lpstr>
      <vt:lpstr>Опровержение взглядов на возникновение живого путем самозарождения.</vt:lpstr>
      <vt:lpstr>Опыты Франческо Реди</vt:lpstr>
      <vt:lpstr>Опыты Спалланцани</vt:lpstr>
      <vt:lpstr>Опыты Луи Пастера</vt:lpstr>
      <vt:lpstr>Биохимическая эволюция</vt:lpstr>
      <vt:lpstr>Биохимическая эволюция</vt:lpstr>
      <vt:lpstr>Абиогенный синтез  органических веществ</vt:lpstr>
      <vt:lpstr>Экспериментальное подтверждение теории</vt:lpstr>
      <vt:lpstr>Презентация PowerPoint</vt:lpstr>
      <vt:lpstr>Представления о первичных структурах на пути возникновения живого</vt:lpstr>
      <vt:lpstr>Презентация PowerPoint</vt:lpstr>
      <vt:lpstr>Четыре этапа становления жизни.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Происхождение жизни на Земле.</dc:title>
  <dc:creator>Татьяна</dc:creator>
  <cp:lastModifiedBy>Татьяна</cp:lastModifiedBy>
  <cp:revision>16</cp:revision>
  <dcterms:created xsi:type="dcterms:W3CDTF">2012-11-27T12:33:22Z</dcterms:created>
  <dcterms:modified xsi:type="dcterms:W3CDTF">2012-11-27T16:02:17Z</dcterms:modified>
</cp:coreProperties>
</file>