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58" r:id="rId3"/>
    <p:sldId id="259" r:id="rId4"/>
    <p:sldId id="260" r:id="rId5"/>
    <p:sldId id="264" r:id="rId6"/>
    <p:sldId id="261" r:id="rId7"/>
    <p:sldId id="280" r:id="rId8"/>
    <p:sldId id="262" r:id="rId9"/>
    <p:sldId id="263" r:id="rId10"/>
    <p:sldId id="265" r:id="rId11"/>
    <p:sldId id="267" r:id="rId12"/>
    <p:sldId id="266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1" r:id="rId26"/>
    <p:sldId id="282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43C22A-F682-4010-9BB2-DAC23CA1B1F0}" type="datetimeFigureOut">
              <a:rPr lang="ru-RU" smtClean="0"/>
              <a:pPr/>
              <a:t>12.12.2012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D34F32-0407-4067-A856-F9AFF4A1803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D34F32-0407-4067-A856-F9AFF4A1803B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523D-3D58-4F1C-A60B-E966F7883066}" type="datetimeFigureOut">
              <a:rPr lang="ru-RU" smtClean="0"/>
              <a:pPr/>
              <a:t>12.12.2012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3000A-A756-44F5-A2D7-20C0980B11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523D-3D58-4F1C-A60B-E966F7883066}" type="datetimeFigureOut">
              <a:rPr lang="ru-RU" smtClean="0"/>
              <a:pPr/>
              <a:t>12.12.2012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3000A-A756-44F5-A2D7-20C0980B11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523D-3D58-4F1C-A60B-E966F7883066}" type="datetimeFigureOut">
              <a:rPr lang="ru-RU" smtClean="0"/>
              <a:pPr/>
              <a:t>12.12.2012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3000A-A756-44F5-A2D7-20C0980B11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523D-3D58-4F1C-A60B-E966F7883066}" type="datetimeFigureOut">
              <a:rPr lang="ru-RU" smtClean="0"/>
              <a:pPr/>
              <a:t>12.12.2012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3000A-A756-44F5-A2D7-20C0980B11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523D-3D58-4F1C-A60B-E966F7883066}" type="datetimeFigureOut">
              <a:rPr lang="ru-RU" smtClean="0"/>
              <a:pPr/>
              <a:t>12.12.2012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3000A-A756-44F5-A2D7-20C0980B11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523D-3D58-4F1C-A60B-E966F7883066}" type="datetimeFigureOut">
              <a:rPr lang="ru-RU" smtClean="0"/>
              <a:pPr/>
              <a:t>12.12.2012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3000A-A756-44F5-A2D7-20C0980B11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523D-3D58-4F1C-A60B-E966F7883066}" type="datetimeFigureOut">
              <a:rPr lang="ru-RU" smtClean="0"/>
              <a:pPr/>
              <a:t>12.12.2012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3000A-A756-44F5-A2D7-20C0980B11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523D-3D58-4F1C-A60B-E966F7883066}" type="datetimeFigureOut">
              <a:rPr lang="ru-RU" smtClean="0"/>
              <a:pPr/>
              <a:t>12.12.2012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3000A-A756-44F5-A2D7-20C0980B11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523D-3D58-4F1C-A60B-E966F7883066}" type="datetimeFigureOut">
              <a:rPr lang="ru-RU" smtClean="0"/>
              <a:pPr/>
              <a:t>12.12.2012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3000A-A756-44F5-A2D7-20C0980B11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523D-3D58-4F1C-A60B-E966F7883066}" type="datetimeFigureOut">
              <a:rPr lang="ru-RU" smtClean="0"/>
              <a:pPr/>
              <a:t>12.12.2012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3000A-A756-44F5-A2D7-20C0980B11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523D-3D58-4F1C-A60B-E966F7883066}" type="datetimeFigureOut">
              <a:rPr lang="ru-RU" smtClean="0"/>
              <a:pPr/>
              <a:t>12.12.2012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3000A-A756-44F5-A2D7-20C0980B11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1F523D-3D58-4F1C-A60B-E966F7883066}" type="datetimeFigureOut">
              <a:rPr lang="ru-RU" smtClean="0"/>
              <a:pPr/>
              <a:t>12.12.2012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93000A-A756-44F5-A2D7-20C0980B113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Алёна\Разное\Фон для презентации. 100 штук\My_new_fons_next 100\83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31252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85720" y="1928802"/>
            <a:ext cx="8542723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Times New Roman" pitchFamily="18" charset="0"/>
                <a:cs typeface="Consolas" pitchFamily="49" charset="0"/>
              </a:rPr>
              <a:t>Современные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Times New Roman" pitchFamily="18" charset="0"/>
                <a:cs typeface="Consolas" pitchFamily="49" charset="0"/>
              </a:rPr>
              <a:t>педагогические технологии,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Times New Roman" pitchFamily="18" charset="0"/>
                <a:cs typeface="Consolas" pitchFamily="49" charset="0"/>
              </a:rPr>
              <a:t>обеспечивающие качество обучения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Times New Roman" pitchFamily="18" charset="0"/>
                <a:cs typeface="Consolas" pitchFamily="49" charset="0"/>
              </a:rPr>
              <a:t>на уроках английского языка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ПРОБЛЕМНОЕ ОБУЧЕНИЕ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329114" cy="4525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Это организация учебных занятий, которая предполагает создание под руководством учителя проблемных ситуаций и активную самостоятельную деятельность учащихся по их разрешению.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5" descr="BD00028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214942" y="1714488"/>
            <a:ext cx="3281386" cy="32143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7"/>
            <a:ext cx="8229600" cy="3286148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sz="3600" dirty="0" smtClean="0"/>
              <a:t>Основной метод  проблемного обучения – </a:t>
            </a:r>
            <a:r>
              <a:rPr lang="ru-RU" sz="3600" b="1" dirty="0" err="1" smtClean="0">
                <a:solidFill>
                  <a:schemeClr val="tx2">
                    <a:lumMod val="75000"/>
                  </a:schemeClr>
                </a:solidFill>
              </a:rPr>
              <a:t>деятельностный</a:t>
            </a:r>
            <a:r>
              <a:rPr lang="ru-RU" sz="3600" b="1" dirty="0" smtClean="0"/>
              <a:t> </a:t>
            </a:r>
            <a:r>
              <a:rPr lang="ru-RU" sz="3600" dirty="0" smtClean="0"/>
              <a:t>(ученики не получают знания в готовом виде, а совместно с учителем открывают их)</a:t>
            </a:r>
          </a:p>
          <a:p>
            <a:pPr>
              <a:lnSpc>
                <a:spcPct val="80000"/>
              </a:lnSpc>
            </a:pPr>
            <a:endParaRPr lang="ru-RU" sz="3600" dirty="0" smtClean="0"/>
          </a:p>
          <a:p>
            <a:pPr>
              <a:lnSpc>
                <a:spcPct val="80000"/>
              </a:lnSpc>
            </a:pPr>
            <a:r>
              <a:rPr lang="ru-RU" sz="3600" dirty="0" smtClean="0"/>
              <a:t>Использование 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продуктивных заданий </a:t>
            </a:r>
            <a:r>
              <a:rPr lang="ru-RU" sz="3600" b="1" dirty="0" smtClean="0"/>
              <a:t> </a:t>
            </a:r>
            <a:r>
              <a:rPr lang="ru-RU" sz="3600" dirty="0" smtClean="0"/>
              <a:t>(формулирование темы и вопросов, составление опорного сигнала, схемы</a:t>
            </a:r>
            <a:r>
              <a:rPr lang="ru-RU" sz="3600" dirty="0"/>
              <a:t> </a:t>
            </a:r>
            <a:r>
              <a:rPr lang="ru-RU" sz="3600" dirty="0" smtClean="0"/>
              <a:t>и т.д.) </a:t>
            </a:r>
          </a:p>
          <a:p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Результат  проблемного обучения</a:t>
            </a:r>
            <a:r>
              <a:rPr lang="en-US" b="1" dirty="0" smtClean="0"/>
              <a:t>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29058" y="1600200"/>
            <a:ext cx="4857784" cy="468632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dirty="0" smtClean="0"/>
              <a:t> </a:t>
            </a:r>
            <a:r>
              <a:rPr lang="ru-RU" sz="3600" dirty="0" smtClean="0"/>
              <a:t>творческое овладение знаниями, навыками, умениями</a:t>
            </a:r>
          </a:p>
          <a:p>
            <a:pPr>
              <a:lnSpc>
                <a:spcPct val="90000"/>
              </a:lnSpc>
            </a:pPr>
            <a:r>
              <a:rPr lang="ru-RU" sz="3600" dirty="0" smtClean="0"/>
              <a:t> развитие мыслительных способностей.</a:t>
            </a:r>
          </a:p>
          <a:p>
            <a:pPr>
              <a:buNone/>
            </a:pPr>
            <a:r>
              <a:rPr lang="ru-RU" sz="3600" dirty="0" smtClean="0"/>
              <a:t> </a:t>
            </a:r>
            <a:endParaRPr lang="ru-RU" dirty="0"/>
          </a:p>
        </p:txBody>
      </p:sp>
      <p:pic>
        <p:nvPicPr>
          <p:cNvPr id="4" name="Picture 6" descr="PE07677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14282" y="2643182"/>
            <a:ext cx="3438029" cy="38766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КРИТИЧЕСКОЕ МЫШЛЕНИЕ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ru-RU" dirty="0" smtClean="0"/>
              <a:t>это естественный способ взаимодействия с идеями и информацией. </a:t>
            </a:r>
            <a:endParaRPr lang="en-US" i="1" dirty="0" smtClean="0"/>
          </a:p>
          <a:p>
            <a:pPr>
              <a:lnSpc>
                <a:spcPct val="90000"/>
              </a:lnSpc>
              <a:buFontTx/>
              <a:buNone/>
            </a:pPr>
            <a:r>
              <a:rPr lang="ru-RU" i="1" dirty="0" smtClean="0"/>
              <a:t>Необходимо умение не только овладеть информацией, но и критически ее оценить, осмыслить, применить</a:t>
            </a:r>
          </a:p>
          <a:p>
            <a:pPr>
              <a:lnSpc>
                <a:spcPct val="90000"/>
              </a:lnSpc>
              <a:buNone/>
            </a:pPr>
            <a:r>
              <a:rPr lang="ru-RU" dirty="0" smtClean="0"/>
              <a:t>это особый вид деятельности, позволяющий ученику вынести здравое суждение о предложенной ему точке зрения или модели поведения </a:t>
            </a:r>
          </a:p>
          <a:p>
            <a:pPr>
              <a:buFontTx/>
              <a:buNone/>
            </a:pPr>
            <a:r>
              <a:rPr lang="ru-RU" dirty="0" smtClean="0"/>
              <a:t>отправная точка для развития  творческого мышления</a:t>
            </a:r>
          </a:p>
          <a:p>
            <a:pPr>
              <a:lnSpc>
                <a:spcPct val="90000"/>
              </a:lnSpc>
              <a:buNone/>
            </a:pPr>
            <a:endParaRPr lang="ru-RU" dirty="0" smtClean="0"/>
          </a:p>
          <a:p>
            <a:pPr>
              <a:lnSpc>
                <a:spcPct val="90000"/>
              </a:lnSpc>
              <a:buFontTx/>
              <a:buNone/>
            </a:pPr>
            <a:endParaRPr lang="ru-RU" i="1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  Цель данной технологии -</a:t>
            </a:r>
            <a:r>
              <a:rPr lang="ru-RU" dirty="0" smtClean="0"/>
              <a:t> развитие мыслительных навыков учащихся, необходимых не только в учебе, но и в обычной жизни (умение принимать взвешенные решения, работать с информацией, анализировать различные стороны явлений)</a:t>
            </a:r>
            <a:r>
              <a:rPr lang="ru-RU" dirty="0"/>
              <a:t>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3108" y="928670"/>
            <a:ext cx="571504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3200" b="1" dirty="0" smtClean="0"/>
              <a:t>трехфазная структура урока:</a:t>
            </a:r>
          </a:p>
          <a:p>
            <a:endParaRPr lang="ru-RU" sz="3200" b="1" dirty="0"/>
          </a:p>
        </p:txBody>
      </p:sp>
      <p:sp>
        <p:nvSpPr>
          <p:cNvPr id="6" name="AutoShape 7"/>
          <p:cNvSpPr>
            <a:spLocks noChangeArrowheads="1"/>
          </p:cNvSpPr>
          <p:nvPr/>
        </p:nvSpPr>
        <p:spPr bwMode="auto">
          <a:xfrm>
            <a:off x="3500430" y="3286124"/>
            <a:ext cx="2592388" cy="72072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dirty="0">
                <a:effectLst/>
              </a:rPr>
              <a:t>осмысление</a:t>
            </a:r>
          </a:p>
        </p:txBody>
      </p:sp>
      <p:sp>
        <p:nvSpPr>
          <p:cNvPr id="7" name="AutoShape 8"/>
          <p:cNvSpPr>
            <a:spLocks noChangeArrowheads="1"/>
          </p:cNvSpPr>
          <p:nvPr/>
        </p:nvSpPr>
        <p:spPr bwMode="auto">
          <a:xfrm>
            <a:off x="5857884" y="4714884"/>
            <a:ext cx="2592388" cy="792162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effectLst/>
              </a:rPr>
              <a:t>рефлексия</a:t>
            </a:r>
          </a:p>
        </p:txBody>
      </p:sp>
      <p:sp>
        <p:nvSpPr>
          <p:cNvPr id="11" name="AutoShape 5"/>
          <p:cNvSpPr>
            <a:spLocks noGrp="1" noChangeArrowheads="1"/>
          </p:cNvSpPr>
          <p:nvPr>
            <p:ph idx="1"/>
          </p:nvPr>
        </p:nvSpPr>
        <p:spPr bwMode="auto">
          <a:xfrm>
            <a:off x="642910" y="1928802"/>
            <a:ext cx="2757478" cy="78581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buNone/>
            </a:pPr>
            <a:r>
              <a:rPr lang="ru-RU" sz="3200" b="1" dirty="0">
                <a:effectLst/>
              </a:rPr>
              <a:t>вызов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Задачи фазы вызова</a:t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( пробуждение интереса к предмету)</a:t>
            </a:r>
            <a:endParaRPr lang="ru-RU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Актуализировать</a:t>
            </a:r>
            <a:r>
              <a:rPr lang="ru-RU" dirty="0" smtClean="0"/>
              <a:t> имеющиеся у учащихся знания и смыслы в связи с изучаемым материалом</a:t>
            </a:r>
          </a:p>
          <a:p>
            <a:r>
              <a:rPr lang="ru-RU" b="1" dirty="0" smtClean="0"/>
              <a:t>Пробудить</a:t>
            </a:r>
            <a:r>
              <a:rPr lang="ru-RU" dirty="0" smtClean="0"/>
              <a:t> познавательный интерес к изучаемому материалу</a:t>
            </a:r>
          </a:p>
          <a:p>
            <a:r>
              <a:rPr lang="ru-RU" b="1" dirty="0" smtClean="0"/>
              <a:t>Помочь</a:t>
            </a:r>
            <a:r>
              <a:rPr lang="ru-RU" dirty="0" smtClean="0"/>
              <a:t> учащимся самим определить направление в изучении темы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000108"/>
            <a:ext cx="8715436" cy="1143000"/>
          </a:xfrm>
        </p:spPr>
        <p:txBody>
          <a:bodyPr>
            <a:noAutofit/>
          </a:bodyPr>
          <a:lstStyle/>
          <a:p>
            <a:r>
              <a:rPr lang="ru-RU" b="1" dirty="0" smtClean="0"/>
              <a:t>Задачи фазы реализации смысла </a:t>
            </a:r>
            <a:br>
              <a:rPr lang="ru-RU" b="1" dirty="0" smtClean="0"/>
            </a:br>
            <a:r>
              <a:rPr lang="ru-RU" sz="2800" b="1" dirty="0" smtClean="0"/>
              <a:t>(осмысление материала во времени работы над ним)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786058"/>
            <a:ext cx="8229600" cy="3697295"/>
          </a:xfrm>
        </p:spPr>
        <p:txBody>
          <a:bodyPr/>
          <a:lstStyle/>
          <a:p>
            <a:r>
              <a:rPr lang="ru-RU" b="1" dirty="0" smtClean="0"/>
              <a:t>Помочь </a:t>
            </a:r>
            <a:r>
              <a:rPr lang="ru-RU" dirty="0" smtClean="0"/>
              <a:t>активно воспринимать изучаемый материал</a:t>
            </a:r>
          </a:p>
          <a:p>
            <a:r>
              <a:rPr lang="ru-RU" b="1" dirty="0" smtClean="0"/>
              <a:t>Помочь</a:t>
            </a:r>
            <a:r>
              <a:rPr lang="ru-RU" dirty="0" smtClean="0"/>
              <a:t> соотнести старые знания с новыми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857232"/>
            <a:ext cx="8229600" cy="1143000"/>
          </a:xfrm>
        </p:spPr>
        <p:txBody>
          <a:bodyPr>
            <a:noAutofit/>
          </a:bodyPr>
          <a:lstStyle/>
          <a:p>
            <a:r>
              <a:rPr lang="ru-RU" b="1" dirty="0" smtClean="0"/>
              <a:t>    Задачи фазы рефлексии –</a:t>
            </a:r>
            <a:r>
              <a:rPr lang="ru-RU" sz="3000" b="1" dirty="0" smtClean="0"/>
              <a:t/>
            </a:r>
            <a:br>
              <a:rPr lang="ru-RU" sz="3000" b="1" dirty="0" smtClean="0"/>
            </a:br>
            <a:r>
              <a:rPr lang="ru-RU" sz="3000" b="1" dirty="0" smtClean="0"/>
              <a:t>(обобщение материала, подведение итогов</a:t>
            </a:r>
            <a:endParaRPr lang="ru-RU" sz="3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71744"/>
            <a:ext cx="8229600" cy="3554419"/>
          </a:xfrm>
        </p:spPr>
        <p:txBody>
          <a:bodyPr/>
          <a:lstStyle/>
          <a:p>
            <a:r>
              <a:rPr lang="ru-RU" b="1" dirty="0" smtClean="0"/>
              <a:t>Помочь </a:t>
            </a:r>
            <a:r>
              <a:rPr lang="ru-RU" dirty="0" smtClean="0"/>
              <a:t>учащимся самостоятельно обобщить изучаемый материал</a:t>
            </a:r>
          </a:p>
          <a:p>
            <a:r>
              <a:rPr lang="ru-RU" b="1" dirty="0" smtClean="0"/>
              <a:t>Помочь</a:t>
            </a:r>
            <a:r>
              <a:rPr lang="ru-RU" dirty="0" smtClean="0"/>
              <a:t> самостоятельно определить направления в дальнейшем изучении материала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Формы и средства развития КМ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анализ текстов</a:t>
            </a:r>
          </a:p>
          <a:p>
            <a:r>
              <a:rPr lang="ru-RU" dirty="0" smtClean="0"/>
              <a:t>сопоставление альтернативных точек зрения</a:t>
            </a:r>
          </a:p>
          <a:p>
            <a:r>
              <a:rPr lang="ru-RU" dirty="0" smtClean="0"/>
              <a:t>коллективное обсуждение</a:t>
            </a:r>
          </a:p>
          <a:p>
            <a:r>
              <a:rPr lang="ru-RU" dirty="0" smtClean="0"/>
              <a:t>разные виды парной и групповой работы</a:t>
            </a:r>
          </a:p>
          <a:p>
            <a:r>
              <a:rPr lang="ru-RU" dirty="0" smtClean="0"/>
              <a:t>публикации письменных работ учащихся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050" name="Picture 2" descr="D:\Алёна\Разное\Фон для презентации. 100 штук\My_new_fons_next 100\83а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215886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00100" y="1071546"/>
            <a:ext cx="71438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Модернизация содержания образования в России на современном этапе развития общества </a:t>
            </a:r>
            <a:r>
              <a:rPr lang="ru-RU" sz="2800" dirty="0" smtClean="0"/>
              <a:t> связана </a:t>
            </a:r>
            <a:r>
              <a:rPr lang="ru-RU" sz="2800" dirty="0"/>
              <a:t>с инновационными процессами в организации обучения иностранным языкам.</a:t>
            </a:r>
          </a:p>
          <a:p>
            <a:r>
              <a:rPr lang="ru-RU" sz="2800" dirty="0"/>
              <a:t>    Приоритетным направлением развития современной школы стала гуманистическая направленность обучения, при котором ведущее место занимает личностный потенциал. Он предполагает учет потребностей и интересов </a:t>
            </a:r>
            <a:r>
              <a:rPr lang="ru-RU" sz="2800" dirty="0" smtClean="0"/>
              <a:t>обучающегося.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приемы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Приемы по развитию навыков составления вопросов</a:t>
            </a:r>
          </a:p>
          <a:p>
            <a:pPr>
              <a:buNone/>
            </a:pPr>
            <a:r>
              <a:rPr lang="en-US" dirty="0" smtClean="0"/>
              <a:t>Why do you think …?</a:t>
            </a:r>
          </a:p>
          <a:p>
            <a:pPr>
              <a:buNone/>
            </a:pPr>
            <a:r>
              <a:rPr lang="en-US" dirty="0" smtClean="0"/>
              <a:t>Explain why…?</a:t>
            </a:r>
          </a:p>
          <a:p>
            <a:pPr>
              <a:buNone/>
            </a:pPr>
            <a:r>
              <a:rPr lang="en-US" dirty="0" smtClean="0"/>
              <a:t>What is the  difference…?</a:t>
            </a:r>
          </a:p>
          <a:p>
            <a:pPr>
              <a:buNone/>
            </a:pPr>
            <a:r>
              <a:rPr lang="en-US" dirty="0" smtClean="0"/>
              <a:t>Do you agree…?</a:t>
            </a:r>
          </a:p>
          <a:p>
            <a:pPr>
              <a:buNone/>
            </a:pPr>
            <a:r>
              <a:rPr lang="en-US" dirty="0" smtClean="0"/>
              <a:t>Is it true…?</a:t>
            </a: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Ромашка </a:t>
            </a:r>
            <a:r>
              <a:rPr lang="ru-RU" b="1" dirty="0" err="1" smtClean="0"/>
              <a:t>Блума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428736"/>
            <a:ext cx="8229600" cy="4525963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sz="2400" b="1" dirty="0" smtClean="0"/>
              <a:t>Простые вопросы</a:t>
            </a:r>
            <a:r>
              <a:rPr lang="ru-RU" sz="2800" dirty="0" smtClean="0"/>
              <a:t> </a:t>
            </a:r>
            <a:r>
              <a:rPr lang="ru-RU" sz="2000" dirty="0" smtClean="0"/>
              <a:t>(фактические вопросы) </a:t>
            </a:r>
            <a:r>
              <a:rPr lang="ru-RU" sz="2000" b="1" dirty="0" smtClean="0"/>
              <a:t>–</a:t>
            </a:r>
            <a:r>
              <a:rPr lang="ru-RU" sz="2000" dirty="0" smtClean="0"/>
              <a:t> требуют знания фактического материала и ориентированы на работу памяти</a:t>
            </a:r>
          </a:p>
          <a:p>
            <a:pPr>
              <a:lnSpc>
                <a:spcPct val="80000"/>
              </a:lnSpc>
            </a:pPr>
            <a:r>
              <a:rPr lang="ru-RU" sz="2400" b="1" dirty="0" smtClean="0"/>
              <a:t>Уточняющие вопросы</a:t>
            </a:r>
            <a:r>
              <a:rPr lang="ru-RU" sz="2000" dirty="0" smtClean="0"/>
              <a:t> </a:t>
            </a:r>
            <a:r>
              <a:rPr lang="ru-RU" sz="2000" b="1" dirty="0" smtClean="0"/>
              <a:t>–</a:t>
            </a:r>
            <a:r>
              <a:rPr lang="ru-RU" sz="2000" dirty="0" smtClean="0"/>
              <a:t> «насколько я понял….», «правильно ли я Вас поняла, что…»</a:t>
            </a:r>
          </a:p>
          <a:p>
            <a:pPr>
              <a:lnSpc>
                <a:spcPct val="80000"/>
              </a:lnSpc>
            </a:pPr>
            <a:r>
              <a:rPr lang="ru-RU" sz="2400" b="1" dirty="0" smtClean="0"/>
              <a:t>Интерпретирующие</a:t>
            </a:r>
            <a:r>
              <a:rPr lang="ru-RU" sz="2000" dirty="0" smtClean="0"/>
              <a:t> </a:t>
            </a:r>
            <a:r>
              <a:rPr lang="ru-RU" sz="2400" b="1" dirty="0" smtClean="0"/>
              <a:t>вопросы </a:t>
            </a:r>
            <a:r>
              <a:rPr lang="ru-RU" sz="2000" dirty="0" smtClean="0"/>
              <a:t>(объясняющие) </a:t>
            </a:r>
            <a:r>
              <a:rPr lang="ru-RU" sz="2000" b="1" dirty="0" smtClean="0"/>
              <a:t>–</a:t>
            </a:r>
            <a:r>
              <a:rPr lang="ru-RU" sz="2400" b="1" dirty="0" smtClean="0"/>
              <a:t> </a:t>
            </a:r>
            <a:r>
              <a:rPr lang="ru-RU" sz="2000" dirty="0" smtClean="0"/>
              <a:t>побуждая учеников к интерпретации, мы учим их навыкам осознания причин тех или иных поступков или мнений (почему?)</a:t>
            </a:r>
          </a:p>
          <a:p>
            <a:pPr>
              <a:lnSpc>
                <a:spcPct val="80000"/>
              </a:lnSpc>
            </a:pPr>
            <a:r>
              <a:rPr lang="ru-RU" sz="2400" b="1" dirty="0" smtClean="0"/>
              <a:t>Оценочные вопросы</a:t>
            </a:r>
            <a:r>
              <a:rPr lang="ru-RU" sz="2000" b="1" dirty="0" smtClean="0"/>
              <a:t> </a:t>
            </a:r>
            <a:r>
              <a:rPr lang="ru-RU" sz="2000" dirty="0" smtClean="0"/>
              <a:t>(сравнение) </a:t>
            </a:r>
            <a:r>
              <a:rPr lang="ru-RU" sz="2000" b="1" dirty="0" smtClean="0"/>
              <a:t>–</a:t>
            </a:r>
            <a:r>
              <a:rPr lang="ru-RU" sz="2000" dirty="0" smtClean="0"/>
              <a:t> необходимо использовать, когда вы слышите, что кто-либо из учеников выражает соседу по парте свое недовольство или удовольствие от произошедшего на уроке</a:t>
            </a:r>
            <a:endParaRPr lang="ru-RU" sz="2000" b="1" dirty="0" smtClean="0"/>
          </a:p>
          <a:p>
            <a:pPr>
              <a:lnSpc>
                <a:spcPct val="80000"/>
              </a:lnSpc>
            </a:pPr>
            <a:r>
              <a:rPr lang="ru-RU" sz="2400" b="1" dirty="0" smtClean="0"/>
              <a:t>Творческие вопросы</a:t>
            </a:r>
            <a:r>
              <a:rPr lang="ru-RU" sz="2000" b="1" dirty="0" smtClean="0"/>
              <a:t> </a:t>
            </a:r>
            <a:r>
              <a:rPr lang="ru-RU" sz="2000" dirty="0" smtClean="0"/>
              <a:t>(прогноз) </a:t>
            </a:r>
            <a:r>
              <a:rPr lang="ru-RU" sz="2000" b="1" dirty="0" smtClean="0"/>
              <a:t>–</a:t>
            </a:r>
            <a:r>
              <a:rPr lang="ru-RU" sz="2000" dirty="0" smtClean="0"/>
              <a:t> «Как вы думаете</a:t>
            </a:r>
            <a:r>
              <a:rPr lang="ru-RU" sz="2000" b="1" dirty="0" smtClean="0"/>
              <a:t>, </a:t>
            </a:r>
            <a:r>
              <a:rPr lang="ru-RU" sz="2000" dirty="0" smtClean="0"/>
              <a:t>что произойдет дальше…?»</a:t>
            </a:r>
            <a:endParaRPr lang="ru-RU" sz="2000" b="1" dirty="0" smtClean="0"/>
          </a:p>
          <a:p>
            <a:pPr>
              <a:lnSpc>
                <a:spcPct val="80000"/>
              </a:lnSpc>
            </a:pPr>
            <a:r>
              <a:rPr lang="ru-RU" sz="2400" b="1" dirty="0" smtClean="0"/>
              <a:t>Практические вопросы </a:t>
            </a:r>
            <a:r>
              <a:rPr lang="ru-RU" sz="2000" b="1" dirty="0" smtClean="0"/>
              <a:t>–</a:t>
            </a:r>
            <a:r>
              <a:rPr lang="ru-RU" sz="2000" dirty="0" smtClean="0"/>
              <a:t> «Как мы можем…?» «Как поступили бы вы…?»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СИНКВЕЙН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ru-RU" b="1" dirty="0" smtClean="0"/>
              <a:t>В первой строчке</a:t>
            </a:r>
            <a:r>
              <a:rPr lang="ru-RU" dirty="0" smtClean="0"/>
              <a:t> тема называется одним словом (обычно существительным)</a:t>
            </a:r>
          </a:p>
          <a:p>
            <a:pPr>
              <a:lnSpc>
                <a:spcPct val="90000"/>
              </a:lnSpc>
            </a:pPr>
            <a:r>
              <a:rPr lang="ru-RU" b="1" dirty="0" smtClean="0"/>
              <a:t>Вторая строчка</a:t>
            </a:r>
            <a:r>
              <a:rPr lang="ru-RU" sz="2800" dirty="0" smtClean="0"/>
              <a:t> </a:t>
            </a:r>
            <a:r>
              <a:rPr lang="ru-RU" dirty="0" smtClean="0"/>
              <a:t>– это описание темы в двух словах (двумя прилагательными)</a:t>
            </a:r>
          </a:p>
          <a:p>
            <a:pPr>
              <a:lnSpc>
                <a:spcPct val="90000"/>
              </a:lnSpc>
            </a:pPr>
            <a:r>
              <a:rPr lang="ru-RU" b="1" dirty="0" smtClean="0"/>
              <a:t>Третья строчка</a:t>
            </a:r>
            <a:r>
              <a:rPr lang="ru-RU" sz="2800" dirty="0" smtClean="0"/>
              <a:t> </a:t>
            </a:r>
            <a:r>
              <a:rPr lang="ru-RU" dirty="0" smtClean="0"/>
              <a:t>– это описание действия в рамках этой темы тремя словами</a:t>
            </a:r>
          </a:p>
          <a:p>
            <a:pPr>
              <a:lnSpc>
                <a:spcPct val="90000"/>
              </a:lnSpc>
            </a:pPr>
            <a:r>
              <a:rPr lang="ru-RU" b="1" dirty="0" smtClean="0"/>
              <a:t>Четвертая строчка</a:t>
            </a:r>
            <a:r>
              <a:rPr lang="ru-RU" sz="2800" dirty="0" smtClean="0"/>
              <a:t> </a:t>
            </a:r>
            <a:r>
              <a:rPr lang="ru-RU" dirty="0" smtClean="0"/>
              <a:t>– это фраза из четырех слов, показывающая отношение к теме</a:t>
            </a:r>
          </a:p>
          <a:p>
            <a:pPr>
              <a:lnSpc>
                <a:spcPct val="90000"/>
              </a:lnSpc>
            </a:pPr>
            <a:r>
              <a:rPr lang="ru-RU" b="1" dirty="0" smtClean="0"/>
              <a:t>Последняя строка</a:t>
            </a:r>
            <a:r>
              <a:rPr lang="ru-RU" dirty="0" smtClean="0"/>
              <a:t> – это синоним из одного слова, который повторяет суть темы.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Teacher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6000" dirty="0" smtClean="0"/>
              <a:t>_______________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en-US" dirty="0" smtClean="0"/>
              <a:t>noun</a:t>
            </a:r>
            <a:endParaRPr lang="ru-RU" dirty="0" smtClean="0"/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5400" dirty="0" smtClean="0"/>
              <a:t>________________          _________________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en-US" dirty="0"/>
              <a:t>a</a:t>
            </a:r>
            <a:r>
              <a:rPr lang="en-US" dirty="0" smtClean="0"/>
              <a:t>djective                                                  </a:t>
            </a:r>
            <a:r>
              <a:rPr lang="ru-RU" dirty="0" smtClean="0"/>
              <a:t> </a:t>
            </a:r>
            <a:r>
              <a:rPr lang="en-US" dirty="0" smtClean="0"/>
              <a:t>adjective</a:t>
            </a:r>
            <a:r>
              <a:rPr lang="ru-RU" dirty="0" smtClean="0"/>
              <a:t> 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5400" dirty="0" smtClean="0"/>
              <a:t>________        ___________       ____________</a:t>
            </a:r>
            <a:endParaRPr lang="ru-RU" dirty="0" smtClean="0"/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en-US" dirty="0" smtClean="0"/>
              <a:t>verb</a:t>
            </a:r>
            <a:r>
              <a:rPr lang="ru-RU" dirty="0" smtClean="0"/>
              <a:t>                                           </a:t>
            </a:r>
            <a:r>
              <a:rPr lang="en-US" dirty="0" smtClean="0"/>
              <a:t>verb</a:t>
            </a:r>
            <a:r>
              <a:rPr lang="ru-RU" dirty="0" smtClean="0"/>
              <a:t>                                      </a:t>
            </a:r>
            <a:r>
              <a:rPr lang="en-US" dirty="0" smtClean="0"/>
              <a:t>verb</a:t>
            </a:r>
            <a:endParaRPr lang="ru-RU" dirty="0" smtClean="0"/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5400" dirty="0" smtClean="0"/>
              <a:t>___________________________________</a:t>
            </a:r>
            <a:endParaRPr lang="en-US" sz="5400" dirty="0" smtClean="0"/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en-US" dirty="0"/>
              <a:t>a</a:t>
            </a:r>
            <a:r>
              <a:rPr lang="en-US" dirty="0" smtClean="0"/>
              <a:t> sentence (4 words)</a:t>
            </a:r>
            <a:endParaRPr lang="ru-RU" dirty="0" smtClean="0"/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5400" dirty="0" smtClean="0"/>
              <a:t>               _________________________</a:t>
            </a:r>
            <a:endParaRPr lang="ru-RU" dirty="0" smtClean="0"/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3600" dirty="0" smtClean="0"/>
              <a:t>     </a:t>
            </a:r>
            <a:r>
              <a:rPr lang="en-US" sz="3600" dirty="0" smtClean="0"/>
              <a:t>a synonym</a:t>
            </a:r>
            <a:endParaRPr lang="ru-RU" sz="3600" dirty="0" smtClean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5400" dirty="0" smtClean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5400" dirty="0" smtClean="0"/>
              <a:t> 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вал 5"/>
          <p:cNvSpPr/>
          <p:nvPr/>
        </p:nvSpPr>
        <p:spPr>
          <a:xfrm>
            <a:off x="3428992" y="2857496"/>
            <a:ext cx="2714644" cy="1343028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word-web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86116" y="2714620"/>
            <a:ext cx="3000396" cy="1428761"/>
          </a:xfrm>
          <a:prstGeom prst="ellipse">
            <a:avLst/>
          </a:prstGeo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     King Author</a:t>
            </a:r>
            <a:endParaRPr lang="ru-RU" dirty="0"/>
          </a:p>
        </p:txBody>
      </p:sp>
      <p:cxnSp>
        <p:nvCxnSpPr>
          <p:cNvPr id="10" name="Прямая соединительная линия 9"/>
          <p:cNvCxnSpPr>
            <a:stCxn id="3" idx="5"/>
          </p:cNvCxnSpPr>
          <p:nvPr/>
        </p:nvCxnSpPr>
        <p:spPr>
          <a:xfrm rot="16200000" flipH="1">
            <a:off x="5997914" y="3783344"/>
            <a:ext cx="566426" cy="8680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>
            <a:stCxn id="6" idx="3"/>
          </p:cNvCxnSpPr>
          <p:nvPr/>
        </p:nvCxnSpPr>
        <p:spPr>
          <a:xfrm rot="5400000">
            <a:off x="3236528" y="3910555"/>
            <a:ext cx="496728" cy="6833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>
            <a:stCxn id="6" idx="7"/>
          </p:cNvCxnSpPr>
          <p:nvPr/>
        </p:nvCxnSpPr>
        <p:spPr>
          <a:xfrm rot="5400000" flipH="1" flipV="1">
            <a:off x="5775081" y="2471310"/>
            <a:ext cx="553872" cy="6118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>
            <a:stCxn id="6" idx="1"/>
          </p:cNvCxnSpPr>
          <p:nvPr/>
        </p:nvCxnSpPr>
        <p:spPr>
          <a:xfrm rot="16200000" flipV="1">
            <a:off x="3172237" y="2399871"/>
            <a:ext cx="696748" cy="6118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>
            <a:stCxn id="6" idx="0"/>
          </p:cNvCxnSpPr>
          <p:nvPr/>
        </p:nvCxnSpPr>
        <p:spPr>
          <a:xfrm rot="5400000" flipH="1" flipV="1">
            <a:off x="4394199" y="2463793"/>
            <a:ext cx="78581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>
            <a:stCxn id="6" idx="4"/>
          </p:cNvCxnSpPr>
          <p:nvPr/>
        </p:nvCxnSpPr>
        <p:spPr>
          <a:xfrm rot="5400000">
            <a:off x="4314820" y="4672018"/>
            <a:ext cx="94298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Критическое мышление</a:t>
            </a:r>
            <a:endParaRPr lang="ru-RU" b="1" dirty="0"/>
          </a:p>
        </p:txBody>
      </p:sp>
      <p:sp>
        <p:nvSpPr>
          <p:cNvPr id="4" name="WordArt 5" descr="Белый мрамор"/>
          <p:cNvSpPr>
            <a:spLocks noGrp="1" noChangeArrowheads="1" noChangeShapeType="1" noTextEdit="1"/>
          </p:cNvSpPr>
          <p:nvPr>
            <p:ph idx="1"/>
          </p:nvPr>
        </p:nvSpPr>
        <p:spPr bwMode="auto">
          <a:xfrm>
            <a:off x="428596" y="2071678"/>
            <a:ext cx="8229600" cy="119696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317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>
              <a:buNone/>
            </a:pPr>
            <a:r>
              <a:rPr lang="ru-RU" sz="3600" kern="10" dirty="0">
                <a:ln w="9525">
                  <a:miter lim="800000"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effectLst/>
                <a:latin typeface="Arial"/>
                <a:cs typeface="Arial"/>
              </a:rPr>
              <a:t>Размышляйте над этим...</a:t>
            </a:r>
          </a:p>
        </p:txBody>
      </p:sp>
      <p:sp>
        <p:nvSpPr>
          <p:cNvPr id="5" name="WordArt 7" descr="Белый мрамор"/>
          <p:cNvSpPr>
            <a:spLocks noChangeArrowheads="1" noChangeShapeType="1" noTextEdit="1"/>
          </p:cNvSpPr>
          <p:nvPr/>
        </p:nvSpPr>
        <p:spPr bwMode="auto">
          <a:xfrm>
            <a:off x="1500166" y="3929066"/>
            <a:ext cx="6048375" cy="9350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ru-RU" sz="3600" kern="10" dirty="0">
                <a:ln w="9525">
                  <a:miter lim="800000"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effectLst/>
                <a:latin typeface="Arial"/>
                <a:cs typeface="Arial"/>
              </a:rPr>
              <a:t>Только критически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КАРТИНКИ\Спасибо\bdbf804e333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59462" y="1357298"/>
            <a:ext cx="7155876" cy="44291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D:\Алёна\Разное\Фон для презентации. 100 штук\My_new_fons_next 100\83а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15886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928662" y="1428736"/>
            <a:ext cx="735811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sz="3200" dirty="0"/>
              <a:t>Сегодня в центре внимания - ученик, его личность, неповторимый внутренний мир. </a:t>
            </a:r>
            <a:endParaRPr lang="ru-RU" sz="3200" dirty="0" smtClean="0"/>
          </a:p>
          <a:p>
            <a:r>
              <a:rPr lang="ru-RU" sz="3200" dirty="0" smtClean="0"/>
              <a:t>Поэтому </a:t>
            </a:r>
            <a:r>
              <a:rPr lang="ru-RU" sz="3200" b="1" dirty="0">
                <a:solidFill>
                  <a:srgbClr val="C00000"/>
                </a:solidFill>
              </a:rPr>
              <a:t>основная цель современного учителя</a:t>
            </a:r>
            <a:r>
              <a:rPr lang="ru-RU" sz="3200" dirty="0">
                <a:solidFill>
                  <a:srgbClr val="C00000"/>
                </a:solidFill>
              </a:rPr>
              <a:t> </a:t>
            </a:r>
            <a:r>
              <a:rPr lang="ru-RU" sz="3200" dirty="0"/>
              <a:t>- выбрать методы и формы организации учебной деятельности учащихся, которые оптимально соответствуют поставленной цели развития личности</a:t>
            </a:r>
            <a:r>
              <a:rPr lang="ru-RU" sz="3200" dirty="0" smtClean="0"/>
              <a:t>.</a:t>
            </a:r>
          </a:p>
          <a:p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7" name="Picture 1" descr="D:\Алёна\Разное\Фон для презентации. 100 штук\My_new_fons_next 100\83а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1"/>
            <a:ext cx="9143999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14348" y="1285860"/>
            <a:ext cx="757242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sz="2800" dirty="0"/>
              <a:t>В последние годы все чаще поднимается вопрос о применении новых информационных технологий в средней школе. Это не только новые технические средства, но и новые формы и методы преподавания, новый подход к процессу обучения. </a:t>
            </a:r>
            <a:endParaRPr lang="ru-RU" sz="2800" dirty="0" smtClean="0"/>
          </a:p>
          <a:p>
            <a:endParaRPr lang="ru-RU" sz="2800" i="1" dirty="0"/>
          </a:p>
          <a:p>
            <a:r>
              <a:rPr lang="ru-RU" sz="2800" dirty="0" smtClean="0"/>
              <a:t>Основной </a:t>
            </a:r>
            <a:r>
              <a:rPr lang="ru-RU" sz="2800" dirty="0"/>
              <a:t>целью обучения иностранным языкам является формирование и развитие коммуникативной культуры школьников, обучение практическому овладению иностранным языком.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 Принцип </a:t>
            </a:r>
            <a:r>
              <a:rPr lang="ru-RU" dirty="0"/>
              <a:t>активности ребенка в процессе обучения был и остается одним из основных в дидактике. Под этим понятием подразумевается такое качество деятельности, которое характеризуется высоким уровнем мотивации, осознанной потребностью в усвоении знаний и умений, результативностью и соответствием социальным нормам.</a:t>
            </a:r>
          </a:p>
          <a:p>
            <a:pPr>
              <a:buNone/>
            </a:pPr>
            <a:r>
              <a:rPr lang="ru-RU" dirty="0"/>
              <a:t>     Такого рода активность сама по себе возникает не часто, она является следствием целенаправленных управленческих педагогических воздействий и организации педагогической среды, т.е. использование педагогической технологии.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При выборе методов, средств и приемов обучения использую: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-  элементы развивающей </a:t>
            </a:r>
            <a:r>
              <a:rPr lang="ru-RU" dirty="0"/>
              <a:t>технологии (</a:t>
            </a:r>
            <a:r>
              <a:rPr lang="ru-RU" dirty="0" err="1"/>
              <a:t>Л.В.Занков</a:t>
            </a:r>
            <a:r>
              <a:rPr lang="ru-RU" dirty="0"/>
              <a:t>);</a:t>
            </a:r>
          </a:p>
          <a:p>
            <a:pPr>
              <a:buNone/>
            </a:pPr>
            <a:r>
              <a:rPr lang="ru-RU" dirty="0"/>
              <a:t>- технологию личностно-ориентированного обучения (</a:t>
            </a:r>
            <a:r>
              <a:rPr lang="ru-RU" dirty="0" err="1"/>
              <a:t>И.С.Якиманская</a:t>
            </a:r>
            <a:r>
              <a:rPr lang="ru-RU" dirty="0"/>
              <a:t>);</a:t>
            </a:r>
          </a:p>
          <a:p>
            <a:r>
              <a:rPr lang="ru-RU" dirty="0" smtClean="0"/>
              <a:t>- элементы  </a:t>
            </a:r>
            <a:r>
              <a:rPr lang="ru-RU" dirty="0"/>
              <a:t>технологии проблемного обучения  (</a:t>
            </a:r>
            <a:r>
              <a:rPr lang="ru-RU" dirty="0" err="1"/>
              <a:t>И.Я.Лернер</a:t>
            </a:r>
            <a:r>
              <a:rPr lang="ru-RU" dirty="0"/>
              <a:t>. </a:t>
            </a:r>
            <a:r>
              <a:rPr lang="ru-RU" dirty="0" err="1"/>
              <a:t>М.И.Скаткин</a:t>
            </a:r>
            <a:r>
              <a:rPr lang="ru-RU" dirty="0"/>
              <a:t>);</a:t>
            </a:r>
          </a:p>
          <a:p>
            <a:r>
              <a:rPr lang="ru-RU" dirty="0"/>
              <a:t>- </a:t>
            </a:r>
            <a:r>
              <a:rPr lang="ru-RU" dirty="0" smtClean="0"/>
              <a:t>элементы технологии критического мышления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Задачи: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525963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dirty="0" smtClean="0"/>
              <a:t>Повышение уровня социальной адаптации обучающихся</a:t>
            </a:r>
          </a:p>
          <a:p>
            <a:pPr>
              <a:lnSpc>
                <a:spcPct val="80000"/>
              </a:lnSpc>
            </a:pPr>
            <a:r>
              <a:rPr lang="ru-RU" dirty="0" smtClean="0"/>
              <a:t>Создание условий для личностного самоопределения</a:t>
            </a:r>
          </a:p>
          <a:p>
            <a:pPr>
              <a:lnSpc>
                <a:spcPct val="80000"/>
              </a:lnSpc>
            </a:pPr>
            <a:r>
              <a:rPr lang="ru-RU" dirty="0" smtClean="0"/>
              <a:t>Повышение мотивации к изучению предмета</a:t>
            </a:r>
          </a:p>
          <a:p>
            <a:pPr>
              <a:lnSpc>
                <a:spcPct val="80000"/>
              </a:lnSpc>
            </a:pPr>
            <a:r>
              <a:rPr lang="ru-RU" dirty="0" smtClean="0"/>
              <a:t>Развитие коммуникативных качеств личности, творческих способностей</a:t>
            </a:r>
          </a:p>
          <a:p>
            <a:pPr>
              <a:lnSpc>
                <a:spcPct val="80000"/>
              </a:lnSpc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72518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Технологии развивающего обучения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357554" y="1285860"/>
            <a:ext cx="5543560" cy="4840303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None/>
            </a:pPr>
            <a:r>
              <a:rPr lang="ru-RU" dirty="0" smtClean="0"/>
              <a:t>    Новый, </a:t>
            </a:r>
            <a:r>
              <a:rPr lang="ru-RU" dirty="0" err="1" smtClean="0"/>
              <a:t>активно-деятельностный</a:t>
            </a:r>
            <a:r>
              <a:rPr lang="ru-RU" dirty="0" smtClean="0"/>
              <a:t> способ обучения, идущий на смену объяснительно- иллюстративному.</a:t>
            </a:r>
          </a:p>
          <a:p>
            <a:pPr>
              <a:lnSpc>
                <a:spcPct val="90000"/>
              </a:lnSpc>
              <a:buNone/>
            </a:pPr>
            <a:r>
              <a:rPr lang="ru-RU" dirty="0" smtClean="0"/>
              <a:t>   Развивающее обучение учитывает и использует закономерности развития, приспосабливается к уровню и особенностям индивидуума.</a:t>
            </a:r>
            <a:endParaRPr lang="ru-RU" dirty="0"/>
          </a:p>
        </p:txBody>
      </p:sp>
      <p:pic>
        <p:nvPicPr>
          <p:cNvPr id="4" name="Picture 6" descr="BS02064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357158" y="3071810"/>
            <a:ext cx="3090745" cy="30765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00108"/>
            <a:ext cx="8229600" cy="519749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/>
              <a:t>*в развивающем обучении педагогические воздействия опережают, стимулируют, </a:t>
            </a:r>
            <a:r>
              <a:rPr lang="ru-RU" dirty="0" smtClean="0"/>
              <a:t>направляют</a:t>
            </a:r>
            <a:r>
              <a:rPr lang="ru-RU" dirty="0"/>
              <a:t> </a:t>
            </a:r>
            <a:r>
              <a:rPr lang="ru-RU" dirty="0" smtClean="0"/>
              <a:t> и </a:t>
            </a:r>
            <a:r>
              <a:rPr lang="ru-RU" dirty="0"/>
              <a:t>ускоряют развитие наследственных данных личности</a:t>
            </a:r>
            <a:r>
              <a:rPr lang="ru-RU" dirty="0" smtClean="0"/>
              <a:t>,</a:t>
            </a:r>
          </a:p>
          <a:p>
            <a:pPr>
              <a:buNone/>
            </a:pPr>
            <a:r>
              <a:rPr lang="ru-RU" dirty="0" smtClean="0"/>
              <a:t>*</a:t>
            </a:r>
            <a:r>
              <a:rPr lang="ru-RU" dirty="0"/>
              <a:t>в развивающем обучении ребёнок является полноценным субъектом деятельности</a:t>
            </a:r>
            <a:r>
              <a:rPr lang="ru-RU" dirty="0" smtClean="0"/>
              <a:t>,</a:t>
            </a:r>
          </a:p>
          <a:p>
            <a:pPr>
              <a:buNone/>
            </a:pPr>
            <a:r>
              <a:rPr lang="ru-RU" dirty="0" smtClean="0"/>
              <a:t>*</a:t>
            </a:r>
            <a:r>
              <a:rPr lang="ru-RU" dirty="0"/>
              <a:t>развивающее обучение направлено на развитие  всей целостной совокупности качеств личности</a:t>
            </a:r>
            <a:r>
              <a:rPr lang="ru-RU" dirty="0" smtClean="0"/>
              <a:t>,</a:t>
            </a:r>
          </a:p>
          <a:p>
            <a:pPr>
              <a:buNone/>
            </a:pPr>
            <a:r>
              <a:rPr lang="ru-RU" dirty="0" smtClean="0"/>
              <a:t>* </a:t>
            </a:r>
            <a:r>
              <a:rPr lang="ru-RU" dirty="0"/>
              <a:t>развивающее обучение  происходит в зоне ближайшего развития ребёнка.</a:t>
            </a:r>
            <a:r>
              <a:rPr lang="ru-RU" sz="2800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</TotalTime>
  <Words>877</Words>
  <Application>Microsoft Office PowerPoint</Application>
  <PresentationFormat>Экран (4:3)</PresentationFormat>
  <Paragraphs>107</Paragraphs>
  <Slides>26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Слайд 1</vt:lpstr>
      <vt:lpstr>.</vt:lpstr>
      <vt:lpstr>Слайд 3</vt:lpstr>
      <vt:lpstr>Слайд 4</vt:lpstr>
      <vt:lpstr>Слайд 5</vt:lpstr>
      <vt:lpstr> При выборе методов, средств и приемов обучения использую: </vt:lpstr>
      <vt:lpstr>Задачи:</vt:lpstr>
      <vt:lpstr>Технологии развивающего обучения</vt:lpstr>
      <vt:lpstr>Слайд 9</vt:lpstr>
      <vt:lpstr>ПРОБЛЕМНОЕ ОБУЧЕНИЕ</vt:lpstr>
      <vt:lpstr>Слайд 11</vt:lpstr>
      <vt:lpstr>Результат  проблемного обучения:</vt:lpstr>
      <vt:lpstr>КРИТИЧЕСКОЕ МЫШЛЕНИЕ</vt:lpstr>
      <vt:lpstr>Слайд 14</vt:lpstr>
      <vt:lpstr>Слайд 15</vt:lpstr>
      <vt:lpstr>Задачи фазы вызова  ( пробуждение интереса к предмету)</vt:lpstr>
      <vt:lpstr>Задачи фазы реализации смысла  (осмысление материала во времени работы над ним)</vt:lpstr>
      <vt:lpstr>    Задачи фазы рефлексии – (обобщение материала, подведение итогов</vt:lpstr>
      <vt:lpstr>Формы и средства развития КМ</vt:lpstr>
      <vt:lpstr>Основные приемы</vt:lpstr>
      <vt:lpstr>Ромашка Блума</vt:lpstr>
      <vt:lpstr>СИНКВЕЙН</vt:lpstr>
      <vt:lpstr>Teacher</vt:lpstr>
      <vt:lpstr>A word-web</vt:lpstr>
      <vt:lpstr>Критическое мышление</vt:lpstr>
      <vt:lpstr>Слайд 26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Алёна</dc:creator>
  <cp:lastModifiedBy>Алёна</cp:lastModifiedBy>
  <cp:revision>20</cp:revision>
  <dcterms:created xsi:type="dcterms:W3CDTF">2012-04-16T16:12:39Z</dcterms:created>
  <dcterms:modified xsi:type="dcterms:W3CDTF">2012-12-12T12:27:35Z</dcterms:modified>
</cp:coreProperties>
</file>