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68"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2F1AF366-8D6E-4988-9135-A92BD268208B}" type="datetimeFigureOut">
              <a:rPr lang="ru-RU" smtClean="0"/>
              <a:t>19.12.2012</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A278A68-27D1-4B31-8E13-428E309971F8}" type="slidenum">
              <a:rPr lang="ru-RU" smtClean="0"/>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1AF366-8D6E-4988-9135-A92BD268208B}" type="datetimeFigureOut">
              <a:rPr lang="ru-RU" smtClean="0"/>
              <a:t>19.12.2012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A278A68-27D1-4B31-8E13-428E309971F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1AF366-8D6E-4988-9135-A92BD268208B}" type="datetimeFigureOut">
              <a:rPr lang="ru-RU" smtClean="0"/>
              <a:t>19.12.2012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A278A68-27D1-4B31-8E13-428E309971F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1AF366-8D6E-4988-9135-A92BD268208B}" type="datetimeFigureOut">
              <a:rPr lang="ru-RU" smtClean="0"/>
              <a:t>19.12.2012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A278A68-27D1-4B31-8E13-428E309971F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2F1AF366-8D6E-4988-9135-A92BD268208B}" type="datetimeFigureOut">
              <a:rPr lang="ru-RU" smtClean="0"/>
              <a:t>19.12.2012</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A278A68-27D1-4B31-8E13-428E309971F8}" type="slidenum">
              <a:rPr lang="ru-RU" smtClean="0"/>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F1AF366-8D6E-4988-9135-A92BD268208B}" type="datetimeFigureOut">
              <a:rPr lang="ru-RU" smtClean="0"/>
              <a:t>19.12.2012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DA278A68-27D1-4B31-8E13-428E309971F8}" type="slidenum">
              <a:rPr lang="ru-RU" smtClean="0"/>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F1AF366-8D6E-4988-9135-A92BD268208B}" type="datetimeFigureOut">
              <a:rPr lang="ru-RU" smtClean="0"/>
              <a:t>19.12.2012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DA278A68-27D1-4B31-8E13-428E309971F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2F1AF366-8D6E-4988-9135-A92BD268208B}" type="datetimeFigureOut">
              <a:rPr lang="ru-RU" smtClean="0"/>
              <a:t>19.12.2012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A278A68-27D1-4B31-8E13-428E309971F8}" type="slidenum">
              <a:rPr lang="ru-RU" smtClean="0"/>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2F1AF366-8D6E-4988-9135-A92BD268208B}" type="datetimeFigureOut">
              <a:rPr lang="ru-RU" smtClean="0"/>
              <a:t>19.12.2012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A278A68-27D1-4B31-8E13-428E309971F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2F1AF366-8D6E-4988-9135-A92BD268208B}" type="datetimeFigureOut">
              <a:rPr lang="ru-RU" smtClean="0"/>
              <a:t>19.12.2012</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A278A68-27D1-4B31-8E13-428E309971F8}" type="slidenum">
              <a:rPr lang="ru-RU" smtClean="0"/>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2F1AF366-8D6E-4988-9135-A92BD268208B}" type="datetimeFigureOut">
              <a:rPr lang="ru-RU" smtClean="0"/>
              <a:t>19.12.2012</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A278A68-27D1-4B31-8E13-428E309971F8}" type="slidenum">
              <a:rPr lang="ru-RU" smtClean="0"/>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F1AF366-8D6E-4988-9135-A92BD268208B}" type="datetimeFigureOut">
              <a:rPr lang="ru-RU" smtClean="0"/>
              <a:t>19.12.2012</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DA278A68-27D1-4B31-8E13-428E309971F8}" type="slidenum">
              <a:rPr lang="ru-RU" smtClean="0"/>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Каучуки</a:t>
            </a:r>
            <a:endParaRPr lang="ru-RU" dirty="0"/>
          </a:p>
        </p:txBody>
      </p:sp>
      <p:sp>
        <p:nvSpPr>
          <p:cNvPr id="3" name="Подзаголовок 2"/>
          <p:cNvSpPr>
            <a:spLocks noGrp="1"/>
          </p:cNvSpPr>
          <p:nvPr>
            <p:ph type="subTitle" idx="1"/>
          </p:nvPr>
        </p:nvSpPr>
        <p:spPr>
          <a:xfrm>
            <a:off x="5786446" y="4929198"/>
            <a:ext cx="3357554" cy="1752600"/>
          </a:xfrm>
        </p:spPr>
        <p:txBody>
          <a:bodyPr>
            <a:normAutofit fontScale="92500"/>
          </a:bodyPr>
          <a:lstStyle/>
          <a:p>
            <a:r>
              <a:rPr lang="ru-RU" dirty="0" smtClean="0"/>
              <a:t>Ивановой Марии</a:t>
            </a:r>
          </a:p>
          <a:p>
            <a:r>
              <a:rPr lang="ru-RU" dirty="0" smtClean="0"/>
              <a:t>Ученицы 10 « А» класса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7043758" cy="1143000"/>
          </a:xfrm>
        </p:spPr>
        <p:txBody>
          <a:bodyPr/>
          <a:lstStyle/>
          <a:p>
            <a:r>
              <a:rPr lang="ru-RU" dirty="0" smtClean="0"/>
              <a:t>Получение и применение</a:t>
            </a:r>
            <a:endParaRPr lang="ru-RU" dirty="0"/>
          </a:p>
        </p:txBody>
      </p:sp>
      <p:sp>
        <p:nvSpPr>
          <p:cNvPr id="3" name="Прямоугольник 2"/>
          <p:cNvSpPr/>
          <p:nvPr/>
        </p:nvSpPr>
        <p:spPr>
          <a:xfrm>
            <a:off x="1285852" y="1428736"/>
            <a:ext cx="4572000" cy="2862322"/>
          </a:xfrm>
          <a:prstGeom prst="rect">
            <a:avLst/>
          </a:prstGeom>
        </p:spPr>
        <p:txBody>
          <a:bodyPr>
            <a:spAutoFit/>
          </a:bodyPr>
          <a:lstStyle/>
          <a:p>
            <a:r>
              <a:rPr lang="ru-RU" dirty="0" smtClean="0"/>
              <a:t>Сейчас производится широкий ассортимент синтетических каучуков, различных по составу и потребительским свойствам. Основным методом получения синтетических каучуков является полимеризация диенов и алкенов. Наиболее широко в качестве мономеров для производства каучуков используются бутадиен, изопрен, стирол, хлоропрен, изобутен, этилен, акрилонитрил и др. </a:t>
            </a:r>
            <a:endParaRPr lang="ru-RU" dirty="0"/>
          </a:p>
        </p:txBody>
      </p:sp>
      <p:pic>
        <p:nvPicPr>
          <p:cNvPr id="20482" name="Picture 2"/>
          <p:cNvPicPr>
            <a:picLocks noChangeAspect="1" noChangeArrowheads="1"/>
          </p:cNvPicPr>
          <p:nvPr/>
        </p:nvPicPr>
        <p:blipFill>
          <a:blip r:embed="rId2"/>
          <a:srcRect/>
          <a:stretch>
            <a:fillRect/>
          </a:stretch>
        </p:blipFill>
        <p:spPr bwMode="auto">
          <a:xfrm>
            <a:off x="6000760" y="3643314"/>
            <a:ext cx="2714644" cy="250033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71604" y="357166"/>
            <a:ext cx="4572000" cy="923330"/>
          </a:xfrm>
          <a:prstGeom prst="rect">
            <a:avLst/>
          </a:prstGeom>
        </p:spPr>
        <p:txBody>
          <a:bodyPr>
            <a:spAutoFit/>
          </a:bodyPr>
          <a:lstStyle/>
          <a:p>
            <a:r>
              <a:rPr lang="ru-RU" dirty="0" smtClean="0"/>
              <a:t>По областям применения их принято разделять на каучуки общего и специального назначения.</a:t>
            </a:r>
            <a:endParaRPr lang="ru-RU" dirty="0"/>
          </a:p>
        </p:txBody>
      </p:sp>
      <p:sp>
        <p:nvSpPr>
          <p:cNvPr id="4" name="Прямоугольник 3"/>
          <p:cNvSpPr/>
          <p:nvPr/>
        </p:nvSpPr>
        <p:spPr>
          <a:xfrm>
            <a:off x="714348" y="1714488"/>
            <a:ext cx="3714760" cy="2862322"/>
          </a:xfrm>
          <a:prstGeom prst="rect">
            <a:avLst/>
          </a:prstGeom>
        </p:spPr>
        <p:txBody>
          <a:bodyPr wrap="square">
            <a:spAutoFit/>
          </a:bodyPr>
          <a:lstStyle/>
          <a:p>
            <a:r>
              <a:rPr lang="ru-RU" dirty="0" smtClean="0"/>
              <a:t>Каучуки общего назначения обладают комплексом свойств, позволяющим применять их для производства широкого круга изделий, для которых необходимо основное свойство резин – высокая эластичность при обычных температурах (шины, транспортёрные ленты, обувь и др.)</a:t>
            </a:r>
            <a:endParaRPr lang="ru-RU" dirty="0"/>
          </a:p>
        </p:txBody>
      </p:sp>
      <p:sp>
        <p:nvSpPr>
          <p:cNvPr id="5" name="Прямоугольник 4"/>
          <p:cNvSpPr/>
          <p:nvPr/>
        </p:nvSpPr>
        <p:spPr>
          <a:xfrm>
            <a:off x="4857752" y="1714488"/>
            <a:ext cx="3857652" cy="3693319"/>
          </a:xfrm>
          <a:prstGeom prst="rect">
            <a:avLst/>
          </a:prstGeom>
        </p:spPr>
        <p:txBody>
          <a:bodyPr wrap="square">
            <a:spAutoFit/>
          </a:bodyPr>
          <a:lstStyle/>
          <a:p>
            <a:r>
              <a:rPr lang="ru-RU" dirty="0" smtClean="0"/>
              <a:t>Каучуки специального назначения должны обладать свойствами, обеспечивающими работоспособность изделий в специфических, часто экстремальных условиях: стойкостью к действию растворителей, масел, кислорода, озона,  морозостойкостью (т. е. способностью сохранять высокую эластичность в широком диапазоне температур) и др. специфическими свойствами.</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1538" y="500042"/>
            <a:ext cx="4572000" cy="2031325"/>
          </a:xfrm>
          <a:prstGeom prst="rect">
            <a:avLst/>
          </a:prstGeom>
        </p:spPr>
        <p:txBody>
          <a:bodyPr>
            <a:spAutoFit/>
          </a:bodyPr>
          <a:lstStyle/>
          <a:p>
            <a:r>
              <a:rPr lang="ru-RU" dirty="0" smtClean="0"/>
              <a:t>Существуют особые группы синтетических каучуков, такие, как водные дисперсии каучуков – латексы; жидкие каучуки – утверждающиеся олигомеры; наполненные каучуки – смеси каучука с наполнителями или пластификаторами.</a:t>
            </a:r>
            <a:endParaRPr lang="ru-RU" dirty="0"/>
          </a:p>
        </p:txBody>
      </p:sp>
      <p:pic>
        <p:nvPicPr>
          <p:cNvPr id="21506" name="Picture 2"/>
          <p:cNvPicPr>
            <a:picLocks noChangeAspect="1" noChangeArrowheads="1"/>
          </p:cNvPicPr>
          <p:nvPr/>
        </p:nvPicPr>
        <p:blipFill>
          <a:blip r:embed="rId2"/>
          <a:srcRect/>
          <a:stretch>
            <a:fillRect/>
          </a:stretch>
        </p:blipFill>
        <p:spPr bwMode="auto">
          <a:xfrm>
            <a:off x="3143240" y="2786058"/>
            <a:ext cx="3038473" cy="238125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5786446" y="2000240"/>
            <a:ext cx="2786082" cy="2714644"/>
          </a:xfrm>
          <a:prstGeom prst="rect">
            <a:avLst/>
          </a:prstGeom>
          <a:noFill/>
          <a:ln w="9525">
            <a:noFill/>
            <a:miter lim="800000"/>
            <a:headEnd/>
            <a:tailEnd/>
          </a:ln>
          <a:effectLst/>
        </p:spPr>
      </p:pic>
      <p:pic>
        <p:nvPicPr>
          <p:cNvPr id="22531" name="Picture 3"/>
          <p:cNvPicPr>
            <a:picLocks noChangeAspect="1" noChangeArrowheads="1"/>
          </p:cNvPicPr>
          <p:nvPr/>
        </p:nvPicPr>
        <p:blipFill>
          <a:blip r:embed="rId3"/>
          <a:srcRect/>
          <a:stretch>
            <a:fillRect/>
          </a:stretch>
        </p:blipFill>
        <p:spPr bwMode="auto">
          <a:xfrm>
            <a:off x="1285852" y="714356"/>
            <a:ext cx="2786082" cy="2714634"/>
          </a:xfrm>
          <a:prstGeom prst="rect">
            <a:avLst/>
          </a:prstGeom>
          <a:noFill/>
          <a:ln w="9525">
            <a:noFill/>
            <a:miter lim="800000"/>
            <a:headEnd/>
            <a:tailEnd/>
          </a:ln>
          <a:effectLst/>
        </p:spPr>
      </p:pic>
      <p:pic>
        <p:nvPicPr>
          <p:cNvPr id="22532" name="Picture 4"/>
          <p:cNvPicPr>
            <a:picLocks noChangeAspect="1" noChangeArrowheads="1"/>
          </p:cNvPicPr>
          <p:nvPr/>
        </p:nvPicPr>
        <p:blipFill>
          <a:blip r:embed="rId4"/>
          <a:srcRect/>
          <a:stretch>
            <a:fillRect/>
          </a:stretch>
        </p:blipFill>
        <p:spPr bwMode="auto">
          <a:xfrm>
            <a:off x="3286116" y="714356"/>
            <a:ext cx="2786082" cy="2714644"/>
          </a:xfrm>
          <a:prstGeom prst="rect">
            <a:avLst/>
          </a:prstGeom>
          <a:noFill/>
          <a:ln w="9525">
            <a:noFill/>
            <a:miter lim="800000"/>
            <a:headEnd/>
            <a:tailEnd/>
          </a:ln>
          <a:effectLst/>
        </p:spPr>
      </p:pic>
      <p:pic>
        <p:nvPicPr>
          <p:cNvPr id="22533" name="Picture 5"/>
          <p:cNvPicPr>
            <a:picLocks noChangeAspect="1" noChangeArrowheads="1"/>
          </p:cNvPicPr>
          <p:nvPr/>
        </p:nvPicPr>
        <p:blipFill>
          <a:blip r:embed="rId5"/>
          <a:srcRect/>
          <a:stretch>
            <a:fillRect/>
          </a:stretch>
        </p:blipFill>
        <p:spPr bwMode="auto">
          <a:xfrm>
            <a:off x="2928926" y="3000372"/>
            <a:ext cx="2786082" cy="2714644"/>
          </a:xfrm>
          <a:prstGeom prst="rect">
            <a:avLst/>
          </a:prstGeom>
          <a:noFill/>
          <a:ln w="9525">
            <a:noFill/>
            <a:miter lim="800000"/>
            <a:headEnd/>
            <a:tailEnd/>
          </a:ln>
          <a:effectLst/>
        </p:spPr>
      </p:pic>
      <p:pic>
        <p:nvPicPr>
          <p:cNvPr id="22534" name="Picture 6"/>
          <p:cNvPicPr>
            <a:picLocks noChangeAspect="1" noChangeArrowheads="1"/>
          </p:cNvPicPr>
          <p:nvPr/>
        </p:nvPicPr>
        <p:blipFill>
          <a:blip r:embed="rId6"/>
          <a:srcRect/>
          <a:stretch>
            <a:fillRect/>
          </a:stretch>
        </p:blipFill>
        <p:spPr bwMode="auto">
          <a:xfrm>
            <a:off x="857224" y="3071810"/>
            <a:ext cx="2786082" cy="2714644"/>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6543692" cy="1143000"/>
          </a:xfrm>
        </p:spPr>
        <p:txBody>
          <a:bodyPr/>
          <a:lstStyle/>
          <a:p>
            <a:r>
              <a:rPr lang="ru-RU" dirty="0" smtClean="0"/>
              <a:t>Каучуки)</a:t>
            </a:r>
            <a:endParaRPr lang="ru-RU" dirty="0"/>
          </a:p>
        </p:txBody>
      </p:sp>
      <p:sp>
        <p:nvSpPr>
          <p:cNvPr id="3" name="Содержимое 2"/>
          <p:cNvSpPr>
            <a:spLocks noGrp="1"/>
          </p:cNvSpPr>
          <p:nvPr>
            <p:ph idx="1"/>
          </p:nvPr>
        </p:nvSpPr>
        <p:spPr>
          <a:xfrm>
            <a:off x="457200" y="1646237"/>
            <a:ext cx="4543428" cy="4526280"/>
          </a:xfrm>
        </p:spPr>
        <p:txBody>
          <a:bodyPr>
            <a:normAutofit fontScale="55000" lnSpcReduction="20000"/>
          </a:bodyPr>
          <a:lstStyle/>
          <a:p>
            <a:pPr>
              <a:buNone/>
            </a:pPr>
            <a:r>
              <a:rPr lang="ru-RU" dirty="0" smtClean="0"/>
              <a:t>             Каучуки </a:t>
            </a:r>
            <a:r>
              <a:rPr lang="ru-RU" dirty="0" smtClean="0"/>
              <a:t>— натуральные или синтетические материалы, характеризующиеся эластичностью, водонепроницаемостью и электроизоляционными свойствами, из которых путём специальной обработки получают резину. Природный каучук получают из жидкости молочно-белого цвета, называемой латексом, — млечного сока каучуконосных растений.</a:t>
            </a:r>
          </a:p>
          <a:p>
            <a:pPr>
              <a:buNone/>
            </a:pPr>
            <a:r>
              <a:rPr lang="ru-RU" dirty="0" smtClean="0"/>
              <a:t>           В </a:t>
            </a:r>
            <a:r>
              <a:rPr lang="ru-RU" dirty="0" smtClean="0"/>
              <a:t>технике из каучуков изготовляют шины для автотранспорта, самолётов, велосипедов; каучуки применяют для электроизоляции, а также производства промышленных товаров и медицинских приборов.</a:t>
            </a:r>
          </a:p>
          <a:p>
            <a:endParaRPr lang="ru-RU" dirty="0"/>
          </a:p>
        </p:txBody>
      </p:sp>
      <p:pic>
        <p:nvPicPr>
          <p:cNvPr id="1026" name="Picture 2"/>
          <p:cNvPicPr>
            <a:picLocks noChangeAspect="1" noChangeArrowheads="1"/>
          </p:cNvPicPr>
          <p:nvPr/>
        </p:nvPicPr>
        <p:blipFill>
          <a:blip r:embed="rId2"/>
          <a:srcRect/>
          <a:stretch>
            <a:fillRect/>
          </a:stretch>
        </p:blipFill>
        <p:spPr bwMode="auto">
          <a:xfrm>
            <a:off x="5357818" y="1500174"/>
            <a:ext cx="3429024" cy="4071966"/>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открытия каучука.</a:t>
            </a:r>
            <a:endParaRPr lang="ru-RU" dirty="0"/>
          </a:p>
        </p:txBody>
      </p:sp>
      <p:sp>
        <p:nvSpPr>
          <p:cNvPr id="3" name="Содержимое 2"/>
          <p:cNvSpPr>
            <a:spLocks noGrp="1"/>
          </p:cNvSpPr>
          <p:nvPr>
            <p:ph idx="1"/>
          </p:nvPr>
        </p:nvSpPr>
        <p:spPr>
          <a:xfrm>
            <a:off x="457200" y="1646237"/>
            <a:ext cx="5472122" cy="3640151"/>
          </a:xfrm>
        </p:spPr>
        <p:txBody>
          <a:bodyPr>
            <a:normAutofit fontScale="55000" lnSpcReduction="20000"/>
          </a:bodyPr>
          <a:lstStyle/>
          <a:p>
            <a:r>
              <a:rPr lang="ru-RU" b="1" i="1" dirty="0" smtClean="0"/>
              <a:t> </a:t>
            </a:r>
            <a:r>
              <a:rPr lang="ru-RU" b="1" i="1" dirty="0" smtClean="0"/>
              <a:t>    Каучук </a:t>
            </a:r>
            <a:r>
              <a:rPr lang="ru-RU" b="1" i="1" dirty="0" smtClean="0"/>
              <a:t>известен столько лет, сколько и сама природа. Первое знакомство европейцев с натуральным каучуком произошло пять веков </a:t>
            </a:r>
            <a:br>
              <a:rPr lang="ru-RU" b="1" i="1" dirty="0" smtClean="0"/>
            </a:br>
            <a:r>
              <a:rPr lang="ru-RU" b="1" i="1" dirty="0" smtClean="0"/>
              <a:t>назад. Собственно, история каучука началась, как ни странно, с детского </a:t>
            </a:r>
            <a:br>
              <a:rPr lang="ru-RU" b="1" i="1" dirty="0" smtClean="0"/>
            </a:br>
            <a:r>
              <a:rPr lang="ru-RU" b="1" i="1" dirty="0" smtClean="0"/>
              <a:t>мячика и школьной резинки. </a:t>
            </a:r>
            <a:endParaRPr lang="ru-RU" b="1" i="1" dirty="0" smtClean="0"/>
          </a:p>
          <a:p>
            <a:r>
              <a:rPr lang="ru-RU" b="1" i="1" dirty="0" smtClean="0"/>
              <a:t>     Во Франции к 1820 г. научились изготовлять подтяжки и подвязки из </a:t>
            </a:r>
            <a:br>
              <a:rPr lang="ru-RU" b="1" i="1" dirty="0" smtClean="0"/>
            </a:br>
            <a:r>
              <a:rPr lang="ru-RU" b="1" i="1" dirty="0" smtClean="0"/>
              <a:t>каучуковых нитей, сплетённых с тканью. </a:t>
            </a:r>
            <a:endParaRPr lang="ru-RU" b="1" i="1" dirty="0" smtClean="0"/>
          </a:p>
          <a:p>
            <a:r>
              <a:rPr lang="ru-RU" b="1" i="1" dirty="0" smtClean="0"/>
              <a:t> </a:t>
            </a:r>
            <a:r>
              <a:rPr lang="ru-RU" b="1" i="1" dirty="0" smtClean="0"/>
              <a:t>    В </a:t>
            </a:r>
            <a:r>
              <a:rPr lang="ru-RU" b="1" i="1" dirty="0" smtClean="0"/>
              <a:t>США вещи из каучука стали весьма популярны и известны в 1830-х годах, резиновые </a:t>
            </a:r>
            <a:br>
              <a:rPr lang="ru-RU" b="1" i="1" dirty="0" smtClean="0"/>
            </a:br>
            <a:r>
              <a:rPr lang="ru-RU" b="1" i="1" dirty="0" smtClean="0"/>
              <a:t>бутылки и обувь, сделанные южноамериканскими индейцами, импортировались  </a:t>
            </a:r>
            <a:r>
              <a:rPr lang="ru-RU" b="1" i="1" dirty="0" smtClean="0"/>
              <a:t>в больших количествах.</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6972320" cy="1143000"/>
          </a:xfrm>
        </p:spPr>
        <p:txBody>
          <a:bodyPr>
            <a:normAutofit/>
          </a:bodyPr>
          <a:lstStyle/>
          <a:p>
            <a:r>
              <a:rPr lang="ru-RU" dirty="0" smtClean="0"/>
              <a:t>Каучук в природе</a:t>
            </a:r>
            <a:endParaRPr lang="ru-RU" dirty="0"/>
          </a:p>
        </p:txBody>
      </p:sp>
      <p:sp>
        <p:nvSpPr>
          <p:cNvPr id="3" name="Содержимое 2"/>
          <p:cNvSpPr>
            <a:spLocks noGrp="1"/>
          </p:cNvSpPr>
          <p:nvPr>
            <p:ph idx="1"/>
          </p:nvPr>
        </p:nvSpPr>
        <p:spPr>
          <a:xfrm>
            <a:off x="285720" y="1571612"/>
            <a:ext cx="5257808" cy="4526280"/>
          </a:xfrm>
        </p:spPr>
        <p:txBody>
          <a:bodyPr>
            <a:normAutofit fontScale="55000" lnSpcReduction="20000"/>
          </a:bodyPr>
          <a:lstStyle/>
          <a:p>
            <a:pPr>
              <a:buNone/>
            </a:pPr>
            <a:r>
              <a:rPr lang="ru-RU" dirty="0" smtClean="0"/>
              <a:t>          Природный </a:t>
            </a:r>
            <a:r>
              <a:rPr lang="ru-RU" dirty="0" smtClean="0"/>
              <a:t>каучук встречается в очень многих растениях, не составляющих одного определённого ботанического семейства. Каучуконосы распространены, главным образом, в тропическом поясе около экватора, то есть в Южной Америке, Африке и на Малайском архипелаге. Из 20 видов каучуконосных деревьев, произрастающих в Бразилии, лучшим деревом, дающим каучук, является бразильская гевея. Каучук в гевеи содержится в млечном соке, распределённом в млечных каналах, которые образуют в стволе концентрические кольца. Чтобы получить каучук, на деревьях гевеи делают надрезы</a:t>
            </a:r>
            <a:r>
              <a:rPr lang="ru-RU" dirty="0" smtClean="0"/>
              <a:t>.</a:t>
            </a:r>
          </a:p>
          <a:p>
            <a:pPr>
              <a:buNone/>
            </a:pPr>
            <a:r>
              <a:rPr lang="ru-RU" dirty="0" smtClean="0"/>
              <a:t>          Европейцы познакомились с каучуком лишь в XVI веке, после возвращения из плавания Колумба и его спутников.</a:t>
            </a:r>
            <a:endParaRPr lang="ru-RU" dirty="0"/>
          </a:p>
        </p:txBody>
      </p:sp>
      <p:pic>
        <p:nvPicPr>
          <p:cNvPr id="2050" name="Picture 2"/>
          <p:cNvPicPr>
            <a:picLocks noChangeAspect="1" noChangeArrowheads="1"/>
          </p:cNvPicPr>
          <p:nvPr/>
        </p:nvPicPr>
        <p:blipFill>
          <a:blip r:embed="rId2"/>
          <a:srcRect/>
          <a:stretch>
            <a:fillRect/>
          </a:stretch>
        </p:blipFill>
        <p:spPr bwMode="auto">
          <a:xfrm>
            <a:off x="5429256" y="1571612"/>
            <a:ext cx="3300729" cy="4572008"/>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6900882" cy="1143000"/>
          </a:xfrm>
        </p:spPr>
        <p:txBody>
          <a:bodyPr>
            <a:normAutofit fontScale="90000"/>
          </a:bodyPr>
          <a:lstStyle/>
          <a:p>
            <a:r>
              <a:rPr lang="ru-RU" dirty="0" smtClean="0"/>
              <a:t>Физические свойства натурального каучука..</a:t>
            </a:r>
            <a:endParaRPr lang="ru-RU" dirty="0"/>
          </a:p>
        </p:txBody>
      </p:sp>
      <p:sp>
        <p:nvSpPr>
          <p:cNvPr id="3" name="Содержимое 2"/>
          <p:cNvSpPr>
            <a:spLocks noGrp="1"/>
          </p:cNvSpPr>
          <p:nvPr>
            <p:ph idx="1"/>
          </p:nvPr>
        </p:nvSpPr>
        <p:spPr>
          <a:xfrm>
            <a:off x="457200" y="1646237"/>
            <a:ext cx="6972320" cy="3925903"/>
          </a:xfrm>
        </p:spPr>
        <p:txBody>
          <a:bodyPr>
            <a:normAutofit fontScale="55000" lnSpcReduction="20000"/>
          </a:bodyPr>
          <a:lstStyle/>
          <a:p>
            <a:pPr>
              <a:buNone/>
            </a:pPr>
            <a:r>
              <a:rPr lang="ru-RU" dirty="0" smtClean="0"/>
              <a:t>         Натуральный </a:t>
            </a:r>
            <a:r>
              <a:rPr lang="ru-RU" dirty="0" smtClean="0"/>
              <a:t>каучук – аморфное, способно кристаллизоваться твёрдое тело. Он не набухает и не растворяется в воде, спирте, ацетоне и ряде других жидкостей. Натуральный каучук </a:t>
            </a:r>
            <a:r>
              <a:rPr lang="ru-RU" dirty="0" smtClean="0"/>
              <a:t> отличается </a:t>
            </a:r>
            <a:r>
              <a:rPr lang="ru-RU" dirty="0" smtClean="0"/>
              <a:t>высокими физическими свойствами, а так же </a:t>
            </a:r>
            <a:r>
              <a:rPr lang="ru-RU" dirty="0" smtClean="0"/>
              <a:t>способностью </a:t>
            </a:r>
            <a:r>
              <a:rPr lang="ru-RU" dirty="0" smtClean="0"/>
              <a:t>обрабатываться на оборудовании заводов резиновой промышленности. Особенно важным и </a:t>
            </a:r>
            <a:r>
              <a:rPr lang="ru-RU" dirty="0" smtClean="0"/>
              <a:t>специфическим свойством каучука является его эластичность (упругость) . Каучук </a:t>
            </a:r>
            <a:r>
              <a:rPr lang="ru-RU" dirty="0" smtClean="0"/>
              <a:t>- высокоэластичный продукт. Эластичность каучука сохраняется в широких температурных пределах, и это является характерным </a:t>
            </a:r>
            <a:r>
              <a:rPr lang="ru-RU" dirty="0" smtClean="0"/>
              <a:t>свойством  </a:t>
            </a:r>
            <a:r>
              <a:rPr lang="ru-RU" dirty="0" smtClean="0"/>
              <a:t>каучука. При повышенной температуре каучук становится мягким и липким, а на холоде твёрдым и хрупким. При долгом хранении каучук твердеет. Каучук – хороший диэлектрик, он имеет низкую водопроницаемость и газопроницаемость. Каучук в воде практически не растворяется.</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7186634" cy="1143000"/>
          </a:xfrm>
        </p:spPr>
        <p:txBody>
          <a:bodyPr>
            <a:normAutofit fontScale="90000"/>
          </a:bodyPr>
          <a:lstStyle/>
          <a:p>
            <a:r>
              <a:rPr lang="ru-RU" dirty="0" smtClean="0"/>
              <a:t>Химические свойства натурального каучука.</a:t>
            </a:r>
            <a:endParaRPr lang="ru-RU" dirty="0"/>
          </a:p>
        </p:txBody>
      </p:sp>
      <p:sp>
        <p:nvSpPr>
          <p:cNvPr id="3" name="Содержимое 2"/>
          <p:cNvSpPr>
            <a:spLocks noGrp="1"/>
          </p:cNvSpPr>
          <p:nvPr>
            <p:ph idx="1"/>
          </p:nvPr>
        </p:nvSpPr>
        <p:spPr>
          <a:xfrm>
            <a:off x="457200" y="1646237"/>
            <a:ext cx="7329510" cy="3568713"/>
          </a:xfrm>
        </p:spPr>
        <p:txBody>
          <a:bodyPr>
            <a:normAutofit fontScale="62500" lnSpcReduction="20000"/>
          </a:bodyPr>
          <a:lstStyle/>
          <a:p>
            <a:pPr>
              <a:buNone/>
            </a:pPr>
            <a:r>
              <a:rPr lang="ru-RU" dirty="0" smtClean="0"/>
              <a:t>         Каучук </a:t>
            </a:r>
            <a:r>
              <a:rPr lang="ru-RU" dirty="0" smtClean="0"/>
              <a:t>легко вступает в химические реакции с целым рядом веществ: кислородом (</a:t>
            </a:r>
            <a:r>
              <a:rPr lang="ru-RU" b="1" dirty="0" smtClean="0"/>
              <a:t> О</a:t>
            </a:r>
            <a:r>
              <a:rPr lang="ru-RU" b="1" baseline="-25000" dirty="0" smtClean="0"/>
              <a:t>2</a:t>
            </a:r>
            <a:r>
              <a:rPr lang="ru-RU" dirty="0" smtClean="0"/>
              <a:t>), водородом(</a:t>
            </a:r>
            <a:r>
              <a:rPr lang="ru-RU" b="1" dirty="0" smtClean="0"/>
              <a:t>Н</a:t>
            </a:r>
            <a:r>
              <a:rPr lang="ru-RU" b="1" baseline="-25000" dirty="0" smtClean="0"/>
              <a:t>2</a:t>
            </a:r>
            <a:r>
              <a:rPr lang="ru-RU" dirty="0" smtClean="0"/>
              <a:t>), галогенами (</a:t>
            </a:r>
            <a:r>
              <a:rPr lang="ru-RU" b="1" dirty="0" smtClean="0"/>
              <a:t>Cl</a:t>
            </a:r>
            <a:r>
              <a:rPr lang="ru-RU" b="1" baseline="-25000" dirty="0" smtClean="0"/>
              <a:t>2</a:t>
            </a:r>
            <a:r>
              <a:rPr lang="ru-RU" b="1" dirty="0" smtClean="0"/>
              <a:t> , Br</a:t>
            </a:r>
            <a:r>
              <a:rPr lang="ru-RU" b="1" baseline="-25000" dirty="0" smtClean="0"/>
              <a:t>2</a:t>
            </a:r>
            <a:r>
              <a:rPr lang="ru-RU" dirty="0" smtClean="0"/>
              <a:t>), серой (</a:t>
            </a:r>
            <a:r>
              <a:rPr lang="ru-RU" b="1" dirty="0" smtClean="0"/>
              <a:t>S</a:t>
            </a:r>
            <a:r>
              <a:rPr lang="ru-RU" dirty="0" smtClean="0"/>
              <a:t>) и другими. Эта высокая реакционная способность каучука объясняется его ненасыщенной химической природой. </a:t>
            </a:r>
            <a:r>
              <a:rPr lang="ru-RU" dirty="0" smtClean="0"/>
              <a:t>Почти </a:t>
            </a:r>
            <a:r>
              <a:rPr lang="ru-RU" dirty="0" smtClean="0"/>
              <a:t>все химические реакции приводят к изменению физических и химических свойств каучука: растворимости, прочности, эластичности и других. Кислород и особенно озон, окисляют каучук уже при комнатной </a:t>
            </a:r>
            <a:r>
              <a:rPr lang="ru-RU" dirty="0" smtClean="0"/>
              <a:t>температуре. </a:t>
            </a:r>
            <a:r>
              <a:rPr lang="ru-RU" dirty="0" smtClean="0"/>
              <a:t>Процесс окисления лежит также в основе одного из превращений каучука – перехода его из твёрдого в пластичное состояние.</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357166"/>
            <a:ext cx="6429420" cy="1143000"/>
          </a:xfrm>
        </p:spPr>
        <p:txBody>
          <a:bodyPr>
            <a:normAutofit fontScale="90000"/>
          </a:bodyPr>
          <a:lstStyle/>
          <a:p>
            <a:r>
              <a:rPr lang="ru-RU" dirty="0" smtClean="0"/>
              <a:t>Резина</a:t>
            </a:r>
            <a:r>
              <a:rPr lang="en-US" dirty="0" smtClean="0"/>
              <a:t>,</a:t>
            </a:r>
            <a:r>
              <a:rPr lang="ru-RU" dirty="0" smtClean="0"/>
              <a:t> ее применение в промышленных товарах.</a:t>
            </a:r>
            <a:endParaRPr lang="ru-RU" dirty="0"/>
          </a:p>
        </p:txBody>
      </p:sp>
      <p:sp>
        <p:nvSpPr>
          <p:cNvPr id="3" name="Содержимое 2"/>
          <p:cNvSpPr>
            <a:spLocks noGrp="1"/>
          </p:cNvSpPr>
          <p:nvPr>
            <p:ph idx="1"/>
          </p:nvPr>
        </p:nvSpPr>
        <p:spPr>
          <a:xfrm>
            <a:off x="457200" y="1646237"/>
            <a:ext cx="5900750" cy="3282961"/>
          </a:xfrm>
        </p:spPr>
        <p:txBody>
          <a:bodyPr>
            <a:normAutofit fontScale="70000" lnSpcReduction="20000"/>
          </a:bodyPr>
          <a:lstStyle/>
          <a:p>
            <a:pPr>
              <a:buNone/>
            </a:pPr>
            <a:r>
              <a:rPr lang="ru-RU" dirty="0" smtClean="0"/>
              <a:t>      Каучук </a:t>
            </a:r>
            <a:r>
              <a:rPr lang="ru-RU" dirty="0" smtClean="0"/>
              <a:t>имеет огромное народнохозяйственное значение. Чаще всего его используют не в чистом виде, а в виде резины. Резиновые изделия применяют в технике для изоляции проводов, изготовления различных шин, в военной промышленности, в производстве промышленных товаров: обуви, искусственной кожи, прорезиненной одежды, медицинских изделий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571472" y="500042"/>
            <a:ext cx="7858180" cy="1643066"/>
          </a:xfrm>
        </p:spPr>
        <p:txBody>
          <a:bodyPr>
            <a:normAutofit fontScale="90000"/>
          </a:bodyPr>
          <a:lstStyle/>
          <a:p>
            <a:r>
              <a:rPr lang="ru-RU" dirty="0" smtClean="0"/>
              <a:t/>
            </a:r>
            <a:br>
              <a:rPr lang="ru-RU" dirty="0" smtClean="0"/>
            </a:br>
            <a:r>
              <a:rPr lang="ru-RU" dirty="0" smtClean="0"/>
              <a:t>Источники натурального каучука</a:t>
            </a:r>
            <a:endParaRPr lang="ru-RU" dirty="0"/>
          </a:p>
        </p:txBody>
      </p:sp>
      <p:sp>
        <p:nvSpPr>
          <p:cNvPr id="8" name="Прямоугольник 7"/>
          <p:cNvSpPr/>
          <p:nvPr/>
        </p:nvSpPr>
        <p:spPr>
          <a:xfrm>
            <a:off x="285720" y="1714488"/>
            <a:ext cx="5214974" cy="3970318"/>
          </a:xfrm>
          <a:prstGeom prst="rect">
            <a:avLst/>
          </a:prstGeom>
        </p:spPr>
        <p:txBody>
          <a:bodyPr wrap="square">
            <a:spAutoFit/>
          </a:bodyPr>
          <a:lstStyle/>
          <a:p>
            <a:r>
              <a:rPr lang="ru-RU" dirty="0" smtClean="0"/>
              <a:t>Сырой натуральный каучук бывает двух видов:</a:t>
            </a:r>
            <a:br>
              <a:rPr lang="ru-RU" dirty="0" smtClean="0"/>
            </a:br>
            <a:r>
              <a:rPr lang="ru-RU" dirty="0" smtClean="0"/>
              <a:t>1) дикий каучук, добываемый из произрастающих в естественных условиях деревьев, кустов и лозы;</a:t>
            </a:r>
            <a:br>
              <a:rPr lang="ru-RU" dirty="0" smtClean="0"/>
            </a:br>
            <a:r>
              <a:rPr lang="ru-RU" dirty="0" smtClean="0"/>
              <a:t>2) плантационный каучук, добываемый из возделываемых человеком деревьев и других растений. В течение 19 в. вся масса сырого каучука промышленного применения представляла собой дикий каучук, добывавшийся подсочкой гевеи бразильской в экваториальных тропических лесах Латинской Америки, из деревьев и лозы в экваториальной Африке, на Малаккском полуострове и Зондских островах.</a:t>
            </a:r>
            <a:endParaRPr lang="ru-RU" dirty="0"/>
          </a:p>
        </p:txBody>
      </p:sp>
      <p:pic>
        <p:nvPicPr>
          <p:cNvPr id="19458" name="Picture 2"/>
          <p:cNvPicPr>
            <a:picLocks noChangeAspect="1" noChangeArrowheads="1"/>
          </p:cNvPicPr>
          <p:nvPr/>
        </p:nvPicPr>
        <p:blipFill>
          <a:blip r:embed="rId2"/>
          <a:srcRect/>
          <a:stretch>
            <a:fillRect/>
          </a:stretch>
        </p:blipFill>
        <p:spPr bwMode="auto">
          <a:xfrm>
            <a:off x="5429256" y="2500306"/>
            <a:ext cx="3340375" cy="292893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8229600" cy="1143000"/>
          </a:xfrm>
        </p:spPr>
        <p:txBody>
          <a:bodyPr/>
          <a:lstStyle/>
          <a:p>
            <a:r>
              <a:rPr lang="ru-RU" dirty="0" smtClean="0"/>
              <a:t>Синтетический каучук</a:t>
            </a:r>
            <a:endParaRPr lang="ru-RU" dirty="0"/>
          </a:p>
        </p:txBody>
      </p:sp>
      <p:sp>
        <p:nvSpPr>
          <p:cNvPr id="3" name="Прямоугольник 2"/>
          <p:cNvSpPr/>
          <p:nvPr/>
        </p:nvSpPr>
        <p:spPr>
          <a:xfrm>
            <a:off x="714348" y="1571612"/>
            <a:ext cx="7215238" cy="4247317"/>
          </a:xfrm>
          <a:prstGeom prst="rect">
            <a:avLst/>
          </a:prstGeom>
        </p:spPr>
        <p:txBody>
          <a:bodyPr wrap="square">
            <a:spAutoFit/>
          </a:bodyPr>
          <a:lstStyle/>
          <a:p>
            <a:r>
              <a:rPr lang="ru-RU" dirty="0" smtClean="0"/>
              <a:t>       Исследованиями в области получения синтетического каучука на грани 19–20 вв. занимались многие научные лаборатории мира. Этому способствовал не только бурный рост потребления натурального каучука, но географические факторы. Первые промышленные партии синтетического каучука  были выпущены в 1916 в Германии. Было получено около 3000 т синтетического каучука, из которого изготовляли аккумуляторные коробки для подводных лодок.                </a:t>
            </a:r>
          </a:p>
          <a:p>
            <a:r>
              <a:rPr lang="ru-RU" dirty="0"/>
              <a:t> </a:t>
            </a:r>
            <a:r>
              <a:rPr lang="ru-RU" dirty="0" smtClean="0"/>
              <a:t>        С 1932 и вплоть до 1990 СССР по объемам производства синтетического каучука занимал первое место в мире. И сегодня Россия сохраняет позиции экспортера мирового значения. На внутреннем рынке остается примерно половина продукции. Основными потребителями синтетического каучука являются шинные заводы, а около 40 процентов каучука идет на широкий ассортимент резинотехнических изделий</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162</TotalTime>
  <Words>811</Words>
  <Application>Microsoft Office PowerPoint</Application>
  <PresentationFormat>Экран (4:3)</PresentationFormat>
  <Paragraphs>30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Литейная</vt:lpstr>
      <vt:lpstr>Каучуки</vt:lpstr>
      <vt:lpstr>Каучуки)</vt:lpstr>
      <vt:lpstr>История открытия каучука.</vt:lpstr>
      <vt:lpstr>Каучук в природе</vt:lpstr>
      <vt:lpstr>Физические свойства натурального каучука..</vt:lpstr>
      <vt:lpstr>Химические свойства натурального каучука.</vt:lpstr>
      <vt:lpstr>Резина, ее применение в промышленных товарах.</vt:lpstr>
      <vt:lpstr> Источники натурального каучука</vt:lpstr>
      <vt:lpstr>Синтетический каучук</vt:lpstr>
      <vt:lpstr>Получение и применение</vt:lpstr>
      <vt:lpstr>Слайд 11</vt:lpstr>
      <vt:lpstr>Слайд 12</vt:lpstr>
      <vt:lpstr>Слайд 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Каучуки</dc:title>
  <dc:creator>Admin</dc:creator>
  <cp:lastModifiedBy>Admin</cp:lastModifiedBy>
  <cp:revision>17</cp:revision>
  <dcterms:created xsi:type="dcterms:W3CDTF">2012-12-19T17:51:26Z</dcterms:created>
  <dcterms:modified xsi:type="dcterms:W3CDTF">2012-12-19T20:34:03Z</dcterms:modified>
</cp:coreProperties>
</file>