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500306"/>
            <a:ext cx="7772400" cy="1470025"/>
          </a:xfrm>
        </p:spPr>
        <p:txBody>
          <a:bodyPr>
            <a:normAutofit fontScale="90000"/>
          </a:bodyPr>
          <a:lstStyle/>
          <a:p>
            <a:r>
              <a:rPr lang="ru-RU" b="1" dirty="0" smtClean="0">
                <a:solidFill>
                  <a:schemeClr val="accent2">
                    <a:lumMod val="50000"/>
                  </a:schemeClr>
                </a:solidFill>
              </a:rPr>
              <a:t>Профессионализм и педагогическое мастерство современного педагога</a:t>
            </a:r>
            <a:endParaRPr lang="ru-RU" dirty="0">
              <a:solidFill>
                <a:schemeClr val="accent2">
                  <a:lumMod val="50000"/>
                </a:schemeClr>
              </a:solidFill>
            </a:endParaRPr>
          </a:p>
        </p:txBody>
      </p:sp>
      <p:sp>
        <p:nvSpPr>
          <p:cNvPr id="3" name="Подзаголовок 2"/>
          <p:cNvSpPr>
            <a:spLocks noGrp="1"/>
          </p:cNvSpPr>
          <p:nvPr>
            <p:ph type="subTitle" idx="1"/>
          </p:nvPr>
        </p:nvSpPr>
        <p:spPr>
          <a:xfrm>
            <a:off x="1357290" y="3857628"/>
            <a:ext cx="6400800" cy="1752600"/>
          </a:xfrm>
        </p:spPr>
        <p:txBody>
          <a:bodyPr/>
          <a:lstStyle/>
          <a:p>
            <a:endParaRPr lang="ru-RU" dirty="0"/>
          </a:p>
        </p:txBody>
      </p:sp>
      <p:pic>
        <p:nvPicPr>
          <p:cNvPr id="1026" name="Picture 2"/>
          <p:cNvPicPr>
            <a:picLocks noChangeAspect="1" noChangeArrowheads="1"/>
          </p:cNvPicPr>
          <p:nvPr/>
        </p:nvPicPr>
        <p:blipFill>
          <a:blip r:embed="rId2"/>
          <a:srcRect/>
          <a:stretch>
            <a:fillRect/>
          </a:stretch>
        </p:blipFill>
        <p:spPr bwMode="auto">
          <a:xfrm>
            <a:off x="0" y="0"/>
            <a:ext cx="2543001"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2">
                    <a:lumMod val="50000"/>
                  </a:schemeClr>
                </a:solidFill>
                <a:effectLst>
                  <a:outerShdw blurRad="38100" dist="38100" dir="2700000" algn="tl">
                    <a:srgbClr val="000000">
                      <a:alpha val="43137"/>
                    </a:srgbClr>
                  </a:outerShdw>
                </a:effectLst>
              </a:rPr>
              <a:t>Педагогический профессионализм = педагогическое мастерство </a:t>
            </a:r>
            <a:endParaRPr lang="ru-RU" dirty="0">
              <a:solidFill>
                <a:schemeClr val="accent2">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r>
              <a:rPr lang="ru-RU" dirty="0" smtClean="0">
                <a:effectLst>
                  <a:outerShdw blurRad="38100" dist="38100" dir="2700000" algn="tl">
                    <a:srgbClr val="000000">
                      <a:alpha val="43137"/>
                    </a:srgbClr>
                  </a:outerShdw>
                </a:effectLst>
              </a:rPr>
              <a:t>Определяется как идеал педагогической деятельности, побуждающий педагогов к самосовершенствованию, и как эталон, содержащий оценку эффективности педагогического труда. </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2">
                    <a:lumMod val="50000"/>
                  </a:schemeClr>
                </a:solidFill>
              </a:rPr>
              <a:t>Личность  учителя</a:t>
            </a:r>
            <a:r>
              <a:rPr lang="ru-RU" dirty="0" smtClean="0">
                <a:solidFill>
                  <a:schemeClr val="accent2">
                    <a:lumMod val="50000"/>
                  </a:schemeClr>
                </a:solidFill>
              </a:rPr>
              <a:t> </a:t>
            </a:r>
            <a:endParaRPr lang="ru-RU" dirty="0">
              <a:solidFill>
                <a:schemeClr val="accent2">
                  <a:lumMod val="50000"/>
                </a:schemeClr>
              </a:solidFill>
            </a:endParaRPr>
          </a:p>
        </p:txBody>
      </p:sp>
      <p:sp>
        <p:nvSpPr>
          <p:cNvPr id="3" name="Содержимое 2"/>
          <p:cNvSpPr>
            <a:spLocks noGrp="1"/>
          </p:cNvSpPr>
          <p:nvPr>
            <p:ph idx="1"/>
          </p:nvPr>
        </p:nvSpPr>
        <p:spPr/>
        <p:txBody>
          <a:bodyPr/>
          <a:lstStyle/>
          <a:p>
            <a:r>
              <a:rPr lang="ru-RU" dirty="0" smtClean="0"/>
              <a:t>профессионализм</a:t>
            </a:r>
          </a:p>
          <a:p>
            <a:r>
              <a:rPr lang="ru-RU" dirty="0" smtClean="0"/>
              <a:t>компетентность</a:t>
            </a:r>
          </a:p>
          <a:p>
            <a:r>
              <a:rPr lang="ru-RU" dirty="0" smtClean="0"/>
              <a:t> продуктивность </a:t>
            </a:r>
          </a:p>
          <a:p>
            <a:r>
              <a:rPr lang="ru-RU" dirty="0" smtClean="0"/>
              <a:t>социально направленные личностные качества.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15436" cy="1143000"/>
          </a:xfrm>
        </p:spPr>
        <p:txBody>
          <a:bodyPr>
            <a:normAutofit fontScale="90000"/>
          </a:bodyPr>
          <a:lstStyle/>
          <a:p>
            <a:r>
              <a:rPr lang="ru-RU" b="1" i="1" u="sng" dirty="0" smtClean="0">
                <a:solidFill>
                  <a:schemeClr val="accent2">
                    <a:lumMod val="50000"/>
                  </a:schemeClr>
                </a:solidFill>
              </a:rPr>
              <a:t>Восемь обязанностей учителя </a:t>
            </a:r>
            <a:br>
              <a:rPr lang="ru-RU" b="1" i="1" u="sng" dirty="0" smtClean="0">
                <a:solidFill>
                  <a:schemeClr val="accent2">
                    <a:lumMod val="50000"/>
                  </a:schemeClr>
                </a:solidFill>
              </a:rPr>
            </a:br>
            <a:r>
              <a:rPr lang="ru-RU" b="1" i="1" u="sng" dirty="0" smtClean="0">
                <a:solidFill>
                  <a:schemeClr val="accent2">
                    <a:lumMod val="50000"/>
                  </a:schemeClr>
                </a:solidFill>
              </a:rPr>
              <a:t>в </a:t>
            </a:r>
            <a:r>
              <a:rPr lang="ru-RU" b="1" i="1" u="sng" dirty="0" err="1" smtClean="0">
                <a:solidFill>
                  <a:schemeClr val="accent2">
                    <a:lumMod val="50000"/>
                  </a:schemeClr>
                </a:solidFill>
              </a:rPr>
              <a:t>суфийском</a:t>
            </a:r>
            <a:r>
              <a:rPr lang="ru-RU" b="1" i="1" u="sng" dirty="0" smtClean="0">
                <a:solidFill>
                  <a:schemeClr val="accent2">
                    <a:lumMod val="50000"/>
                  </a:schemeClr>
                </a:solidFill>
              </a:rPr>
              <a:t> учении</a:t>
            </a:r>
            <a:r>
              <a:rPr lang="ru-RU" dirty="0" smtClean="0"/>
              <a:t/>
            </a:r>
            <a:br>
              <a:rPr lang="ru-RU" dirty="0" smtClean="0"/>
            </a:br>
            <a:endParaRPr lang="ru-RU" dirty="0"/>
          </a:p>
        </p:txBody>
      </p:sp>
      <p:sp>
        <p:nvSpPr>
          <p:cNvPr id="3" name="Содержимое 2"/>
          <p:cNvSpPr>
            <a:spLocks noGrp="1"/>
          </p:cNvSpPr>
          <p:nvPr>
            <p:ph idx="1"/>
          </p:nvPr>
        </p:nvSpPr>
        <p:spPr>
          <a:xfrm>
            <a:off x="142844" y="1357298"/>
            <a:ext cx="9001156" cy="4525963"/>
          </a:xfrm>
        </p:spPr>
        <p:txBody>
          <a:bodyPr>
            <a:noAutofit/>
          </a:bodyPr>
          <a:lstStyle/>
          <a:p>
            <a:pPr algn="just">
              <a:buNone/>
            </a:pPr>
            <a:r>
              <a:rPr lang="ru-RU" sz="1200" dirty="0" smtClean="0">
                <a:effectLst>
                  <a:outerShdw blurRad="38100" dist="38100" dir="2700000" algn="tl">
                    <a:srgbClr val="000000">
                      <a:alpha val="43137"/>
                    </a:srgbClr>
                  </a:outerShdw>
                </a:effectLst>
                <a:latin typeface="Times New Roman" pitchFamily="18" charset="0"/>
                <a:cs typeface="Times New Roman" pitchFamily="18" charset="0"/>
              </a:rPr>
              <a:t>1</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 «Первая обязанность учителя - симпатизировать ученикам и обращаться с ними, как с собственными детьми». </a:t>
            </a:r>
            <a:r>
              <a:rPr lang="ru-RU" sz="1400" dirty="0" smtClean="0">
                <a:latin typeface="Times New Roman" pitchFamily="18" charset="0"/>
                <a:cs typeface="Times New Roman" pitchFamily="18" charset="0"/>
              </a:rPr>
              <a:t>(Учитель должен заботиться о благополучии своих учеников в такой же степени, как отец или мать пекутся о своих детях. Учитель должен всегда помнить об их слабостях, но, как родители, быть способным любить их и за эти слабости.)</a:t>
            </a:r>
          </a:p>
          <a:p>
            <a:pPr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2.«Вторая обязанность учителя - следовать примеру Дающего </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закон</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 он не должен ждать вознаграждения за, свою работу... не должен принимать ни платы, ни благодарности».(</a:t>
            </a:r>
            <a:r>
              <a:rPr lang="ru-RU" sz="1400" dirty="0" smtClean="0">
                <a:latin typeface="Times New Roman" pitchFamily="18" charset="0"/>
                <a:cs typeface="Times New Roman" pitchFamily="18" charset="0"/>
              </a:rPr>
              <a:t>Учитель обычно имеет определенное занятие, свое ремесло, так что не зависит от учеников материально. Учитель должен быть </a:t>
            </a:r>
            <a:r>
              <a:rPr lang="ru-RU" sz="1400" dirty="0" smtClean="0">
                <a:latin typeface="Times New Roman" pitchFamily="18" charset="0"/>
                <a:cs typeface="Times New Roman" pitchFamily="18" charset="0"/>
              </a:rPr>
              <a:t>благодарен </a:t>
            </a:r>
            <a:r>
              <a:rPr lang="ru-RU" sz="1400" dirty="0" smtClean="0">
                <a:latin typeface="Times New Roman" pitchFamily="18" charset="0"/>
                <a:cs typeface="Times New Roman" pitchFamily="18" charset="0"/>
              </a:rPr>
              <a:t>ученику за желание учиться. видеть плодов собственного труда, работать на отдаленное будущее...)</a:t>
            </a:r>
          </a:p>
          <a:p>
            <a:pPr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3.«Учитель никогда не должен отказывать ученику в совете и не должен позволять ему работать на какой-либо ступени, пока он не готов к этому».</a:t>
            </a:r>
          </a:p>
          <a:p>
            <a:pPr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4.«Отговаривая ученика от дурных путей, учитель должен </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действовать </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скорее намеком, чем прямо, и с симпатией, а не грубыми попреками...»</a:t>
            </a:r>
          </a:p>
          <a:p>
            <a:pPr lvl="0"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5.«Учитель, обучающий определенной науке, не должен пренебрежительно отзываться о других науках перед учениками». </a:t>
            </a:r>
            <a:r>
              <a:rPr lang="ru-RU" sz="1400" dirty="0" smtClean="0">
                <a:latin typeface="Times New Roman" pitchFamily="18" charset="0"/>
                <a:cs typeface="Times New Roman" pitchFamily="18" charset="0"/>
              </a:rPr>
              <a:t>(Как часто мы забываем эту истину, считая свой предмет самым важным, а своих коллег менее компетентными. И еще: не так важно то, </a:t>
            </a:r>
            <a:r>
              <a:rPr lang="ru-RU" sz="1400" dirty="0" smtClean="0">
                <a:latin typeface="Times New Roman" pitchFamily="18" charset="0"/>
                <a:cs typeface="Times New Roman" pitchFamily="18" charset="0"/>
              </a:rPr>
              <a:t>чему </a:t>
            </a:r>
            <a:r>
              <a:rPr lang="ru-RU" sz="1400" dirty="0" smtClean="0">
                <a:latin typeface="Times New Roman" pitchFamily="18" charset="0"/>
                <a:cs typeface="Times New Roman" pitchFamily="18" charset="0"/>
              </a:rPr>
              <a:t>учится ученик, как то, чтобы он чему-нибудь учился.)</a:t>
            </a:r>
          </a:p>
          <a:p>
            <a:pPr lvl="0"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6.«Учитель должен ограничивать ученика тем, что тот </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способен </a:t>
            </a: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понять, и не должен требовать от него ничего, чего его ум не способен постичь, опасаясь вызвать неприязнь к предмету занятий или смущение ума».</a:t>
            </a:r>
          </a:p>
          <a:p>
            <a:pPr lvl="0"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7.«Учитель должен давать отстающим (неспособным) ученикам только то, что подходит их ограниченному пониманию…Обычно каждый считает себя способным овладеть любой наукой, как бы сложна она ни была. Даже самые скудоумные среди людей обычно радуются совершенству своего ума».</a:t>
            </a:r>
          </a:p>
          <a:p>
            <a:pPr algn="just">
              <a:buNone/>
            </a:pPr>
            <a:r>
              <a:rPr lang="ru-RU" sz="1400" dirty="0" smtClean="0">
                <a:effectLst>
                  <a:outerShdw blurRad="38100" dist="38100" dir="2700000" algn="tl">
                    <a:srgbClr val="000000">
                      <a:alpha val="43137"/>
                    </a:srgbClr>
                  </a:outerShdw>
                </a:effectLst>
                <a:latin typeface="Times New Roman" pitchFamily="18" charset="0"/>
                <a:cs typeface="Times New Roman" pitchFamily="18" charset="0"/>
              </a:rPr>
              <a:t>8.«Учитель должен делать то, чему он учит, и не давать своим делам изобличать во лжи свои слова». </a:t>
            </a:r>
            <a:r>
              <a:rPr lang="ru-RU" sz="1400" dirty="0" smtClean="0">
                <a:latin typeface="Times New Roman" pitchFamily="18" charset="0"/>
                <a:cs typeface="Times New Roman" pitchFamily="18" charset="0"/>
              </a:rPr>
              <a:t>Учитель в первую очередь не источник информации, а живой пример эффективности учения.</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solidFill>
                  <a:schemeClr val="accent2">
                    <a:lumMod val="50000"/>
                  </a:schemeClr>
                </a:solidFill>
              </a:rPr>
              <a:t>Компоненты</a:t>
            </a:r>
            <a:br>
              <a:rPr lang="ru-RU" b="1" dirty="0" smtClean="0">
                <a:solidFill>
                  <a:schemeClr val="accent2">
                    <a:lumMod val="50000"/>
                  </a:schemeClr>
                </a:solidFill>
              </a:rPr>
            </a:br>
            <a:r>
              <a:rPr lang="ru-RU" b="1" dirty="0" smtClean="0">
                <a:solidFill>
                  <a:schemeClr val="accent2">
                    <a:lumMod val="50000"/>
                  </a:schemeClr>
                </a:solidFill>
              </a:rPr>
              <a:t> педагогической техники</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lvl="0"/>
            <a:r>
              <a:rPr lang="ru-RU" dirty="0" smtClean="0">
                <a:effectLst>
                  <a:outerShdw blurRad="38100" dist="38100" dir="2700000" algn="tl">
                    <a:srgbClr val="000000">
                      <a:alpha val="43137"/>
                    </a:srgbClr>
                  </a:outerShdw>
                </a:effectLst>
              </a:rPr>
              <a:t>Умение управлять собой: владение эмоциональным состоянием, физическое здоровье, социальная чувствительность, техника речи.</a:t>
            </a:r>
          </a:p>
          <a:p>
            <a:pPr lvl="0"/>
            <a:r>
              <a:rPr lang="ru-RU" dirty="0" smtClean="0">
                <a:effectLst>
                  <a:outerShdw blurRad="38100" dist="38100" dir="2700000" algn="tl">
                    <a:srgbClr val="000000">
                      <a:alpha val="43137"/>
                    </a:srgbClr>
                  </a:outerShdw>
                </a:effectLst>
              </a:rPr>
              <a:t>Умение взаимодействовать с личностью: организаторские , коммуникативные и оценочные умения.</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643998" cy="1143000"/>
          </a:xfrm>
        </p:spPr>
        <p:txBody>
          <a:bodyPr>
            <a:normAutofit fontScale="90000"/>
          </a:bodyPr>
          <a:lstStyle/>
          <a:p>
            <a:r>
              <a:rPr lang="ru-RU" b="1" dirty="0" smtClean="0">
                <a:solidFill>
                  <a:schemeClr val="accent2">
                    <a:lumMod val="50000"/>
                  </a:schemeClr>
                </a:solidFill>
              </a:rPr>
              <a:t/>
            </a:r>
            <a:br>
              <a:rPr lang="ru-RU" b="1" dirty="0" smtClean="0">
                <a:solidFill>
                  <a:schemeClr val="accent2">
                    <a:lumMod val="50000"/>
                  </a:schemeClr>
                </a:solidFill>
              </a:rPr>
            </a:br>
            <a:r>
              <a:rPr lang="ru-RU" b="1" dirty="0" smtClean="0">
                <a:solidFill>
                  <a:schemeClr val="accent2">
                    <a:lumMod val="50000"/>
                  </a:schemeClr>
                </a:solidFill>
              </a:rPr>
              <a:t>Элементы мастерства</a:t>
            </a:r>
            <a:br>
              <a:rPr lang="ru-RU" b="1" dirty="0" smtClean="0">
                <a:solidFill>
                  <a:schemeClr val="accent2">
                    <a:lumMod val="50000"/>
                  </a:schemeClr>
                </a:solidFill>
              </a:rPr>
            </a:br>
            <a:r>
              <a:rPr lang="ru-RU" b="1" dirty="0" smtClean="0">
                <a:solidFill>
                  <a:schemeClr val="accent2">
                    <a:lumMod val="50000"/>
                  </a:schemeClr>
                </a:solidFill>
              </a:rPr>
              <a:t> в деятельности педагога.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10000"/>
          </a:bodyPr>
          <a:lstStyle/>
          <a:p>
            <a:pPr algn="just"/>
            <a:r>
              <a:rPr lang="ru-RU" b="1" i="1" u="sng" dirty="0" smtClean="0"/>
              <a:t>Первым </a:t>
            </a:r>
            <a:r>
              <a:rPr lang="ru-RU" b="1" u="sng" dirty="0" smtClean="0"/>
              <a:t>условием</a:t>
            </a:r>
            <a:r>
              <a:rPr lang="ru-RU" dirty="0" smtClean="0"/>
              <a:t> режиссуры урока и создания целостного произведения является наличие у педагога </a:t>
            </a:r>
            <a:r>
              <a:rPr lang="ru-RU" b="1" dirty="0" smtClean="0"/>
              <a:t>творческого замысла урока</a:t>
            </a:r>
            <a:r>
              <a:rPr lang="ru-RU" dirty="0" smtClean="0"/>
              <a:t> </a:t>
            </a:r>
          </a:p>
          <a:p>
            <a:pPr algn="just"/>
            <a:r>
              <a:rPr lang="ru-RU" b="1" i="1" u="sng" dirty="0" smtClean="0"/>
              <a:t>Второе, условие режиссуры урока учителем</a:t>
            </a:r>
            <a:r>
              <a:rPr lang="ru-RU" dirty="0" smtClean="0"/>
              <a:t> - продумывание им це­лей, которых он хочет достичь в работе с классом или отдельным учеником. </a:t>
            </a:r>
          </a:p>
          <a:p>
            <a:pPr algn="just"/>
            <a:r>
              <a:rPr lang="ru-RU" b="1" i="1" u="sng" dirty="0" smtClean="0"/>
              <a:t>Третье </a:t>
            </a:r>
            <a:r>
              <a:rPr lang="ru-RU" b="1" u="sng" dirty="0" smtClean="0"/>
              <a:t>условие</a:t>
            </a:r>
            <a:r>
              <a:rPr lang="ru-RU" dirty="0" smtClean="0"/>
              <a:t> - </a:t>
            </a:r>
            <a:r>
              <a:rPr lang="ru-RU" b="1" dirty="0" smtClean="0"/>
              <a:t>ощущение целостности происходящего и </a:t>
            </a:r>
            <a:r>
              <a:rPr lang="ru-RU" b="1" dirty="0" err="1" smtClean="0"/>
              <a:t>обоснованиенеобходимости</a:t>
            </a:r>
            <a:r>
              <a:rPr lang="ru-RU" b="1" dirty="0" smtClean="0"/>
              <a:t> </a:t>
            </a:r>
            <a:r>
              <a:rPr lang="ru-RU" dirty="0" smtClean="0"/>
              <a:t>тех или иных действий.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929718" cy="1143000"/>
          </a:xfrm>
        </p:spPr>
        <p:txBody>
          <a:bodyPr>
            <a:normAutofit fontScale="90000"/>
          </a:bodyPr>
          <a:lstStyle/>
          <a:p>
            <a:r>
              <a:rPr lang="ru-RU" b="1" dirty="0" smtClean="0">
                <a:solidFill>
                  <a:schemeClr val="accent2">
                    <a:lumMod val="50000"/>
                  </a:schemeClr>
                </a:solidFill>
              </a:rPr>
              <a:t>Передача ответственности учащимся.</a:t>
            </a:r>
            <a:endParaRPr lang="ru-RU" dirty="0">
              <a:solidFill>
                <a:schemeClr val="accent2">
                  <a:lumMod val="50000"/>
                </a:schemeClr>
              </a:solidFill>
            </a:endParaRPr>
          </a:p>
        </p:txBody>
      </p:sp>
      <p:sp>
        <p:nvSpPr>
          <p:cNvPr id="3" name="Содержимое 2"/>
          <p:cNvSpPr>
            <a:spLocks noGrp="1"/>
          </p:cNvSpPr>
          <p:nvPr>
            <p:ph idx="1"/>
          </p:nvPr>
        </p:nvSpPr>
        <p:spPr>
          <a:xfrm>
            <a:off x="214282" y="1600200"/>
            <a:ext cx="8786874" cy="4525963"/>
          </a:xfrm>
        </p:spPr>
        <p:txBody>
          <a:bodyPr>
            <a:normAutofit fontScale="47500" lnSpcReduction="20000"/>
          </a:bodyPr>
          <a:lstStyle/>
          <a:p>
            <a:pPr algn="just">
              <a:buNone/>
            </a:pPr>
            <a:endParaRPr lang="ru-RU" sz="34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 Процесс передачи ответственности возможен не только в  социальной сфере, но и в учебе. Ответственность учеников за достижения в ней - мечта, наверное, всех учителей.  </a:t>
            </a:r>
          </a:p>
          <a:p>
            <a:pPr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Она состоит из нескольких этапов, следуя к учитель может установить контакт с ребенком, преодолеть возни него отрицательное отношение к учебе и добиться того, чтобы  он успешнее обучался по предмету и сам следил за своими успехами.</a:t>
            </a:r>
          </a:p>
          <a:p>
            <a:pPr lvl="0"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Педагог должен пробудить у ребенка интерес к предмету,  предоставить ему возможность поверить в собственные силы и способность достичь успеха. (использовать  не личные качества учителя, но и всевозможные педагогические хитрости для того, чтобы у ребенка возникла вера в собственные силы)</a:t>
            </a:r>
          </a:p>
          <a:p>
            <a:pPr lvl="0"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Учитель должен оценить, что известно, а что нет ученику по предмету, с тем чтобы разработать программу обучения. Оценка обычно проводится с помощью специальных тестовых заданий.</a:t>
            </a:r>
          </a:p>
          <a:p>
            <a:pPr lvl="0"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Программу следует структурировать таким образом, </a:t>
            </a:r>
            <a:r>
              <a:rPr lang="ru-RU" sz="3400" b="1" dirty="0" smtClean="0">
                <a:effectLst>
                  <a:outerShdw blurRad="38100" dist="38100" dir="2700000" algn="tl">
                    <a:srgbClr val="000000">
                      <a:alpha val="43137"/>
                    </a:srgbClr>
                  </a:outerShdw>
                </a:effectLst>
                <a:latin typeface="Times New Roman" pitchFamily="18" charset="0"/>
                <a:cs typeface="Times New Roman" pitchFamily="18" charset="0"/>
              </a:rPr>
              <a:t>чтобы она </a:t>
            </a:r>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обеспечивала быстрое достижение успеха</a:t>
            </a:r>
          </a:p>
          <a:p>
            <a:pPr lvl="0"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Учитель и ученик должны работать в тесном взаимодействии, обеспечивающем возможность обратной связи, благодаря которой они могут оценивать достижения и определять зоны трудностей.</a:t>
            </a:r>
          </a:p>
          <a:p>
            <a:pPr lvl="0" algn="just"/>
            <a:r>
              <a:rPr lang="ru-RU" sz="3400" dirty="0" smtClean="0">
                <a:effectLst>
                  <a:outerShdw blurRad="38100" dist="38100" dir="2700000" algn="tl">
                    <a:srgbClr val="000000">
                      <a:alpha val="43137"/>
                    </a:srgbClr>
                  </a:outerShdw>
                </a:effectLst>
                <a:latin typeface="Times New Roman" pitchFamily="18" charset="0"/>
                <a:cs typeface="Times New Roman" pitchFamily="18" charset="0"/>
              </a:rPr>
              <a:t>Должна быть установлена система поощрения за успех и выполнение задания. </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43956" cy="1143000"/>
          </a:xfrm>
        </p:spPr>
        <p:txBody>
          <a:bodyPr>
            <a:normAutofit fontScale="90000"/>
          </a:bodyPr>
          <a:lstStyle/>
          <a:p>
            <a:r>
              <a:rPr lang="ru-RU" b="1" dirty="0" smtClean="0">
                <a:solidFill>
                  <a:schemeClr val="accent2">
                    <a:lumMod val="50000"/>
                  </a:schemeClr>
                </a:solidFill>
              </a:rPr>
              <a:t>Основные показатели эффективности деятельности учителя</a:t>
            </a:r>
            <a:r>
              <a:rPr lang="ru-RU" dirty="0" smtClean="0">
                <a:solidFill>
                  <a:schemeClr val="accent2">
                    <a:lumMod val="50000"/>
                  </a:schemeClr>
                </a:solidFill>
              </a:rPr>
              <a:t> </a:t>
            </a:r>
            <a:endParaRPr lang="ru-RU" dirty="0">
              <a:solidFill>
                <a:schemeClr val="accent2">
                  <a:lumMod val="50000"/>
                </a:schemeClr>
              </a:solidFill>
            </a:endParaRPr>
          </a:p>
        </p:txBody>
      </p:sp>
      <p:sp>
        <p:nvSpPr>
          <p:cNvPr id="3" name="Содержимое 2"/>
          <p:cNvSpPr>
            <a:spLocks noGrp="1"/>
          </p:cNvSpPr>
          <p:nvPr>
            <p:ph idx="1"/>
          </p:nvPr>
        </p:nvSpPr>
        <p:spPr/>
        <p:txBody>
          <a:bodyPr/>
          <a:lstStyle/>
          <a:p>
            <a:pPr lvl="0"/>
            <a:r>
              <a:rPr lang="ru-RU" dirty="0" smtClean="0"/>
              <a:t>совершенствование учебного процесса</a:t>
            </a:r>
          </a:p>
          <a:p>
            <a:pPr lvl="0"/>
            <a:r>
              <a:rPr lang="ru-RU" dirty="0" smtClean="0"/>
              <a:t>уровень сформированности предметных компетенций учащихся</a:t>
            </a:r>
          </a:p>
          <a:p>
            <a:pPr lvl="0"/>
            <a:r>
              <a:rPr lang="ru-RU" dirty="0" smtClean="0"/>
              <a:t>повышение уровня воспитанности детей </a:t>
            </a:r>
          </a:p>
          <a:p>
            <a:pPr lvl="0"/>
            <a:r>
              <a:rPr lang="ru-RU" dirty="0" smtClean="0"/>
              <a:t> мастерство и педагогический профессионализм учителя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357166"/>
            <a:ext cx="4400552" cy="5768997"/>
          </a:xfrm>
        </p:spPr>
        <p:txBody>
          <a:bodyPr>
            <a:normAutofit lnSpcReduction="10000"/>
          </a:bodyPr>
          <a:lstStyle/>
          <a:p>
            <a:pPr algn="just">
              <a:buNone/>
            </a:pPr>
            <a:r>
              <a:rPr lang="ru-RU" dirty="0" smtClean="0">
                <a:effectLst>
                  <a:outerShdw blurRad="38100" dist="38100" dir="2700000" algn="tl">
                    <a:srgbClr val="000000">
                      <a:alpha val="43137"/>
                    </a:srgbClr>
                  </a:outerShdw>
                </a:effectLst>
              </a:rPr>
              <a:t>1.Будьте преданными ученикам и делу обучения</a:t>
            </a:r>
          </a:p>
          <a:p>
            <a:pPr algn="just">
              <a:buNone/>
            </a:pPr>
            <a:r>
              <a:rPr lang="ru-RU" dirty="0" smtClean="0">
                <a:effectLst>
                  <a:outerShdw blurRad="38100" dist="38100" dir="2700000" algn="tl">
                    <a:srgbClr val="000000">
                      <a:alpha val="43137"/>
                    </a:srgbClr>
                  </a:outerShdw>
                </a:effectLst>
              </a:rPr>
              <a:t>2.Постоянно повышайте свой профессиональный уровень и мастерство</a:t>
            </a:r>
          </a:p>
          <a:p>
            <a:pPr algn="just">
              <a:buNone/>
            </a:pPr>
            <a:r>
              <a:rPr lang="ru-RU" dirty="0" smtClean="0">
                <a:effectLst>
                  <a:outerShdw blurRad="38100" dist="38100" dir="2700000" algn="tl">
                    <a:srgbClr val="000000">
                      <a:alpha val="43137"/>
                    </a:srgbClr>
                  </a:outerShdw>
                </a:effectLst>
              </a:rPr>
              <a:t>3.Постоянно приобретайте творческий опыт работы с учащимися и их родителями</a:t>
            </a:r>
          </a:p>
          <a:p>
            <a:pPr algn="just">
              <a:buNone/>
            </a:pPr>
            <a:r>
              <a:rPr lang="ru-RU" dirty="0" smtClean="0">
                <a:effectLst>
                  <a:outerShdw blurRad="38100" dist="38100" dir="2700000" algn="tl">
                    <a:srgbClr val="000000">
                      <a:alpha val="43137"/>
                    </a:srgbClr>
                  </a:outerShdw>
                </a:effectLst>
              </a:rPr>
              <a:t>4.Преодолевайте трудности профессии и извлекать полезный опыт из ошибок</a:t>
            </a:r>
          </a:p>
          <a:p>
            <a:endParaRPr lang="ru-RU" dirty="0"/>
          </a:p>
        </p:txBody>
      </p:sp>
      <p:pic>
        <p:nvPicPr>
          <p:cNvPr id="7" name="Содержимое 6" descr="1_w402_h410 (1).png"/>
          <p:cNvPicPr>
            <a:picLocks noGrp="1" noChangeAspect="1"/>
          </p:cNvPicPr>
          <p:nvPr>
            <p:ph sz="half" idx="2"/>
          </p:nvPr>
        </p:nvPicPr>
        <p:blipFill>
          <a:blip r:embed="rId2"/>
          <a:stretch>
            <a:fillRect/>
          </a:stretch>
        </p:blipFill>
        <p:spPr>
          <a:xfrm>
            <a:off x="4857752" y="428604"/>
            <a:ext cx="4038600" cy="411897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735</Words>
  <PresentationFormat>Экран (4:3)</PresentationFormat>
  <Paragraphs>42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Профессионализм и педагогическое мастерство современного педагога</vt:lpstr>
      <vt:lpstr>Педагогический профессионализм = педагогическое мастерство </vt:lpstr>
      <vt:lpstr>Личность  учителя </vt:lpstr>
      <vt:lpstr>Восемь обязанностей учителя  в суфийском учении </vt:lpstr>
      <vt:lpstr> Компоненты  педагогической техники </vt:lpstr>
      <vt:lpstr> Элементы мастерства  в деятельности педагога. </vt:lpstr>
      <vt:lpstr>Передача ответственности учащимся.</vt:lpstr>
      <vt:lpstr>Основные показатели эффективности деятельности учителя </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Профессионализм и педагогическое мастерство современного педагога</dc:title>
  <dc:creator>Ирина</dc:creator>
  <cp:lastModifiedBy>Ирина</cp:lastModifiedBy>
  <cp:revision>7</cp:revision>
  <dcterms:created xsi:type="dcterms:W3CDTF">2012-12-13T07:22:04Z</dcterms:created>
  <dcterms:modified xsi:type="dcterms:W3CDTF">2012-12-13T10:21:35Z</dcterms:modified>
</cp:coreProperties>
</file>