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E36BBA-C018-470D-9B1F-5866E3663B75}" type="datetimeFigureOut">
              <a:rPr lang="ru-RU" smtClean="0"/>
              <a:t>23.12.2011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629B28-EED5-4CB0-88EE-C48C3E4E9BAA}"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CCD9D103-5BC5-478E-AD68-3D2FE63B72C0}" type="datetimeFigureOut">
              <a:rPr lang="ru-RU" smtClean="0"/>
              <a:t>22.12.2011</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E6AD76B8-A0BC-4770-88BD-9A26D108EFDC}"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CD9D103-5BC5-478E-AD68-3D2FE63B72C0}" type="datetimeFigureOut">
              <a:rPr lang="ru-RU" smtClean="0"/>
              <a:t>22.12.2011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AD76B8-A0BC-4770-88BD-9A26D108EFD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CD9D103-5BC5-478E-AD68-3D2FE63B72C0}" type="datetimeFigureOut">
              <a:rPr lang="ru-RU" smtClean="0"/>
              <a:t>22.12.2011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AD76B8-A0BC-4770-88BD-9A26D108EFDC}"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CCD9D103-5BC5-478E-AD68-3D2FE63B72C0}" type="datetimeFigureOut">
              <a:rPr lang="ru-RU" smtClean="0"/>
              <a:t>22.12.2011</a:t>
            </a:fld>
            <a:endParaRPr lang="ru-RU"/>
          </a:p>
        </p:txBody>
      </p:sp>
      <p:sp>
        <p:nvSpPr>
          <p:cNvPr id="9" name="Номер слайда 8"/>
          <p:cNvSpPr>
            <a:spLocks noGrp="1"/>
          </p:cNvSpPr>
          <p:nvPr>
            <p:ph type="sldNum" sz="quarter" idx="15"/>
          </p:nvPr>
        </p:nvSpPr>
        <p:spPr/>
        <p:txBody>
          <a:bodyPr rtlCol="0"/>
          <a:lstStyle/>
          <a:p>
            <a:fld id="{E6AD76B8-A0BC-4770-88BD-9A26D108EFDC}"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CCD9D103-5BC5-478E-AD68-3D2FE63B72C0}" type="datetimeFigureOut">
              <a:rPr lang="ru-RU" smtClean="0"/>
              <a:t>22.12.2011</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E6AD76B8-A0BC-4770-88BD-9A26D108EFDC}"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CCD9D103-5BC5-478E-AD68-3D2FE63B72C0}" type="datetimeFigureOut">
              <a:rPr lang="ru-RU" smtClean="0"/>
              <a:t>22.12.2011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6AD76B8-A0BC-4770-88BD-9A26D108EFDC}" type="slidenum">
              <a:rPr lang="ru-RU" smtClean="0"/>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CCD9D103-5BC5-478E-AD68-3D2FE63B72C0}" type="datetimeFigureOut">
              <a:rPr lang="ru-RU" smtClean="0"/>
              <a:t>22.12.2011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6AD76B8-A0BC-4770-88BD-9A26D108EFDC}" type="slidenum">
              <a:rPr lang="ru-RU" smtClean="0"/>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CCD9D103-5BC5-478E-AD68-3D2FE63B72C0}" type="datetimeFigureOut">
              <a:rPr lang="ru-RU" smtClean="0"/>
              <a:t>22.12.2011</a:t>
            </a:fld>
            <a:endParaRPr lang="ru-RU"/>
          </a:p>
        </p:txBody>
      </p:sp>
      <p:sp>
        <p:nvSpPr>
          <p:cNvPr id="7" name="Номер слайда 6"/>
          <p:cNvSpPr>
            <a:spLocks noGrp="1"/>
          </p:cNvSpPr>
          <p:nvPr>
            <p:ph type="sldNum" sz="quarter" idx="11"/>
          </p:nvPr>
        </p:nvSpPr>
        <p:spPr/>
        <p:txBody>
          <a:bodyPr rtlCol="0"/>
          <a:lstStyle/>
          <a:p>
            <a:fld id="{E6AD76B8-A0BC-4770-88BD-9A26D108EFDC}"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CD9D103-5BC5-478E-AD68-3D2FE63B72C0}" type="datetimeFigureOut">
              <a:rPr lang="ru-RU" smtClean="0"/>
              <a:t>22.12.2011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6AD76B8-A0BC-4770-88BD-9A26D108EFDC}"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CCD9D103-5BC5-478E-AD68-3D2FE63B72C0}" type="datetimeFigureOut">
              <a:rPr lang="ru-RU" smtClean="0"/>
              <a:t>22.12.2011</a:t>
            </a:fld>
            <a:endParaRPr lang="ru-RU"/>
          </a:p>
        </p:txBody>
      </p:sp>
      <p:sp>
        <p:nvSpPr>
          <p:cNvPr id="22" name="Номер слайда 21"/>
          <p:cNvSpPr>
            <a:spLocks noGrp="1"/>
          </p:cNvSpPr>
          <p:nvPr>
            <p:ph type="sldNum" sz="quarter" idx="15"/>
          </p:nvPr>
        </p:nvSpPr>
        <p:spPr/>
        <p:txBody>
          <a:bodyPr rtlCol="0"/>
          <a:lstStyle/>
          <a:p>
            <a:fld id="{E6AD76B8-A0BC-4770-88BD-9A26D108EFDC}"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CCD9D103-5BC5-478E-AD68-3D2FE63B72C0}" type="datetimeFigureOut">
              <a:rPr lang="ru-RU" smtClean="0"/>
              <a:t>22.12.2011</a:t>
            </a:fld>
            <a:endParaRPr lang="ru-RU"/>
          </a:p>
        </p:txBody>
      </p:sp>
      <p:sp>
        <p:nvSpPr>
          <p:cNvPr id="18" name="Номер слайда 17"/>
          <p:cNvSpPr>
            <a:spLocks noGrp="1"/>
          </p:cNvSpPr>
          <p:nvPr>
            <p:ph type="sldNum" sz="quarter" idx="11"/>
          </p:nvPr>
        </p:nvSpPr>
        <p:spPr/>
        <p:txBody>
          <a:bodyPr rtlCol="0"/>
          <a:lstStyle/>
          <a:p>
            <a:fld id="{E6AD76B8-A0BC-4770-88BD-9A26D108EFDC}"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CD9D103-5BC5-478E-AD68-3D2FE63B72C0}" type="datetimeFigureOut">
              <a:rPr lang="ru-RU" smtClean="0"/>
              <a:t>22.12.2011</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6AD76B8-A0BC-4770-88BD-9A26D108EFDC}"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apple-Logo-436x360.jpg"/>
          <p:cNvPicPr>
            <a:picLocks noChangeAspect="1"/>
          </p:cNvPicPr>
          <p:nvPr/>
        </p:nvPicPr>
        <p:blipFill>
          <a:blip r:embed="rId2"/>
          <a:stretch>
            <a:fillRect/>
          </a:stretch>
        </p:blipFill>
        <p:spPr>
          <a:xfrm>
            <a:off x="4991100" y="142852"/>
            <a:ext cx="4152900" cy="3429000"/>
          </a:xfrm>
          <a:prstGeom prst="rect">
            <a:avLst/>
          </a:prstGeom>
        </p:spPr>
      </p:pic>
      <p:pic>
        <p:nvPicPr>
          <p:cNvPr id="7" name="Рисунок 6" descr="apple-store-sydney-080617-1.jpg"/>
          <p:cNvPicPr>
            <a:picLocks noChangeAspect="1"/>
          </p:cNvPicPr>
          <p:nvPr/>
        </p:nvPicPr>
        <p:blipFill>
          <a:blip r:embed="rId3"/>
          <a:stretch>
            <a:fillRect/>
          </a:stretch>
        </p:blipFill>
        <p:spPr>
          <a:xfrm>
            <a:off x="0" y="0"/>
            <a:ext cx="9144000" cy="6858000"/>
          </a:xfrm>
          <a:prstGeom prst="rect">
            <a:avLst/>
          </a:prstGeom>
        </p:spPr>
      </p:pic>
      <p:sp>
        <p:nvSpPr>
          <p:cNvPr id="8" name="TextBox 7"/>
          <p:cNvSpPr txBox="1"/>
          <p:nvPr/>
        </p:nvSpPr>
        <p:spPr>
          <a:xfrm>
            <a:off x="0" y="3857628"/>
            <a:ext cx="3286148" cy="1446550"/>
          </a:xfrm>
          <a:prstGeom prst="rect">
            <a:avLst/>
          </a:prstGeom>
          <a:noFill/>
        </p:spPr>
        <p:txBody>
          <a:bodyPr wrap="square" rtlCol="0">
            <a:spAutoFit/>
          </a:bodyPr>
          <a:lstStyle/>
          <a:p>
            <a:r>
              <a:rPr lang="en-US" sz="4400" dirty="0" err="1" smtClean="0">
                <a:solidFill>
                  <a:schemeClr val="bg1"/>
                </a:solidFill>
                <a:latin typeface="Monotype Corsiva" pitchFamily="66" charset="0"/>
              </a:rPr>
              <a:t>Pimchenko</a:t>
            </a:r>
            <a:r>
              <a:rPr lang="en-US" sz="4400" dirty="0" smtClean="0">
                <a:solidFill>
                  <a:schemeClr val="bg1"/>
                </a:solidFill>
                <a:latin typeface="Monotype Corsiva" pitchFamily="66" charset="0"/>
              </a:rPr>
              <a:t> Ira</a:t>
            </a:r>
          </a:p>
          <a:p>
            <a:r>
              <a:rPr lang="en-US" sz="4400" dirty="0" smtClean="0">
                <a:solidFill>
                  <a:schemeClr val="bg1"/>
                </a:solidFill>
                <a:latin typeface="Monotype Corsiva" pitchFamily="66" charset="0"/>
              </a:rPr>
              <a:t>Form 11</a:t>
            </a:r>
            <a:r>
              <a:rPr lang="ru-RU" sz="4400" dirty="0">
                <a:solidFill>
                  <a:schemeClr val="bg1"/>
                </a:solidFill>
                <a:latin typeface="Monotype Corsiva" pitchFamily="66" charset="0"/>
              </a:rPr>
              <a:t> </a:t>
            </a:r>
            <a:r>
              <a:rPr lang="en-US" sz="4400" dirty="0" smtClean="0">
                <a:solidFill>
                  <a:schemeClr val="bg1"/>
                </a:solidFill>
                <a:latin typeface="Monotype Corsiva" pitchFamily="66" charset="0"/>
              </a:rPr>
              <a:t>A</a:t>
            </a:r>
            <a:endParaRPr lang="ru-RU" sz="4400" dirty="0">
              <a:solidFill>
                <a:schemeClr val="bg1"/>
              </a:solidFill>
              <a:latin typeface="Monotype Corsiva"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00100" y="857232"/>
            <a:ext cx="2357454" cy="707886"/>
          </a:xfrm>
          <a:prstGeom prst="rect">
            <a:avLst/>
          </a:prstGeom>
          <a:noFill/>
        </p:spPr>
        <p:txBody>
          <a:bodyPr wrap="square" rtlCol="0">
            <a:spAutoFit/>
          </a:bodyPr>
          <a:lstStyle/>
          <a:p>
            <a:r>
              <a:rPr lang="en-US" sz="4000" u="sng" dirty="0" smtClean="0">
                <a:latin typeface="Monotype Corsiva" pitchFamily="66" charset="0"/>
              </a:rPr>
              <a:t>Steve Jobs</a:t>
            </a:r>
            <a:endParaRPr lang="ru-RU" sz="4000" u="sng" dirty="0">
              <a:latin typeface="Monotype Corsiva" pitchFamily="66" charset="0"/>
            </a:endParaRPr>
          </a:p>
        </p:txBody>
      </p:sp>
      <p:sp>
        <p:nvSpPr>
          <p:cNvPr id="7" name="TextBox 6"/>
          <p:cNvSpPr txBox="1"/>
          <p:nvPr/>
        </p:nvSpPr>
        <p:spPr>
          <a:xfrm>
            <a:off x="357158" y="1714488"/>
            <a:ext cx="5143536" cy="461665"/>
          </a:xfrm>
          <a:prstGeom prst="rect">
            <a:avLst/>
          </a:prstGeom>
          <a:noFill/>
        </p:spPr>
        <p:txBody>
          <a:bodyPr wrap="square" rtlCol="0">
            <a:spAutoFit/>
          </a:bodyPr>
          <a:lstStyle/>
          <a:p>
            <a:r>
              <a:rPr lang="en-US" sz="2400" dirty="0" smtClean="0">
                <a:latin typeface="Monotype Corsiva" pitchFamily="66" charset="0"/>
              </a:rPr>
              <a:t>In 1976, Steve Jobs founded Apple.  </a:t>
            </a:r>
            <a:endParaRPr lang="ru-RU" sz="2400" dirty="0">
              <a:latin typeface="Monotype Corsiva" pitchFamily="66" charset="0"/>
            </a:endParaRPr>
          </a:p>
        </p:txBody>
      </p:sp>
      <p:sp>
        <p:nvSpPr>
          <p:cNvPr id="8" name="TextBox 7"/>
          <p:cNvSpPr txBox="1"/>
          <p:nvPr/>
        </p:nvSpPr>
        <p:spPr>
          <a:xfrm>
            <a:off x="357158" y="2143116"/>
            <a:ext cx="4071966" cy="4154984"/>
          </a:xfrm>
          <a:prstGeom prst="rect">
            <a:avLst/>
          </a:prstGeom>
          <a:noFill/>
        </p:spPr>
        <p:txBody>
          <a:bodyPr wrap="square" rtlCol="0">
            <a:spAutoFit/>
          </a:bodyPr>
          <a:lstStyle/>
          <a:p>
            <a:r>
              <a:rPr lang="en-US" sz="2400" dirty="0" smtClean="0">
                <a:latin typeface="Monotype Corsiva" pitchFamily="66" charset="0"/>
              </a:rPr>
              <a:t>While Jobs was persuasive and charismatic director of Apple, some of his colleagues from that time described him as eccentric and temperamental manager. Decline in sales in late 1984 caused a deterioration of working relations Jobs. At the end of May 1985 Steve Jobs was fired from his post as head of department Macintosh. In 1996, Jobs returned to Apple.</a:t>
            </a:r>
            <a:endParaRPr lang="ru-RU" sz="2400" dirty="0">
              <a:latin typeface="Monotype Corsiva" pitchFamily="66" charset="0"/>
            </a:endParaRPr>
          </a:p>
        </p:txBody>
      </p:sp>
      <p:pic>
        <p:nvPicPr>
          <p:cNvPr id="9" name="Рисунок 8" descr="285562-Apple_steve-jobs.jpg"/>
          <p:cNvPicPr>
            <a:picLocks noChangeAspect="1"/>
          </p:cNvPicPr>
          <p:nvPr/>
        </p:nvPicPr>
        <p:blipFill>
          <a:blip r:embed="rId2"/>
          <a:stretch>
            <a:fillRect/>
          </a:stretch>
        </p:blipFill>
        <p:spPr>
          <a:xfrm>
            <a:off x="4500562" y="0"/>
            <a:ext cx="4197073" cy="2809905"/>
          </a:xfrm>
          <a:prstGeom prst="rect">
            <a:avLst/>
          </a:prstGeom>
        </p:spPr>
      </p:pic>
      <p:sp>
        <p:nvSpPr>
          <p:cNvPr id="5" name="TextBox 4"/>
          <p:cNvSpPr txBox="1"/>
          <p:nvPr/>
        </p:nvSpPr>
        <p:spPr>
          <a:xfrm>
            <a:off x="3071802" y="142852"/>
            <a:ext cx="2786082" cy="769441"/>
          </a:xfrm>
          <a:prstGeom prst="rect">
            <a:avLst/>
          </a:prstGeom>
          <a:noFill/>
        </p:spPr>
        <p:txBody>
          <a:bodyPr wrap="square" rtlCol="0">
            <a:spAutoFit/>
          </a:bodyPr>
          <a:lstStyle/>
          <a:p>
            <a:r>
              <a:rPr lang="en-US" sz="4400" dirty="0" smtClean="0">
                <a:latin typeface="Monotype Corsiva" pitchFamily="66" charset="0"/>
              </a:rPr>
              <a:t>Founder</a:t>
            </a:r>
            <a:endParaRPr lang="ru-RU" sz="4400" dirty="0">
              <a:latin typeface="Monotype Corsiva" pitchFamily="66" charset="0"/>
            </a:endParaRPr>
          </a:p>
        </p:txBody>
      </p:sp>
      <p:pic>
        <p:nvPicPr>
          <p:cNvPr id="10" name="Рисунок 9" descr="steve-jobs-by-cache-gawkerdotcom.jpg"/>
          <p:cNvPicPr>
            <a:picLocks noChangeAspect="1"/>
          </p:cNvPicPr>
          <p:nvPr/>
        </p:nvPicPr>
        <p:blipFill>
          <a:blip r:embed="rId3"/>
          <a:stretch>
            <a:fillRect/>
          </a:stretch>
        </p:blipFill>
        <p:spPr>
          <a:xfrm>
            <a:off x="4714876" y="3286124"/>
            <a:ext cx="4011980" cy="302503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143240" y="285728"/>
            <a:ext cx="3357586" cy="707886"/>
          </a:xfrm>
          <a:prstGeom prst="rect">
            <a:avLst/>
          </a:prstGeom>
          <a:noFill/>
        </p:spPr>
        <p:txBody>
          <a:bodyPr wrap="square" rtlCol="0">
            <a:spAutoFit/>
          </a:bodyPr>
          <a:lstStyle/>
          <a:p>
            <a:r>
              <a:rPr lang="en-US" sz="4000" u="sng" dirty="0" smtClean="0">
                <a:latin typeface="Monotype Corsiva" pitchFamily="66" charset="0"/>
              </a:rPr>
              <a:t>MacBook</a:t>
            </a:r>
            <a:endParaRPr lang="ru-RU" sz="4000" u="sng" dirty="0">
              <a:latin typeface="Monotype Corsiva" pitchFamily="66" charset="0"/>
            </a:endParaRPr>
          </a:p>
        </p:txBody>
      </p:sp>
      <p:sp>
        <p:nvSpPr>
          <p:cNvPr id="6" name="TextBox 5"/>
          <p:cNvSpPr txBox="1"/>
          <p:nvPr/>
        </p:nvSpPr>
        <p:spPr>
          <a:xfrm>
            <a:off x="285720" y="1142984"/>
            <a:ext cx="2857520" cy="4093428"/>
          </a:xfrm>
          <a:prstGeom prst="rect">
            <a:avLst/>
          </a:prstGeom>
          <a:noFill/>
        </p:spPr>
        <p:txBody>
          <a:bodyPr wrap="square" rtlCol="0">
            <a:spAutoFit/>
          </a:bodyPr>
          <a:lstStyle/>
          <a:p>
            <a:r>
              <a:rPr lang="en-US" sz="2000" dirty="0" smtClean="0">
                <a:latin typeface="Monotype Corsiva" pitchFamily="66" charset="0"/>
              </a:rPr>
              <a:t>Chronology of events</a:t>
            </a:r>
          </a:p>
          <a:p>
            <a:pPr>
              <a:buFont typeface="Wingdings" pitchFamily="2" charset="2"/>
              <a:buChar char="Ø"/>
            </a:pPr>
            <a:r>
              <a:rPr lang="en-US" sz="2000" dirty="0" smtClean="0">
                <a:latin typeface="Monotype Corsiva" pitchFamily="66" charset="0"/>
              </a:rPr>
              <a:t> January 15, 2008 - the first presentation of the MacBook Air Steve Jobs in San Francisco for Macworld Expo, along with the firmware 1.1.3 for </a:t>
            </a:r>
            <a:r>
              <a:rPr lang="en-US" sz="2000" dirty="0" err="1" smtClean="0">
                <a:latin typeface="Monotype Corsiva" pitchFamily="66" charset="0"/>
              </a:rPr>
              <a:t>iPhone</a:t>
            </a:r>
            <a:r>
              <a:rPr lang="en-US" sz="2000" dirty="0" smtClean="0">
                <a:latin typeface="Monotype Corsiva" pitchFamily="66" charset="0"/>
              </a:rPr>
              <a:t> and Time Capsule.</a:t>
            </a:r>
          </a:p>
          <a:p>
            <a:pPr>
              <a:buFont typeface="Wingdings" pitchFamily="2" charset="2"/>
              <a:buChar char="Ø"/>
            </a:pPr>
            <a:r>
              <a:rPr lang="en-US" sz="2000" dirty="0" smtClean="0">
                <a:latin typeface="Monotype Corsiva" pitchFamily="66" charset="0"/>
              </a:rPr>
              <a:t> January 29, 2008 - started selling at a price of $ 1799 in the US and at a price of € 1699 in the </a:t>
            </a:r>
            <a:r>
              <a:rPr lang="en-US" sz="2000" dirty="0" err="1" smtClean="0">
                <a:latin typeface="Monotype Corsiva" pitchFamily="66" charset="0"/>
              </a:rPr>
              <a:t>eurozone</a:t>
            </a:r>
            <a:r>
              <a:rPr lang="en-US" sz="2000" dirty="0" smtClean="0">
                <a:latin typeface="Monotype Corsiva" pitchFamily="66" charset="0"/>
              </a:rPr>
              <a:t>.</a:t>
            </a:r>
          </a:p>
          <a:p>
            <a:pPr>
              <a:buFont typeface="Wingdings" pitchFamily="2" charset="2"/>
              <a:buChar char="Ø"/>
            </a:pPr>
            <a:endParaRPr lang="ru-RU" sz="2000" dirty="0">
              <a:latin typeface="Monotype Corsiva" pitchFamily="66" charset="0"/>
            </a:endParaRPr>
          </a:p>
        </p:txBody>
      </p:sp>
      <p:pic>
        <p:nvPicPr>
          <p:cNvPr id="7" name="Рисунок 6" descr="x_7c3d25b7.jpg"/>
          <p:cNvPicPr>
            <a:picLocks noChangeAspect="1"/>
          </p:cNvPicPr>
          <p:nvPr/>
        </p:nvPicPr>
        <p:blipFill>
          <a:blip r:embed="rId2"/>
          <a:stretch>
            <a:fillRect/>
          </a:stretch>
        </p:blipFill>
        <p:spPr>
          <a:xfrm>
            <a:off x="3357554" y="1000108"/>
            <a:ext cx="5313398" cy="3538723"/>
          </a:xfrm>
          <a:prstGeom prst="rect">
            <a:avLst/>
          </a:prstGeom>
        </p:spPr>
      </p:pic>
      <p:sp>
        <p:nvSpPr>
          <p:cNvPr id="8" name="TextBox 7"/>
          <p:cNvSpPr txBox="1"/>
          <p:nvPr/>
        </p:nvSpPr>
        <p:spPr>
          <a:xfrm>
            <a:off x="285720" y="4786322"/>
            <a:ext cx="8072494" cy="1938992"/>
          </a:xfrm>
          <a:prstGeom prst="rect">
            <a:avLst/>
          </a:prstGeom>
          <a:noFill/>
        </p:spPr>
        <p:txBody>
          <a:bodyPr wrap="square" rtlCol="0">
            <a:spAutoFit/>
          </a:bodyPr>
          <a:lstStyle/>
          <a:p>
            <a:pPr>
              <a:buFont typeface="Wingdings" pitchFamily="2" charset="2"/>
              <a:buChar char="Ø"/>
            </a:pPr>
            <a:r>
              <a:rPr lang="en-US" sz="2000" dirty="0" smtClean="0">
                <a:latin typeface="Monotype Corsiva" pitchFamily="66" charset="0"/>
              </a:rPr>
              <a:t>March 14, 2008 - the beginning of MacBook Air sales in Russia. A computer system that appeared on the shelves of Russian with a lag of six months from the outlets in the United States ranged from 68 to 117 thousand rubles. </a:t>
            </a:r>
          </a:p>
          <a:p>
            <a:pPr>
              <a:buFont typeface="Wingdings" pitchFamily="2" charset="2"/>
              <a:buChar char="Ø"/>
            </a:pPr>
            <a:r>
              <a:rPr lang="en-US" sz="2000" dirty="0" smtClean="0">
                <a:latin typeface="Monotype Corsiva" pitchFamily="66" charset="0"/>
              </a:rPr>
              <a:t> July 20, 2011 - was presented an updated version of the MacBook Air, whose design was similar to the previous version, published with the same operating system, OS X Lion.</a:t>
            </a:r>
            <a:endParaRPr lang="ru-RU" sz="2000" dirty="0">
              <a:latin typeface="Monotype Corsiva"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apple-Logo-436x360.jpg"/>
          <p:cNvPicPr>
            <a:picLocks noChangeAspect="1"/>
          </p:cNvPicPr>
          <p:nvPr/>
        </p:nvPicPr>
        <p:blipFill>
          <a:blip r:embed="rId2"/>
          <a:stretch>
            <a:fillRect/>
          </a:stretch>
        </p:blipFill>
        <p:spPr>
          <a:xfrm>
            <a:off x="4572000" y="142852"/>
            <a:ext cx="4152900" cy="3429000"/>
          </a:xfrm>
          <a:prstGeom prst="rect">
            <a:avLst/>
          </a:prstGeom>
        </p:spPr>
      </p:pic>
      <p:sp>
        <p:nvSpPr>
          <p:cNvPr id="5" name="TextBox 4"/>
          <p:cNvSpPr txBox="1"/>
          <p:nvPr/>
        </p:nvSpPr>
        <p:spPr>
          <a:xfrm>
            <a:off x="3143240" y="428604"/>
            <a:ext cx="3214710" cy="769441"/>
          </a:xfrm>
          <a:prstGeom prst="rect">
            <a:avLst/>
          </a:prstGeom>
          <a:noFill/>
        </p:spPr>
        <p:txBody>
          <a:bodyPr wrap="square" rtlCol="0">
            <a:spAutoFit/>
          </a:bodyPr>
          <a:lstStyle/>
          <a:p>
            <a:r>
              <a:rPr lang="en-US" sz="4400" u="sng" dirty="0" err="1" smtClean="0">
                <a:latin typeface="Monotype Corsiva" pitchFamily="66" charset="0"/>
              </a:rPr>
              <a:t>iPhone</a:t>
            </a:r>
            <a:endParaRPr lang="ru-RU" sz="4400" u="sng" dirty="0">
              <a:latin typeface="Monotype Corsiva" pitchFamily="66" charset="0"/>
            </a:endParaRPr>
          </a:p>
        </p:txBody>
      </p:sp>
      <p:sp>
        <p:nvSpPr>
          <p:cNvPr id="6" name="TextBox 5"/>
          <p:cNvSpPr txBox="1"/>
          <p:nvPr/>
        </p:nvSpPr>
        <p:spPr>
          <a:xfrm>
            <a:off x="642910" y="1357298"/>
            <a:ext cx="7715304" cy="3046988"/>
          </a:xfrm>
          <a:prstGeom prst="rect">
            <a:avLst/>
          </a:prstGeom>
          <a:noFill/>
        </p:spPr>
        <p:txBody>
          <a:bodyPr wrap="square" rtlCol="0">
            <a:spAutoFit/>
          </a:bodyPr>
          <a:lstStyle/>
          <a:p>
            <a:r>
              <a:rPr lang="en-US" sz="3200" dirty="0" smtClean="0">
                <a:latin typeface="Monotype Corsiva" pitchFamily="66" charset="0"/>
              </a:rPr>
              <a:t>Phone first generation was introduced at MacWorld January 9, 2007 and 29 June the same year appeared in the shops. It had an aluminum back plate and a small plastic cover on the bottom of the unit, cover the antenna with the receiver and GSM-Wi-Fi/Bluetooth.</a:t>
            </a:r>
            <a:endParaRPr lang="ru-RU" sz="3200" dirty="0">
              <a:latin typeface="Monotype Corsiva" pitchFamily="66" charset="0"/>
            </a:endParaRPr>
          </a:p>
        </p:txBody>
      </p:sp>
      <p:pic>
        <p:nvPicPr>
          <p:cNvPr id="7" name="Рисунок 6" descr="800px-IPhone_First_Generation_8GB_(3680455198).jpg"/>
          <p:cNvPicPr>
            <a:picLocks noChangeAspect="1"/>
          </p:cNvPicPr>
          <p:nvPr/>
        </p:nvPicPr>
        <p:blipFill>
          <a:blip r:embed="rId3"/>
          <a:stretch>
            <a:fillRect/>
          </a:stretch>
        </p:blipFill>
        <p:spPr>
          <a:xfrm>
            <a:off x="5000628" y="4286256"/>
            <a:ext cx="3048000" cy="203454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apple-Logo-436x360.jpg"/>
          <p:cNvPicPr>
            <a:picLocks noChangeAspect="1"/>
          </p:cNvPicPr>
          <p:nvPr/>
        </p:nvPicPr>
        <p:blipFill>
          <a:blip r:embed="rId2"/>
          <a:stretch>
            <a:fillRect/>
          </a:stretch>
        </p:blipFill>
        <p:spPr>
          <a:xfrm>
            <a:off x="4572000" y="142852"/>
            <a:ext cx="4152900" cy="3429000"/>
          </a:xfrm>
          <a:prstGeom prst="rect">
            <a:avLst/>
          </a:prstGeom>
        </p:spPr>
      </p:pic>
      <p:sp>
        <p:nvSpPr>
          <p:cNvPr id="5" name="TextBox 4"/>
          <p:cNvSpPr txBox="1"/>
          <p:nvPr/>
        </p:nvSpPr>
        <p:spPr>
          <a:xfrm>
            <a:off x="2786050" y="428604"/>
            <a:ext cx="2500330" cy="769441"/>
          </a:xfrm>
          <a:prstGeom prst="rect">
            <a:avLst/>
          </a:prstGeom>
          <a:noFill/>
        </p:spPr>
        <p:txBody>
          <a:bodyPr wrap="square" rtlCol="0">
            <a:spAutoFit/>
          </a:bodyPr>
          <a:lstStyle/>
          <a:p>
            <a:r>
              <a:rPr lang="en-US" sz="4400" u="sng" dirty="0" err="1" smtClean="0">
                <a:latin typeface="Monotype Corsiva" pitchFamily="66" charset="0"/>
              </a:rPr>
              <a:t>iPhone</a:t>
            </a:r>
            <a:r>
              <a:rPr lang="en-US" sz="4400" u="sng" dirty="0" smtClean="0">
                <a:latin typeface="Monotype Corsiva" pitchFamily="66" charset="0"/>
              </a:rPr>
              <a:t> 3G</a:t>
            </a:r>
            <a:endParaRPr lang="ru-RU" sz="4400" u="sng" dirty="0">
              <a:latin typeface="Monotype Corsiva" pitchFamily="66" charset="0"/>
            </a:endParaRPr>
          </a:p>
        </p:txBody>
      </p:sp>
      <p:sp>
        <p:nvSpPr>
          <p:cNvPr id="6" name="TextBox 5"/>
          <p:cNvSpPr txBox="1"/>
          <p:nvPr/>
        </p:nvSpPr>
        <p:spPr>
          <a:xfrm>
            <a:off x="714348" y="1285860"/>
            <a:ext cx="8001056" cy="1569660"/>
          </a:xfrm>
          <a:prstGeom prst="rect">
            <a:avLst/>
          </a:prstGeom>
          <a:noFill/>
        </p:spPr>
        <p:txBody>
          <a:bodyPr wrap="square" rtlCol="0">
            <a:spAutoFit/>
          </a:bodyPr>
          <a:lstStyle/>
          <a:p>
            <a:r>
              <a:rPr lang="en-US" sz="2400" dirty="0" smtClean="0">
                <a:latin typeface="Monotype Corsiva" pitchFamily="66" charset="0"/>
              </a:rPr>
              <a:t>Second-generation multimedia devices has been announced by Apple developer conference WWDC 2008, new model called «</a:t>
            </a:r>
            <a:r>
              <a:rPr lang="en-US" sz="2400" dirty="0" err="1" smtClean="0">
                <a:latin typeface="Monotype Corsiva" pitchFamily="66" charset="0"/>
              </a:rPr>
              <a:t>iPhone</a:t>
            </a:r>
            <a:r>
              <a:rPr lang="en-US" sz="2400" dirty="0" smtClean="0">
                <a:latin typeface="Monotype Corsiva" pitchFamily="66" charset="0"/>
              </a:rPr>
              <a:t> 3G». The scope has expanded distribution of </a:t>
            </a:r>
            <a:r>
              <a:rPr lang="en-US" sz="2400" dirty="0" err="1" smtClean="0">
                <a:latin typeface="Monotype Corsiva" pitchFamily="66" charset="0"/>
              </a:rPr>
              <a:t>iPhone</a:t>
            </a:r>
            <a:r>
              <a:rPr lang="en-US" sz="2400" dirty="0" smtClean="0">
                <a:latin typeface="Monotype Corsiva" pitchFamily="66" charset="0"/>
              </a:rPr>
              <a:t> to 70 countries for several months.</a:t>
            </a:r>
          </a:p>
        </p:txBody>
      </p:sp>
      <p:pic>
        <p:nvPicPr>
          <p:cNvPr id="7" name="Рисунок 6" descr="x_51a1b083.jpg"/>
          <p:cNvPicPr>
            <a:picLocks noChangeAspect="1"/>
          </p:cNvPicPr>
          <p:nvPr/>
        </p:nvPicPr>
        <p:blipFill>
          <a:blip r:embed="rId3"/>
          <a:stretch>
            <a:fillRect/>
          </a:stretch>
        </p:blipFill>
        <p:spPr>
          <a:xfrm>
            <a:off x="3500430" y="3143248"/>
            <a:ext cx="5175264" cy="3446726"/>
          </a:xfrm>
          <a:prstGeom prst="rect">
            <a:avLst/>
          </a:prstGeom>
        </p:spPr>
      </p:pic>
      <p:sp>
        <p:nvSpPr>
          <p:cNvPr id="8" name="TextBox 7"/>
          <p:cNvSpPr txBox="1"/>
          <p:nvPr/>
        </p:nvSpPr>
        <p:spPr>
          <a:xfrm>
            <a:off x="500034" y="3143248"/>
            <a:ext cx="2714644" cy="2677656"/>
          </a:xfrm>
          <a:prstGeom prst="rect">
            <a:avLst/>
          </a:prstGeom>
          <a:noFill/>
        </p:spPr>
        <p:txBody>
          <a:bodyPr wrap="square" rtlCol="0">
            <a:spAutoFit/>
          </a:bodyPr>
          <a:lstStyle/>
          <a:p>
            <a:r>
              <a:rPr lang="en-US" sz="2400" dirty="0" smtClean="0">
                <a:latin typeface="Monotype Corsiva" pitchFamily="66" charset="0"/>
              </a:rPr>
              <a:t>Minimum prices for </a:t>
            </a:r>
            <a:r>
              <a:rPr lang="en-US" sz="2400" dirty="0" err="1" smtClean="0">
                <a:latin typeface="Monotype Corsiva" pitchFamily="66" charset="0"/>
              </a:rPr>
              <a:t>iPhone</a:t>
            </a:r>
            <a:r>
              <a:rPr lang="en-US" sz="2400" dirty="0" smtClean="0">
                <a:latin typeface="Monotype Corsiva" pitchFamily="66" charset="0"/>
              </a:rPr>
              <a:t> 3G in Russia in June 2011</a:t>
            </a:r>
          </a:p>
          <a:p>
            <a:r>
              <a:rPr lang="en-US" sz="2400" dirty="0" err="1" smtClean="0">
                <a:latin typeface="Monotype Corsiva" pitchFamily="66" charset="0"/>
              </a:rPr>
              <a:t>iPhone</a:t>
            </a:r>
            <a:r>
              <a:rPr lang="en-US" sz="2400" dirty="0" smtClean="0">
                <a:latin typeface="Monotype Corsiva" pitchFamily="66" charset="0"/>
              </a:rPr>
              <a:t> 3G 8 GB - ▼ 15 490 rub.</a:t>
            </a:r>
          </a:p>
          <a:p>
            <a:r>
              <a:rPr lang="en-US" sz="2400" dirty="0" err="1" smtClean="0">
                <a:latin typeface="Monotype Corsiva" pitchFamily="66" charset="0"/>
              </a:rPr>
              <a:t>iPhone</a:t>
            </a:r>
            <a:r>
              <a:rPr lang="en-US" sz="2400" dirty="0" smtClean="0">
                <a:latin typeface="Monotype Corsiva" pitchFamily="66" charset="0"/>
              </a:rPr>
              <a:t> 3G 16 GB - ▼ 16 990 rub.</a:t>
            </a:r>
            <a:endParaRPr lang="ru-RU" sz="2400" dirty="0">
              <a:latin typeface="Monotype Corsiva"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apple-Logo-436x360.jpg"/>
          <p:cNvPicPr>
            <a:picLocks noChangeAspect="1"/>
          </p:cNvPicPr>
          <p:nvPr/>
        </p:nvPicPr>
        <p:blipFill>
          <a:blip r:embed="rId2"/>
          <a:stretch>
            <a:fillRect/>
          </a:stretch>
        </p:blipFill>
        <p:spPr>
          <a:xfrm>
            <a:off x="4542954" y="142852"/>
            <a:ext cx="4152900" cy="3429000"/>
          </a:xfrm>
          <a:prstGeom prst="rect">
            <a:avLst/>
          </a:prstGeom>
        </p:spPr>
      </p:pic>
      <p:sp>
        <p:nvSpPr>
          <p:cNvPr id="5" name="TextBox 4"/>
          <p:cNvSpPr txBox="1"/>
          <p:nvPr/>
        </p:nvSpPr>
        <p:spPr>
          <a:xfrm>
            <a:off x="2928926" y="357166"/>
            <a:ext cx="2500330" cy="769441"/>
          </a:xfrm>
          <a:prstGeom prst="rect">
            <a:avLst/>
          </a:prstGeom>
          <a:noFill/>
        </p:spPr>
        <p:txBody>
          <a:bodyPr wrap="square" rtlCol="0">
            <a:spAutoFit/>
          </a:bodyPr>
          <a:lstStyle/>
          <a:p>
            <a:r>
              <a:rPr lang="en-US" sz="4400" u="sng" dirty="0" err="1" smtClean="0">
                <a:latin typeface="Monotype Corsiva" pitchFamily="66" charset="0"/>
              </a:rPr>
              <a:t>iPhone</a:t>
            </a:r>
            <a:r>
              <a:rPr lang="en-US" sz="4400" u="sng" dirty="0" smtClean="0">
                <a:latin typeface="Monotype Corsiva" pitchFamily="66" charset="0"/>
              </a:rPr>
              <a:t> 4</a:t>
            </a:r>
            <a:endParaRPr lang="ru-RU" sz="4400" u="sng" dirty="0">
              <a:latin typeface="Monotype Corsiva" pitchFamily="66" charset="0"/>
            </a:endParaRPr>
          </a:p>
        </p:txBody>
      </p:sp>
      <p:sp>
        <p:nvSpPr>
          <p:cNvPr id="6" name="TextBox 5"/>
          <p:cNvSpPr txBox="1"/>
          <p:nvPr/>
        </p:nvSpPr>
        <p:spPr>
          <a:xfrm>
            <a:off x="642910" y="1214422"/>
            <a:ext cx="8001056" cy="2308324"/>
          </a:xfrm>
          <a:prstGeom prst="rect">
            <a:avLst/>
          </a:prstGeom>
          <a:noFill/>
        </p:spPr>
        <p:txBody>
          <a:bodyPr wrap="square" rtlCol="0">
            <a:spAutoFit/>
          </a:bodyPr>
          <a:lstStyle/>
          <a:p>
            <a:r>
              <a:rPr lang="en-US" sz="2400" dirty="0" smtClean="0">
                <a:latin typeface="Monotype Corsiva" pitchFamily="66" charset="0"/>
              </a:rPr>
              <a:t>The winner of the </a:t>
            </a:r>
            <a:r>
              <a:rPr lang="en-US" sz="2400" dirty="0" err="1" smtClean="0">
                <a:latin typeface="Monotype Corsiva" pitchFamily="66" charset="0"/>
              </a:rPr>
              <a:t>iPhone</a:t>
            </a:r>
            <a:r>
              <a:rPr lang="en-US" sz="2400" dirty="0" smtClean="0">
                <a:latin typeface="Monotype Corsiva" pitchFamily="66" charset="0"/>
              </a:rPr>
              <a:t> 4 the day before the official sales began to Russian President Dmitry </a:t>
            </a:r>
            <a:r>
              <a:rPr lang="en-US" sz="2400" dirty="0" err="1" smtClean="0">
                <a:latin typeface="Monotype Corsiva" pitchFamily="66" charset="0"/>
              </a:rPr>
              <a:t>Medvedev</a:t>
            </a:r>
            <a:r>
              <a:rPr lang="en-US" sz="2400" dirty="0" smtClean="0">
                <a:latin typeface="Monotype Corsiva" pitchFamily="66" charset="0"/>
              </a:rPr>
              <a:t>.</a:t>
            </a:r>
          </a:p>
          <a:p>
            <a:endParaRPr lang="en-US" sz="2400" dirty="0" smtClean="0">
              <a:latin typeface="Monotype Corsiva" pitchFamily="66" charset="0"/>
            </a:endParaRPr>
          </a:p>
          <a:p>
            <a:r>
              <a:rPr lang="en-US" sz="2400" dirty="0" smtClean="0">
                <a:latin typeface="Monotype Corsiva" pitchFamily="66" charset="0"/>
              </a:rPr>
              <a:t>The day after the official presentation of the Company "</a:t>
            </a:r>
            <a:r>
              <a:rPr lang="en-US" sz="2400" dirty="0" err="1" smtClean="0">
                <a:latin typeface="Monotype Corsiva" pitchFamily="66" charset="0"/>
              </a:rPr>
              <a:t>VimpelCom</a:t>
            </a:r>
            <a:r>
              <a:rPr lang="en-US" sz="2400" dirty="0" smtClean="0">
                <a:latin typeface="Monotype Corsiva" pitchFamily="66" charset="0"/>
              </a:rPr>
              <a:t>" (brand "Beeline") has officially announced plans to begin selling the </a:t>
            </a:r>
            <a:r>
              <a:rPr lang="en-US" sz="2400" dirty="0" err="1" smtClean="0">
                <a:latin typeface="Monotype Corsiva" pitchFamily="66" charset="0"/>
              </a:rPr>
              <a:t>iPhone</a:t>
            </a:r>
            <a:r>
              <a:rPr lang="en-US" sz="2400" dirty="0" smtClean="0">
                <a:latin typeface="Monotype Corsiva" pitchFamily="66" charset="0"/>
              </a:rPr>
              <a:t> 4 Russia in September 2010 . </a:t>
            </a:r>
            <a:endParaRPr lang="ru-RU" sz="2400" dirty="0">
              <a:latin typeface="Monotype Corsiva" pitchFamily="66" charset="0"/>
            </a:endParaRPr>
          </a:p>
        </p:txBody>
      </p:sp>
      <p:pic>
        <p:nvPicPr>
          <p:cNvPr id="7" name="Рисунок 6" descr="159551352.jpg"/>
          <p:cNvPicPr>
            <a:picLocks noChangeAspect="1"/>
          </p:cNvPicPr>
          <p:nvPr/>
        </p:nvPicPr>
        <p:blipFill>
          <a:blip r:embed="rId3"/>
          <a:stretch>
            <a:fillRect/>
          </a:stretch>
        </p:blipFill>
        <p:spPr>
          <a:xfrm>
            <a:off x="3286116" y="3571876"/>
            <a:ext cx="5448872" cy="3087694"/>
          </a:xfrm>
          <a:prstGeom prst="rect">
            <a:avLst/>
          </a:prstGeom>
        </p:spPr>
      </p:pic>
      <p:sp>
        <p:nvSpPr>
          <p:cNvPr id="8" name="TextBox 7"/>
          <p:cNvSpPr txBox="1"/>
          <p:nvPr/>
        </p:nvSpPr>
        <p:spPr>
          <a:xfrm>
            <a:off x="571472" y="3786190"/>
            <a:ext cx="2357454" cy="1938992"/>
          </a:xfrm>
          <a:prstGeom prst="rect">
            <a:avLst/>
          </a:prstGeom>
          <a:noFill/>
        </p:spPr>
        <p:txBody>
          <a:bodyPr wrap="square" rtlCol="0">
            <a:spAutoFit/>
          </a:bodyPr>
          <a:lstStyle/>
          <a:p>
            <a:r>
              <a:rPr lang="en-US" sz="2400" dirty="0" smtClean="0">
                <a:latin typeface="Monotype Corsiva" pitchFamily="66" charset="0"/>
              </a:rPr>
              <a:t>By selling </a:t>
            </a:r>
            <a:r>
              <a:rPr lang="en-US" sz="2400" dirty="0" err="1" smtClean="0">
                <a:latin typeface="Monotype Corsiva" pitchFamily="66" charset="0"/>
              </a:rPr>
              <a:t>iPhone</a:t>
            </a:r>
            <a:r>
              <a:rPr lang="en-US" sz="2400" dirty="0" smtClean="0">
                <a:latin typeface="Monotype Corsiva" pitchFamily="66" charset="0"/>
              </a:rPr>
              <a:t> 4 were also interested in the "MTS" and "</a:t>
            </a:r>
            <a:r>
              <a:rPr lang="en-US" sz="2400" dirty="0" err="1" smtClean="0">
                <a:latin typeface="Monotype Corsiva" pitchFamily="66" charset="0"/>
              </a:rPr>
              <a:t>MegaFon</a:t>
            </a:r>
            <a:r>
              <a:rPr lang="en-US" sz="2400" dirty="0" smtClean="0">
                <a:latin typeface="Monotype Corsiva" pitchFamily="66" charset="0"/>
              </a:rPr>
              <a:t>" .</a:t>
            </a:r>
            <a:endParaRPr lang="ru-RU" sz="2400" dirty="0" smtClean="0">
              <a:latin typeface="Monotype Corsiva" pitchFamily="66" charset="0"/>
            </a:endParaRPr>
          </a:p>
          <a:p>
            <a:endParaRPr lang="ru-RU" sz="2400" dirty="0">
              <a:latin typeface="Monotype Corsiva"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apple-Logo-436x360.jpg"/>
          <p:cNvPicPr>
            <a:picLocks noChangeAspect="1"/>
          </p:cNvPicPr>
          <p:nvPr/>
        </p:nvPicPr>
        <p:blipFill>
          <a:blip r:embed="rId2"/>
          <a:stretch>
            <a:fillRect/>
          </a:stretch>
        </p:blipFill>
        <p:spPr>
          <a:xfrm>
            <a:off x="4572000" y="142852"/>
            <a:ext cx="4152900" cy="3429000"/>
          </a:xfrm>
          <a:prstGeom prst="rect">
            <a:avLst/>
          </a:prstGeom>
        </p:spPr>
      </p:pic>
      <p:sp>
        <p:nvSpPr>
          <p:cNvPr id="5" name="TextBox 4"/>
          <p:cNvSpPr txBox="1"/>
          <p:nvPr/>
        </p:nvSpPr>
        <p:spPr>
          <a:xfrm>
            <a:off x="571472" y="357166"/>
            <a:ext cx="2500330" cy="769441"/>
          </a:xfrm>
          <a:prstGeom prst="rect">
            <a:avLst/>
          </a:prstGeom>
          <a:noFill/>
        </p:spPr>
        <p:txBody>
          <a:bodyPr wrap="square" rtlCol="0">
            <a:spAutoFit/>
          </a:bodyPr>
          <a:lstStyle/>
          <a:p>
            <a:r>
              <a:rPr lang="en-US" sz="4400" dirty="0" err="1" smtClean="0">
                <a:latin typeface="Monotype Corsiva" pitchFamily="66" charset="0"/>
              </a:rPr>
              <a:t>iPhone</a:t>
            </a:r>
            <a:r>
              <a:rPr lang="en-US" sz="4400" dirty="0" smtClean="0">
                <a:latin typeface="Monotype Corsiva" pitchFamily="66" charset="0"/>
              </a:rPr>
              <a:t> 4</a:t>
            </a:r>
            <a:endParaRPr lang="ru-RU" sz="4400" dirty="0">
              <a:latin typeface="Monotype Corsiva" pitchFamily="66" charset="0"/>
            </a:endParaRPr>
          </a:p>
        </p:txBody>
      </p:sp>
      <p:sp>
        <p:nvSpPr>
          <p:cNvPr id="6" name="TextBox 5"/>
          <p:cNvSpPr txBox="1"/>
          <p:nvPr/>
        </p:nvSpPr>
        <p:spPr>
          <a:xfrm>
            <a:off x="571472" y="1357298"/>
            <a:ext cx="5572164" cy="1938992"/>
          </a:xfrm>
          <a:prstGeom prst="rect">
            <a:avLst/>
          </a:prstGeom>
          <a:noFill/>
        </p:spPr>
        <p:txBody>
          <a:bodyPr wrap="square" rtlCol="0">
            <a:spAutoFit/>
          </a:bodyPr>
          <a:lstStyle/>
          <a:p>
            <a:r>
              <a:rPr lang="en-US" sz="2400" dirty="0" smtClean="0">
                <a:latin typeface="Monotype Corsiva" pitchFamily="66" charset="0"/>
              </a:rPr>
              <a:t>Minimum prices for the </a:t>
            </a:r>
            <a:r>
              <a:rPr lang="en-US" sz="2400" dirty="0" err="1" smtClean="0">
                <a:latin typeface="Monotype Corsiva" pitchFamily="66" charset="0"/>
              </a:rPr>
              <a:t>iPhone</a:t>
            </a:r>
            <a:r>
              <a:rPr lang="en-US" sz="2400" dirty="0" smtClean="0">
                <a:latin typeface="Monotype Corsiva" pitchFamily="66" charset="0"/>
              </a:rPr>
              <a:t> 4 in Russia in June 2011 according to:</a:t>
            </a:r>
          </a:p>
          <a:p>
            <a:r>
              <a:rPr lang="en-US" sz="2400" dirty="0" err="1" smtClean="0">
                <a:latin typeface="Monotype Corsiva" pitchFamily="66" charset="0"/>
              </a:rPr>
              <a:t>iPhone</a:t>
            </a:r>
            <a:r>
              <a:rPr lang="en-US" sz="2400" dirty="0" smtClean="0">
                <a:latin typeface="Monotype Corsiva" pitchFamily="66" charset="0"/>
              </a:rPr>
              <a:t> April 8 GB - ▼ 20 780 rubles</a:t>
            </a:r>
          </a:p>
          <a:p>
            <a:r>
              <a:rPr lang="en-US" sz="2400" dirty="0" err="1" smtClean="0">
                <a:latin typeface="Monotype Corsiva" pitchFamily="66" charset="0"/>
              </a:rPr>
              <a:t>iPhone</a:t>
            </a:r>
            <a:r>
              <a:rPr lang="en-US" sz="2400" dirty="0" smtClean="0">
                <a:latin typeface="Monotype Corsiva" pitchFamily="66" charset="0"/>
              </a:rPr>
              <a:t> 4 16 GB - ▼ 21 840 rubles</a:t>
            </a:r>
          </a:p>
          <a:p>
            <a:r>
              <a:rPr lang="en-US" sz="2400" dirty="0" err="1" smtClean="0">
                <a:latin typeface="Monotype Corsiva" pitchFamily="66" charset="0"/>
              </a:rPr>
              <a:t>iPhone</a:t>
            </a:r>
            <a:r>
              <a:rPr lang="en-US" sz="2400" dirty="0" smtClean="0">
                <a:latin typeface="Monotype Corsiva" pitchFamily="66" charset="0"/>
              </a:rPr>
              <a:t> 4 32 GB - ▼ 24 870 rubles</a:t>
            </a:r>
            <a:endParaRPr lang="ru-RU" sz="2400" dirty="0">
              <a:latin typeface="Monotype Corsiva" pitchFamily="66" charset="0"/>
            </a:endParaRPr>
          </a:p>
        </p:txBody>
      </p:sp>
      <p:pic>
        <p:nvPicPr>
          <p:cNvPr id="7" name="Рисунок 6" descr="x_03f82ddd.jpg"/>
          <p:cNvPicPr>
            <a:picLocks noChangeAspect="1"/>
          </p:cNvPicPr>
          <p:nvPr/>
        </p:nvPicPr>
        <p:blipFill>
          <a:blip r:embed="rId3"/>
          <a:stretch>
            <a:fillRect/>
          </a:stretch>
        </p:blipFill>
        <p:spPr>
          <a:xfrm>
            <a:off x="142844" y="3643314"/>
            <a:ext cx="4303495" cy="2857520"/>
          </a:xfrm>
          <a:prstGeom prst="rect">
            <a:avLst/>
          </a:prstGeom>
        </p:spPr>
      </p:pic>
      <p:pic>
        <p:nvPicPr>
          <p:cNvPr id="8" name="Рисунок 7" descr="x_93e79e6d.jpg"/>
          <p:cNvPicPr>
            <a:picLocks noChangeAspect="1"/>
          </p:cNvPicPr>
          <p:nvPr/>
        </p:nvPicPr>
        <p:blipFill>
          <a:blip r:embed="rId4"/>
          <a:stretch>
            <a:fillRect/>
          </a:stretch>
        </p:blipFill>
        <p:spPr>
          <a:xfrm>
            <a:off x="4286248" y="3643314"/>
            <a:ext cx="4389446" cy="285752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apple-Logo-436x360.jpg"/>
          <p:cNvPicPr>
            <a:picLocks noChangeAspect="1"/>
          </p:cNvPicPr>
          <p:nvPr/>
        </p:nvPicPr>
        <p:blipFill>
          <a:blip r:embed="rId2"/>
          <a:stretch>
            <a:fillRect/>
          </a:stretch>
        </p:blipFill>
        <p:spPr>
          <a:xfrm>
            <a:off x="4572000" y="142852"/>
            <a:ext cx="4152900" cy="3429000"/>
          </a:xfrm>
          <a:prstGeom prst="rect">
            <a:avLst/>
          </a:prstGeom>
        </p:spPr>
      </p:pic>
      <p:sp>
        <p:nvSpPr>
          <p:cNvPr id="5" name="TextBox 4"/>
          <p:cNvSpPr txBox="1"/>
          <p:nvPr/>
        </p:nvSpPr>
        <p:spPr>
          <a:xfrm>
            <a:off x="500034" y="1214422"/>
            <a:ext cx="7786742" cy="2246769"/>
          </a:xfrm>
          <a:prstGeom prst="rect">
            <a:avLst/>
          </a:prstGeom>
          <a:noFill/>
        </p:spPr>
        <p:txBody>
          <a:bodyPr wrap="square" rtlCol="0">
            <a:spAutoFit/>
          </a:bodyPr>
          <a:lstStyle/>
          <a:p>
            <a:r>
              <a:rPr lang="en-US" sz="2800" dirty="0" err="1" smtClean="0">
                <a:latin typeface="Monotype Corsiva" pitchFamily="66" charset="0"/>
              </a:rPr>
              <a:t>iPad</a:t>
            </a:r>
            <a:r>
              <a:rPr lang="en-US" sz="2800" dirty="0" smtClean="0">
                <a:latin typeface="Monotype Corsiva" pitchFamily="66" charset="0"/>
              </a:rPr>
              <a:t> - internet tablet, manufactured by Apple. The device was presented at a presentation in San Francisco, Steve Jobs January 27, 2010. Home sales took place in New York on Fifth Avenue April 3, 2010. In Russia, the official sales of the device began November 9, 2010</a:t>
            </a:r>
            <a:endParaRPr lang="ru-RU" sz="2800" dirty="0">
              <a:latin typeface="Monotype Corsiva" pitchFamily="66" charset="0"/>
            </a:endParaRPr>
          </a:p>
        </p:txBody>
      </p:sp>
      <p:sp>
        <p:nvSpPr>
          <p:cNvPr id="6" name="TextBox 5"/>
          <p:cNvSpPr txBox="1"/>
          <p:nvPr/>
        </p:nvSpPr>
        <p:spPr>
          <a:xfrm>
            <a:off x="3428992" y="285728"/>
            <a:ext cx="1428760" cy="769441"/>
          </a:xfrm>
          <a:prstGeom prst="rect">
            <a:avLst/>
          </a:prstGeom>
          <a:noFill/>
        </p:spPr>
        <p:txBody>
          <a:bodyPr wrap="square" rtlCol="0">
            <a:spAutoFit/>
          </a:bodyPr>
          <a:lstStyle/>
          <a:p>
            <a:r>
              <a:rPr lang="en-US" sz="4400" dirty="0" err="1" smtClean="0">
                <a:latin typeface="Monotype Corsiva" pitchFamily="66" charset="0"/>
              </a:rPr>
              <a:t>iPad</a:t>
            </a:r>
            <a:endParaRPr lang="ru-RU" sz="4400" dirty="0">
              <a:latin typeface="Monotype Corsiva" pitchFamily="66" charset="0"/>
            </a:endParaRPr>
          </a:p>
        </p:txBody>
      </p:sp>
      <p:pic>
        <p:nvPicPr>
          <p:cNvPr id="7" name="Рисунок 6" descr="x_13893b57.jpg"/>
          <p:cNvPicPr>
            <a:picLocks noChangeAspect="1"/>
          </p:cNvPicPr>
          <p:nvPr/>
        </p:nvPicPr>
        <p:blipFill>
          <a:blip r:embed="rId3"/>
          <a:stretch>
            <a:fillRect/>
          </a:stretch>
        </p:blipFill>
        <p:spPr>
          <a:xfrm>
            <a:off x="142844" y="3643314"/>
            <a:ext cx="4643470" cy="3083265"/>
          </a:xfrm>
          <a:prstGeom prst="rect">
            <a:avLst/>
          </a:prstGeom>
        </p:spPr>
      </p:pic>
      <p:pic>
        <p:nvPicPr>
          <p:cNvPr id="8" name="Рисунок 7" descr="x_a466918c.jpg"/>
          <p:cNvPicPr>
            <a:picLocks noChangeAspect="1"/>
          </p:cNvPicPr>
          <p:nvPr/>
        </p:nvPicPr>
        <p:blipFill>
          <a:blip r:embed="rId4"/>
          <a:stretch>
            <a:fillRect/>
          </a:stretch>
        </p:blipFill>
        <p:spPr>
          <a:xfrm>
            <a:off x="4500563" y="3643314"/>
            <a:ext cx="4214842" cy="3071834"/>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apple-Logo-436x360.jpg"/>
          <p:cNvPicPr>
            <a:picLocks noChangeAspect="1"/>
          </p:cNvPicPr>
          <p:nvPr/>
        </p:nvPicPr>
        <p:blipFill>
          <a:blip r:embed="rId2"/>
          <a:stretch>
            <a:fillRect/>
          </a:stretch>
        </p:blipFill>
        <p:spPr>
          <a:xfrm>
            <a:off x="4572000" y="142852"/>
            <a:ext cx="4152900" cy="3429000"/>
          </a:xfrm>
          <a:prstGeom prst="rect">
            <a:avLst/>
          </a:prstGeom>
        </p:spPr>
      </p:pic>
      <p:sp>
        <p:nvSpPr>
          <p:cNvPr id="5" name="TextBox 4"/>
          <p:cNvSpPr txBox="1"/>
          <p:nvPr/>
        </p:nvSpPr>
        <p:spPr>
          <a:xfrm>
            <a:off x="3428992" y="357166"/>
            <a:ext cx="1357322" cy="769441"/>
          </a:xfrm>
          <a:prstGeom prst="rect">
            <a:avLst/>
          </a:prstGeom>
          <a:noFill/>
        </p:spPr>
        <p:txBody>
          <a:bodyPr wrap="square" rtlCol="0">
            <a:spAutoFit/>
          </a:bodyPr>
          <a:lstStyle/>
          <a:p>
            <a:r>
              <a:rPr lang="en-US" sz="4400" dirty="0" smtClean="0">
                <a:latin typeface="Monotype Corsiva" pitchFamily="66" charset="0"/>
              </a:rPr>
              <a:t>iPod</a:t>
            </a:r>
            <a:endParaRPr lang="ru-RU" sz="4400" dirty="0">
              <a:latin typeface="Monotype Corsiva" pitchFamily="66" charset="0"/>
            </a:endParaRPr>
          </a:p>
        </p:txBody>
      </p:sp>
      <p:sp>
        <p:nvSpPr>
          <p:cNvPr id="6" name="TextBox 5"/>
          <p:cNvSpPr txBox="1"/>
          <p:nvPr/>
        </p:nvSpPr>
        <p:spPr>
          <a:xfrm>
            <a:off x="642910" y="1357298"/>
            <a:ext cx="7643866" cy="1384995"/>
          </a:xfrm>
          <a:prstGeom prst="rect">
            <a:avLst/>
          </a:prstGeom>
          <a:noFill/>
        </p:spPr>
        <p:txBody>
          <a:bodyPr wrap="square" rtlCol="0">
            <a:spAutoFit/>
          </a:bodyPr>
          <a:lstStyle/>
          <a:p>
            <a:r>
              <a:rPr lang="en-US" sz="2800" dirty="0" smtClean="0">
                <a:latin typeface="Monotype Corsiva" pitchFamily="66" charset="0"/>
              </a:rPr>
              <a:t>iPod - brand series of portable media players of Apple, as a carrier of data using flash memory or, in some models, the hard drive. The debut of the brand on 23 October 2001. </a:t>
            </a:r>
            <a:endParaRPr lang="ru-RU" sz="2800" dirty="0">
              <a:latin typeface="Monotype Corsiva" pitchFamily="66" charset="0"/>
            </a:endParaRPr>
          </a:p>
        </p:txBody>
      </p:sp>
      <p:pic>
        <p:nvPicPr>
          <p:cNvPr id="7" name="Рисунок 6" descr="x_9c90661c.jpg"/>
          <p:cNvPicPr>
            <a:picLocks noChangeAspect="1"/>
          </p:cNvPicPr>
          <p:nvPr/>
        </p:nvPicPr>
        <p:blipFill>
          <a:blip r:embed="rId3"/>
          <a:stretch>
            <a:fillRect/>
          </a:stretch>
        </p:blipFill>
        <p:spPr>
          <a:xfrm>
            <a:off x="3428992" y="2928934"/>
            <a:ext cx="5080000" cy="3390900"/>
          </a:xfrm>
          <a:prstGeom prst="rect">
            <a:avLst/>
          </a:prstGeom>
        </p:spPr>
      </p:pic>
      <p:sp>
        <p:nvSpPr>
          <p:cNvPr id="8" name="TextBox 7"/>
          <p:cNvSpPr txBox="1"/>
          <p:nvPr/>
        </p:nvSpPr>
        <p:spPr>
          <a:xfrm>
            <a:off x="428596" y="2857496"/>
            <a:ext cx="2928958" cy="3539430"/>
          </a:xfrm>
          <a:prstGeom prst="rect">
            <a:avLst/>
          </a:prstGeom>
          <a:noFill/>
        </p:spPr>
        <p:txBody>
          <a:bodyPr wrap="square" rtlCol="0">
            <a:spAutoFit/>
          </a:bodyPr>
          <a:lstStyle/>
          <a:p>
            <a:r>
              <a:rPr lang="en-US" sz="2800" dirty="0" smtClean="0">
                <a:latin typeface="Monotype Corsiva" pitchFamily="66" charset="0"/>
              </a:rPr>
              <a:t>At a press conference «The Beat Goes On», held on 5 September 2007 in San Francisco, Steve Jobs said that at that time was sold 110 million players iPod.</a:t>
            </a:r>
            <a:endParaRPr lang="ru-RU" sz="2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129</TotalTime>
  <Words>587</Words>
  <Application>Microsoft Office PowerPoint</Application>
  <PresentationFormat>Экран (4:3)</PresentationFormat>
  <Paragraphs>34</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Эркер</vt:lpstr>
      <vt:lpstr>Слайд 1</vt:lpstr>
      <vt:lpstr>Слайд 2</vt:lpstr>
      <vt:lpstr>Слайд 3</vt:lpstr>
      <vt:lpstr>Слайд 4</vt:lpstr>
      <vt:lpstr>Слайд 5</vt:lpstr>
      <vt:lpstr>Слайд 6</vt:lpstr>
      <vt:lpstr>Слайд 7</vt:lpstr>
      <vt:lpstr>Слайд 8</vt:lpstr>
      <vt:lpstr>Слайд 9</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13</cp:revision>
  <dcterms:created xsi:type="dcterms:W3CDTF">2011-12-22T19:39:24Z</dcterms:created>
  <dcterms:modified xsi:type="dcterms:W3CDTF">2011-12-22T21:48:56Z</dcterms:modified>
</cp:coreProperties>
</file>