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934784193642557E-2"/>
          <c:y val="4.405761779777545E-2"/>
          <c:w val="0.73096236746519594"/>
          <c:h val="0.856531058617673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онр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16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ффнр, с диз.комп.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</c:v>
                </c:pt>
                <c:pt idx="1">
                  <c:v>22</c:v>
                </c:pt>
                <c:pt idx="2">
                  <c:v>39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заикание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дислалия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18</c:v>
                </c:pt>
                <c:pt idx="1">
                  <c:v>12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37536"/>
        <c:axId val="21539072"/>
      </c:barChart>
      <c:catAx>
        <c:axId val="21537536"/>
        <c:scaling>
          <c:orientation val="minMax"/>
        </c:scaling>
        <c:delete val="0"/>
        <c:axPos val="b"/>
        <c:majorTickMark val="out"/>
        <c:minorTickMark val="none"/>
        <c:tickLblPos val="nextTo"/>
        <c:crossAx val="21539072"/>
        <c:crosses val="autoZero"/>
        <c:auto val="1"/>
        <c:lblAlgn val="ctr"/>
        <c:lblOffset val="100"/>
        <c:noMultiLvlLbl val="0"/>
      </c:catAx>
      <c:valAx>
        <c:axId val="21539072"/>
        <c:scaling>
          <c:orientation val="minMax"/>
          <c:max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37536"/>
        <c:crosses val="autoZero"/>
        <c:crossBetween val="between"/>
        <c:majorUnit val="10"/>
        <c:minorUnit val="1"/>
      </c:valAx>
    </c:plotArea>
    <c:legend>
      <c:legendPos val="r"/>
      <c:layout>
        <c:manualLayout>
          <c:xMode val="edge"/>
          <c:yMode val="edge"/>
          <c:x val="0.79788755403511369"/>
          <c:y val="2.6004424236092456E-2"/>
          <c:w val="0.18494172299618439"/>
          <c:h val="0.936453615927248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1092723560024584E-2"/>
          <c:y val="5.5946958274477425E-2"/>
          <c:w val="0.6850500008300483"/>
          <c:h val="0.81781468725697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выпущено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</c:v>
                </c:pt>
                <c:pt idx="1">
                  <c:v>42</c:v>
                </c:pt>
                <c:pt idx="2">
                  <c:v>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оставлено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</c:v>
                </c:pt>
                <c:pt idx="1">
                  <c:v>8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80416"/>
        <c:axId val="21582208"/>
      </c:barChart>
      <c:catAx>
        <c:axId val="21580416"/>
        <c:scaling>
          <c:orientation val="minMax"/>
        </c:scaling>
        <c:delete val="0"/>
        <c:axPos val="b"/>
        <c:majorTickMark val="out"/>
        <c:minorTickMark val="none"/>
        <c:tickLblPos val="nextTo"/>
        <c:crossAx val="21582208"/>
        <c:crosses val="autoZero"/>
        <c:auto val="1"/>
        <c:lblAlgn val="ctr"/>
        <c:lblOffset val="100"/>
        <c:noMultiLvlLbl val="0"/>
      </c:catAx>
      <c:valAx>
        <c:axId val="21582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580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788290445378381"/>
          <c:y val="0.40887798181154483"/>
          <c:w val="0.19553718169245568"/>
          <c:h val="0.18224403637691056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27.08.2012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и возможности учителя-логопеда в осуществлении коррекционно-развивающей помощи ребенку, в условиях УДОД, для успешного усвоения школьной программы и дальнейшей социализации личности.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777240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МОБУДОД «ЦДТ «Радуга»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Глобина Н.А.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836712"/>
            <a:ext cx="7488832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Речь – это не только средство общения, самопознания, саморазвития, но и орудие мышления, творчества, носитель памяти, информации.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Сравнительный анализ за три года представлен в диаграммах: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Речевые нарушения детей 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Выпущено детей из логопедического пункта</a:t>
            </a:r>
            <a:r>
              <a:rPr lang="ru-RU" sz="4000" dirty="0" smtClean="0"/>
              <a:t> 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19672" y="1052737"/>
          <a:ext cx="5760640" cy="2232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691680" y="3501008"/>
          <a:ext cx="62646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Предпосылки учебной деятельности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формирующиеся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дошкольном периоде: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хорошее физическое развитие ребенка;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развитый физический слух;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развитая мелкая моторика пальцев рук, общая моторика;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нормальное функционирование ЦНС;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владение знаниями и представлениями об окружающем мире (пространственные и временные представления, счетные операции);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произвольное внимание, опосредованное запоминание, умение слушать учителя;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познавательная активность, желание учиться, интерес к занятиям, любознательность;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коммуникативная деятельность, готовность к совместной с другими детьми работе, сотрудничеству, взаимопомощи.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5888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Критерии готовности к школьному обучению</a:t>
            </a:r>
          </a:p>
          <a:p>
            <a:pPr algn="ctr"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Сформированность звуковой стороны речи. 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Полная сформированность фонематических процессов.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Готовность к звукобуквенному анализу и синтезу звукового состава речи.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Умение пользоваться разными способами словообразования.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Сформированность грамматического строя речи.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Владение пересказом рассказа, сохраняя смысл и содержание.</a:t>
            </a:r>
          </a:p>
          <a:p>
            <a:pPr lvl="0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Умение составлять самостоятельно рассказ-описание.</a:t>
            </a:r>
          </a:p>
          <a:p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Упражнения, развивающие умение принимать и понимать словесную или письменную инструкцию</a:t>
            </a:r>
          </a:p>
          <a:p>
            <a:pPr algn="ctr"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1.«Объясните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домовёнку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Кузе»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Логопед дает какое-то задание. Чтобы проверить, как оно понято ребенком, просит повторить его для Кузи.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2.«Будь внимательным!»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Логопед просит детей прослушать инструкцию, повторить ее «про себя». По команде «Внимание!» ребенок начинает выполнять задание. Примеры заданий: 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	1). Обведи все буквы А.</a:t>
            </a:r>
          </a:p>
          <a:p>
            <a:pPr>
              <a:buNone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	2). В небольшом тексте все буквы С подчеркнуть, а буквы З – вычеркнуть.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Полезла Оксана за красной розой,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А вернулась Оксана с занозой.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	3). В тексте все буквы Ч подчеркнуть, а буквы Ц вычеркнуть. После команды «Внимание!», наоборот, вычеркиваются все Ч, а подчеркиваются все Ц.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Черная цапля циркулем чертила.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Цапля старательно циркулем водила.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Получился очень чистенький чертеж.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natasha\Desktop\Новая папка (2)\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132856"/>
            <a:ext cx="3096343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30352"/>
            <a:ext cx="8435280" cy="57789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Упражнения, развивающие умение планировать действия по выполнению учебной инструкции и действовать по плану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	«Веселый язычок». Определение порядка действий.</a:t>
            </a:r>
          </a:p>
          <a:p>
            <a:pPr lvl="0"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	«Расскажи о звуках по плану-схеме»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Упражнения, развивающие умение осуществлять итоговый самоконтроль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	1.Повтори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, четко проговаривая все звуки:</a:t>
            </a:r>
          </a:p>
          <a:p>
            <a:pPr algn="ctr">
              <a:buNone/>
            </a:pP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Ша-ша-ша – Саша моет малыша.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	2.По три раза повтори словосочетание, постепенно убыстряя темп. Контролируй правильное произношение звуков С-Ш.</a:t>
            </a:r>
          </a:p>
          <a:p>
            <a:pPr algn="ctr">
              <a:buNone/>
            </a:pPr>
            <a:r>
              <a:rPr lang="ru-RU" sz="2500" i="1" dirty="0" smtClean="0">
                <a:latin typeface="Times New Roman" pitchFamily="18" charset="0"/>
                <a:cs typeface="Times New Roman" pitchFamily="18" charset="0"/>
              </a:rPr>
              <a:t>Седой дедушка, сосновые шишки, большая собака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Упражнения, развивающие умение самостоятельно оценивать результаты своей деятельности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1. «Лист достижений».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Логопед предлагает ребенку в конце занятия сделать отметки на листе достижений.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           - я старался.                      у меня почти получилось.                              - я молодец!</a:t>
            </a: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2. Самонаблюдение. </a:t>
            </a:r>
          </a:p>
          <a:p>
            <a:pPr>
              <a:buNone/>
            </a:pP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3. «Лесенка успеха». 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04864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204864"/>
            <a:ext cx="79208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317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Роль и возможности учителя-логопеда в осуществлении коррекционно-развивающей помощи ребенку, в условиях УДОД, для успешного усвоения школьной программы и дальнейшей социализации личности.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Logoped</cp:lastModifiedBy>
  <cp:revision>10</cp:revision>
  <dcterms:created xsi:type="dcterms:W3CDTF">2012-08-26T13:08:47Z</dcterms:created>
  <dcterms:modified xsi:type="dcterms:W3CDTF">2012-08-27T04:45:54Z</dcterms:modified>
</cp:coreProperties>
</file>