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22"/>
  </p:notesMasterIdLst>
  <p:sldIdLst>
    <p:sldId id="256" r:id="rId2"/>
    <p:sldId id="278" r:id="rId3"/>
    <p:sldId id="257" r:id="rId4"/>
    <p:sldId id="279" r:id="rId5"/>
    <p:sldId id="280" r:id="rId6"/>
    <p:sldId id="262" r:id="rId7"/>
    <p:sldId id="266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7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37" autoAdjust="0"/>
    <p:restoredTop sz="94660"/>
  </p:normalViewPr>
  <p:slideViewPr>
    <p:cSldViewPr>
      <p:cViewPr varScale="1">
        <p:scale>
          <a:sx n="88" d="100"/>
          <a:sy n="8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133BF-60F8-4F55-896D-5E62A14CB80B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8681D-FF58-451C-A33D-42DE3346A67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8681D-FF58-451C-A33D-42DE3346A67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5C8A5B2-F686-457F-994F-325F86D6A07C}" type="datetimeFigureOut">
              <a:rPr lang="ru-RU" smtClean="0"/>
              <a:pPr/>
              <a:t>31.03.2011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B4317CE-7FA5-48CB-8994-EE472476F7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ransk-online.infolculture.ru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www.wikipedia.org.ru/" TargetMode="External"/><Relationship Id="rId4" Type="http://schemas.openxmlformats.org/officeDocument/2006/relationships/hyperlink" Target="http://www.erziani-jurnal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71475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Региональный компонент с использованием  информационных и коммуникативных  технологий на уроках мировой художественной культуры 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14752"/>
            <a:ext cx="9144000" cy="31432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>
                <a:ln>
                  <a:solidFill>
                    <a:sysClr val="windowText" lastClr="000000"/>
                  </a:solidFill>
                </a:ln>
              </a:rPr>
              <a:t>МОУ «Кочкуровская средняя общеобразовательная школа»</a:t>
            </a:r>
          </a:p>
          <a:p>
            <a:r>
              <a:rPr lang="ru-RU" sz="1800" dirty="0" smtClean="0">
                <a:ln>
                  <a:solidFill>
                    <a:sysClr val="windowText" lastClr="000000"/>
                  </a:solidFill>
                </a:ln>
              </a:rPr>
              <a:t> Дубенского района Республики Мордовия.</a:t>
            </a:r>
          </a:p>
          <a:p>
            <a:endParaRPr lang="ru-RU" sz="1800" dirty="0">
              <a:ln>
                <a:solidFill>
                  <a:sysClr val="windowText" lastClr="000000"/>
                </a:solidFill>
              </a:ln>
            </a:endParaRPr>
          </a:p>
          <a:p>
            <a:r>
              <a:rPr lang="ru-RU" sz="1800" dirty="0" smtClean="0">
                <a:ln>
                  <a:solidFill>
                    <a:sysClr val="windowText" lastClr="000000"/>
                  </a:solidFill>
                </a:ln>
              </a:rPr>
              <a:t>Составитель: Цыганова Татьяна Васильевна – </a:t>
            </a:r>
          </a:p>
          <a:p>
            <a:r>
              <a:rPr lang="ru-RU" sz="1800" dirty="0" smtClean="0">
                <a:ln>
                  <a:solidFill>
                    <a:sysClr val="windowText" lastClr="000000"/>
                  </a:solidFill>
                </a:ln>
              </a:rPr>
              <a:t>учитель родного языка и литературы, МХК.</a:t>
            </a:r>
            <a:endParaRPr lang="ru-RU" sz="1800" dirty="0">
              <a:ln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8036742" cy="79216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dirty="0" smtClean="0"/>
              <a:t>В своих  произведениях Ф.В. Сычков воспел труд своих односельчан.</a:t>
            </a:r>
            <a:endParaRPr lang="ru-RU" sz="2800" dirty="0"/>
          </a:p>
        </p:txBody>
      </p:sp>
      <p:pic>
        <p:nvPicPr>
          <p:cNvPr id="9" name="Picture 12" descr="сканирование000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8596" y="1785926"/>
            <a:ext cx="3714776" cy="4071966"/>
          </a:xfrm>
          <a:noFill/>
          <a:ln/>
        </p:spPr>
      </p:pic>
      <p:pic>
        <p:nvPicPr>
          <p:cNvPr id="10" name="Picture 11" descr="сканирование000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429124" y="1785926"/>
            <a:ext cx="4154489" cy="4071965"/>
          </a:xfrm>
          <a:noFill/>
          <a:ln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33400"/>
            <a:ext cx="7939112" cy="9144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Современный художник.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Юрий Александрович </a:t>
            </a:r>
            <a:r>
              <a:rPr lang="ru-RU" sz="1800" dirty="0" err="1" smtClean="0"/>
              <a:t>Дырин</a:t>
            </a:r>
            <a:r>
              <a:rPr lang="ru-RU" sz="1800" dirty="0" smtClean="0"/>
              <a:t>.</a:t>
            </a:r>
          </a:p>
          <a:p>
            <a:endParaRPr lang="ru-RU" dirty="0" smtClean="0"/>
          </a:p>
          <a:p>
            <a:r>
              <a:rPr lang="ru-RU" sz="1800" dirty="0" smtClean="0"/>
              <a:t>Родился 25 августа 1967 года в селе Кочкурово Дубенского района РМ  в семье лесника. </a:t>
            </a:r>
          </a:p>
          <a:p>
            <a:r>
              <a:rPr lang="ru-RU" sz="1800" dirty="0" smtClean="0"/>
              <a:t>Окончил Саранское художественное училище им. Ф..</a:t>
            </a:r>
            <a:r>
              <a:rPr lang="ru-RU" sz="1800" dirty="0" err="1" smtClean="0"/>
              <a:t>В.Сычкова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2051" name="Picture 3" descr="C:\Users\Admin\Desktop\Новая папка\ю.дыри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500034" y="1500174"/>
            <a:ext cx="4908581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85794"/>
            <a:ext cx="7143800" cy="6286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Звуки родной природы.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Новая папка\всадник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85926"/>
            <a:ext cx="2428892" cy="30003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pic>
      <p:pic>
        <p:nvPicPr>
          <p:cNvPr id="3075" name="Picture 3" descr="C:\Users\Admin\Desktop\Новая папка\скоморох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285992"/>
            <a:ext cx="2428892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076" name="Picture 4" descr="C:\Users\Admin\Desktop\Новая папка\морозное чуд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785926"/>
            <a:ext cx="2714644" cy="30003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86808" cy="92869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/>
              <a:t> </a:t>
            </a:r>
            <a:r>
              <a:rPr lang="ru-RU" sz="3600" dirty="0" smtClean="0"/>
              <a:t>Композиторы нашего края.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00694" y="1428736"/>
            <a:ext cx="2971800" cy="4063236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rgbClr val="7030A0"/>
                </a:solidFill>
              </a:rPr>
              <a:t>Кирюков</a:t>
            </a:r>
            <a:r>
              <a:rPr lang="ru-RU" sz="2000" dirty="0" smtClean="0">
                <a:solidFill>
                  <a:srgbClr val="7030A0"/>
                </a:solidFill>
              </a:rPr>
              <a:t> Леонтий Петрович.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(01.07.1895-12.05.1965г.) –композитор, хоровой дирижер, </a:t>
            </a:r>
            <a:r>
              <a:rPr lang="ru-RU" sz="2000" dirty="0" err="1" smtClean="0">
                <a:solidFill>
                  <a:srgbClr val="7030A0"/>
                </a:solidFill>
              </a:rPr>
              <a:t>педагог,один</a:t>
            </a:r>
            <a:r>
              <a:rPr lang="ru-RU" sz="2000" dirty="0" smtClean="0">
                <a:solidFill>
                  <a:srgbClr val="7030A0"/>
                </a:solidFill>
              </a:rPr>
              <a:t> из основоположников мордовской профессиональной музыки.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кирюков л.п.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71472" y="1428736"/>
            <a:ext cx="4500594" cy="4500594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86808" cy="785818"/>
          </a:xfrm>
          <a:ln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        В ногу со временем.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7818" y="1214422"/>
            <a:ext cx="3357585" cy="471490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/>
              <a:t>Кошелева Нина Васильевна -заслуженный деятель искусств РМ, член Союза композиторов России.</a:t>
            </a:r>
          </a:p>
          <a:p>
            <a:endParaRPr lang="ru-RU" sz="1800" dirty="0" smtClean="0"/>
          </a:p>
          <a:p>
            <a:r>
              <a:rPr lang="ru-RU" sz="1800" dirty="0" smtClean="0"/>
              <a:t>Родилась 1 июля 1952 года в селе </a:t>
            </a:r>
            <a:r>
              <a:rPr lang="ru-RU" sz="1800" dirty="0" err="1" smtClean="0"/>
              <a:t>Вертелим</a:t>
            </a:r>
            <a:r>
              <a:rPr lang="ru-RU" sz="1800" dirty="0" smtClean="0"/>
              <a:t> </a:t>
            </a:r>
            <a:r>
              <a:rPr lang="ru-RU" sz="1800" dirty="0" err="1" smtClean="0"/>
              <a:t>Старошайговского</a:t>
            </a:r>
            <a:r>
              <a:rPr lang="ru-RU" sz="1800" dirty="0" smtClean="0"/>
              <a:t> района РМ. </a:t>
            </a:r>
            <a:endParaRPr lang="ru-RU" sz="1800" dirty="0"/>
          </a:p>
        </p:txBody>
      </p:sp>
      <p:pic>
        <p:nvPicPr>
          <p:cNvPr id="7" name="Содержимое 6" descr="кош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6" y="1214422"/>
            <a:ext cx="4959379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33400"/>
            <a:ext cx="7581922" cy="9144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Театры Мордовии.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Мордовский национальный драматический театр.</a:t>
            </a:r>
          </a:p>
          <a:p>
            <a:r>
              <a:rPr lang="ru-RU" sz="2000" dirty="0" smtClean="0"/>
              <a:t>Основан в 1989 году.</a:t>
            </a:r>
          </a:p>
          <a:p>
            <a:r>
              <a:rPr lang="ru-RU" sz="2000" dirty="0" smtClean="0"/>
              <a:t>В его репертуаре пьесы мордовских драматургов. Спектакли идут на </a:t>
            </a:r>
            <a:r>
              <a:rPr lang="ru-RU" sz="2000" dirty="0" err="1" smtClean="0"/>
              <a:t>мокшанском</a:t>
            </a:r>
            <a:r>
              <a:rPr lang="ru-RU" sz="2000" dirty="0" smtClean="0"/>
              <a:t> и эрзянском языках. Ежегодно проводят  гастроли по Мордовии и за её пределами.</a:t>
            </a:r>
          </a:p>
          <a:p>
            <a:endParaRPr lang="ru-RU" sz="1800" dirty="0" smtClean="0"/>
          </a:p>
        </p:txBody>
      </p:sp>
      <p:pic>
        <p:nvPicPr>
          <p:cNvPr id="7" name="Содержимое 6" descr="250px-Mordvinian_National_Drama_Theatre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34" y="1553108"/>
            <a:ext cx="4887941" cy="4304784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928670"/>
            <a:ext cx="2971800" cy="47252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Здание, в котором располагается Государственный музыкальный театр им. </a:t>
            </a:r>
            <a:r>
              <a:rPr lang="ru-RU" sz="2000" dirty="0" err="1" smtClean="0"/>
              <a:t>И.М.Яушева</a:t>
            </a:r>
            <a:r>
              <a:rPr lang="ru-RU" sz="2000" dirty="0" smtClean="0"/>
              <a:t> (основан в 1935г) и</a:t>
            </a:r>
          </a:p>
          <a:p>
            <a:endParaRPr lang="ru-RU" sz="2000" dirty="0" smtClean="0"/>
          </a:p>
          <a:p>
            <a:r>
              <a:rPr lang="ru-RU" sz="2000" dirty="0" smtClean="0"/>
              <a:t> Государственный драматический театр РМ (основан в 1930г).</a:t>
            </a:r>
          </a:p>
        </p:txBody>
      </p:sp>
      <p:pic>
        <p:nvPicPr>
          <p:cNvPr id="5" name="Содержимое 4" descr="муз театр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6" y="500042"/>
            <a:ext cx="4929222" cy="542928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429256" y="428604"/>
            <a:ext cx="3286148" cy="535785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/>
              <a:t>Государственный</a:t>
            </a:r>
          </a:p>
          <a:p>
            <a:r>
              <a:rPr lang="ru-RU" sz="2200" dirty="0" smtClean="0"/>
              <a:t>театр кукол РМ.</a:t>
            </a:r>
          </a:p>
          <a:p>
            <a:r>
              <a:rPr lang="ru-RU" sz="2200" dirty="0" smtClean="0"/>
              <a:t>Основан в 1938г.</a:t>
            </a:r>
          </a:p>
          <a:p>
            <a:r>
              <a:rPr lang="ru-RU" sz="2200" dirty="0" smtClean="0"/>
              <a:t>Директор – Романовский Е.Я.</a:t>
            </a:r>
          </a:p>
          <a:p>
            <a:r>
              <a:rPr lang="ru-RU" sz="2200" dirty="0" smtClean="0"/>
              <a:t>Лауреат Государственной премии Мордовии 1984г. за постановку спектакля «Главное желание», участник многих смотров и фестивалей.</a:t>
            </a:r>
            <a:endParaRPr lang="ru-RU" sz="2200" dirty="0"/>
          </a:p>
        </p:txBody>
      </p:sp>
      <p:pic>
        <p:nvPicPr>
          <p:cNvPr id="5" name="Содержимое 4" descr="театр кукол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34" y="428604"/>
            <a:ext cx="4887941" cy="53578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081988" cy="1714512"/>
          </a:xfrm>
        </p:spPr>
        <p:txBody>
          <a:bodyPr>
            <a:normAutofit/>
          </a:bodyPr>
          <a:lstStyle/>
          <a:p>
            <a:r>
              <a:rPr lang="ru-RU" dirty="0" smtClean="0"/>
              <a:t>Мордовский государственный ансамбль песни и танца «</a:t>
            </a:r>
            <a:r>
              <a:rPr lang="ru-RU" dirty="0" err="1" smtClean="0"/>
              <a:t>Умарина</a:t>
            </a:r>
            <a:r>
              <a:rPr lang="ru-RU" dirty="0" smtClean="0"/>
              <a:t>». </a:t>
            </a:r>
            <a:r>
              <a:rPr lang="ru-RU" sz="1800" dirty="0" smtClean="0"/>
              <a:t>Худ. рук. – заслуженный деятель искусств Мордовии В.И.Четыркин.  Ансамблю присуждена Государственная премия Мордовии.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02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6" y="1928802"/>
            <a:ext cx="8286808" cy="4786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86808" cy="78581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sz="2800" dirty="0" smtClean="0"/>
              <a:t>Фольклорный ансамбль «</a:t>
            </a:r>
            <a:r>
              <a:rPr lang="ru-RU" sz="2800" dirty="0" err="1" smtClean="0"/>
              <a:t>Келу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388" y="1285860"/>
            <a:ext cx="2286016" cy="471490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1800" dirty="0" smtClean="0"/>
              <a:t>У истоков создания художественным руководителем был заслуженный деятель искусств России и Мордовии </a:t>
            </a:r>
            <a:r>
              <a:rPr lang="ru-RU" sz="1800" dirty="0" err="1" smtClean="0"/>
              <a:t>Г.И.Сураев</a:t>
            </a:r>
            <a:r>
              <a:rPr lang="ru-RU" sz="1800" dirty="0" smtClean="0"/>
              <a:t>- Королев. В настоящее время руководителем является Василий </a:t>
            </a:r>
            <a:r>
              <a:rPr lang="ru-RU" sz="1800" dirty="0" err="1" smtClean="0"/>
              <a:t>Радионов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" name="Содержимое 4" descr="10_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57158" y="1285860"/>
            <a:ext cx="6072230" cy="4714908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ln>
            <a:solidFill>
              <a:schemeClr val="accent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      Искусство Мордовии</a:t>
            </a:r>
            <a:endParaRPr lang="ru-RU" sz="3600" dirty="0"/>
          </a:p>
        </p:txBody>
      </p:sp>
      <p:pic>
        <p:nvPicPr>
          <p:cNvPr id="5" name="imgb" descr="http://www.union-travel.ru/assets/files/mordovia/mordovia_map.jpg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     Использованная литература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142984"/>
            <a:ext cx="9144000" cy="5715016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1188" indent="-342900">
              <a:buAutoNum type="arabicPeriod"/>
            </a:pPr>
            <a:r>
              <a:rPr lang="ru-RU" sz="2400" dirty="0" smtClean="0"/>
              <a:t>Пашутина О.В. Искусство Мордовии. Морд. кн.изд. 1987г.</a:t>
            </a:r>
          </a:p>
          <a:p>
            <a:pPr marL="361188" indent="-342900">
              <a:buAutoNum type="arabicPeriod"/>
            </a:pPr>
            <a:r>
              <a:rPr lang="ru-RU" sz="2400" dirty="0" smtClean="0"/>
              <a:t>Сычков Ф. (Репродукции с картин, портретов и фотопортретов Ф. В. </a:t>
            </a:r>
            <a:r>
              <a:rPr lang="ru-RU" sz="2400" dirty="0" err="1" smtClean="0"/>
              <a:t>Сычкова</a:t>
            </a:r>
            <a:r>
              <a:rPr lang="ru-RU" sz="2400" dirty="0" smtClean="0"/>
              <a:t>.) М., «Сов. Художник»</a:t>
            </a:r>
          </a:p>
          <a:p>
            <a:pPr marL="361188" indent="-342900">
              <a:buAutoNum type="arabicPeriod"/>
            </a:pPr>
            <a:r>
              <a:rPr lang="ru-RU" sz="2400" dirty="0" smtClean="0"/>
              <a:t>Колесников С. Самородок земли </a:t>
            </a:r>
            <a:r>
              <a:rPr lang="ru-RU" sz="2400" dirty="0" err="1" smtClean="0"/>
              <a:t>Баевской</a:t>
            </a:r>
            <a:r>
              <a:rPr lang="ru-RU" sz="2400" dirty="0" smtClean="0"/>
              <a:t>. (о скульпторе </a:t>
            </a:r>
            <a:r>
              <a:rPr lang="ru-RU" sz="2400" dirty="0" err="1" smtClean="0"/>
              <a:t>Эрьзе</a:t>
            </a:r>
            <a:r>
              <a:rPr lang="ru-RU" sz="2400" dirty="0" smtClean="0"/>
              <a:t>.)1966г.</a:t>
            </a:r>
          </a:p>
          <a:p>
            <a:pPr marL="361188" indent="-342900">
              <a:buAutoNum type="arabicPeriod"/>
            </a:pPr>
            <a:r>
              <a:rPr lang="ru-RU" sz="2400" dirty="0" err="1" smtClean="0"/>
              <a:t>Шибаков</a:t>
            </a:r>
            <a:r>
              <a:rPr lang="ru-RU" sz="2400" dirty="0" smtClean="0"/>
              <a:t> Н. Композитор Леонтий Петрович </a:t>
            </a:r>
            <a:r>
              <a:rPr lang="ru-RU" sz="2400" dirty="0" err="1" smtClean="0"/>
              <a:t>Кирюков</a:t>
            </a:r>
            <a:r>
              <a:rPr lang="ru-RU" sz="2400" dirty="0" smtClean="0"/>
              <a:t>. Морд. кн.из 1968г.</a:t>
            </a:r>
          </a:p>
          <a:p>
            <a:pPr marL="361188" indent="-342900">
              <a:buAutoNum type="arabicPeriod"/>
            </a:pPr>
            <a:r>
              <a:rPr lang="en-US" sz="2400" dirty="0" smtClean="0">
                <a:hlinkClick r:id="rId3"/>
              </a:rPr>
              <a:t>www</a:t>
            </a:r>
            <a:r>
              <a:rPr lang="ru-RU" sz="2400" dirty="0" smtClean="0">
                <a:hlinkClick r:id="rId3"/>
              </a:rPr>
              <a:t>.</a:t>
            </a:r>
            <a:r>
              <a:rPr lang="en-US" sz="2400" dirty="0" err="1" smtClean="0">
                <a:hlinkClick r:id="rId3"/>
              </a:rPr>
              <a:t>saransk</a:t>
            </a:r>
            <a:r>
              <a:rPr lang="en-US" sz="2400" dirty="0" smtClean="0">
                <a:hlinkClick r:id="rId3"/>
              </a:rPr>
              <a:t>-online</a:t>
            </a:r>
            <a:r>
              <a:rPr lang="ru-RU" sz="2400" dirty="0" smtClean="0">
                <a:hlinkClick r:id="rId3"/>
              </a:rPr>
              <a:t>.</a:t>
            </a:r>
            <a:r>
              <a:rPr lang="en-US" sz="2400" dirty="0" err="1" smtClean="0">
                <a:hlinkClick r:id="rId3"/>
              </a:rPr>
              <a:t>infolculture</a:t>
            </a:r>
            <a:r>
              <a:rPr lang="ru-RU" sz="2400" dirty="0" smtClean="0">
                <a:hlinkClick r:id="rId3"/>
              </a:rPr>
              <a:t>.</a:t>
            </a:r>
            <a:r>
              <a:rPr lang="en-US" sz="2400" dirty="0" err="1" smtClean="0">
                <a:hlinkClick r:id="rId3"/>
              </a:rPr>
              <a:t>ru</a:t>
            </a:r>
            <a:endParaRPr lang="en-US" sz="2400" dirty="0" smtClean="0"/>
          </a:p>
          <a:p>
            <a:pPr marL="361188" indent="-342900">
              <a:buAutoNum type="arabicPeriod"/>
            </a:pPr>
            <a:r>
              <a:rPr lang="en-US" sz="2400" dirty="0" smtClean="0">
                <a:hlinkClick r:id="rId4"/>
              </a:rPr>
              <a:t>www</a:t>
            </a:r>
            <a:r>
              <a:rPr lang="ru-RU" sz="2400" dirty="0" smtClean="0">
                <a:hlinkClick r:id="rId4"/>
              </a:rPr>
              <a:t>.</a:t>
            </a:r>
            <a:r>
              <a:rPr lang="en-US" sz="2400" dirty="0" err="1" smtClean="0">
                <a:hlinkClick r:id="rId4"/>
              </a:rPr>
              <a:t>erziani-jurnal</a:t>
            </a:r>
            <a:r>
              <a:rPr lang="ru-RU" sz="2400" dirty="0" smtClean="0">
                <a:hlinkClick r:id="rId4"/>
              </a:rPr>
              <a:t>.</a:t>
            </a:r>
            <a:r>
              <a:rPr lang="en-US" sz="2400" dirty="0" err="1" smtClean="0">
                <a:hlinkClick r:id="rId4"/>
              </a:rPr>
              <a:t>ru</a:t>
            </a:r>
            <a:endParaRPr lang="en-US" sz="2400" dirty="0" smtClean="0"/>
          </a:p>
          <a:p>
            <a:pPr marL="361188" indent="-342900">
              <a:buAutoNum type="arabicPeriod"/>
            </a:pPr>
            <a:r>
              <a:rPr lang="en-US" sz="2400" dirty="0" smtClean="0">
                <a:hlinkClick r:id="rId5"/>
              </a:rPr>
              <a:t>www</a:t>
            </a:r>
            <a:r>
              <a:rPr lang="ru-RU" sz="2400" dirty="0" smtClean="0">
                <a:hlinkClick r:id="rId5"/>
              </a:rPr>
              <a:t>.</a:t>
            </a:r>
            <a:r>
              <a:rPr lang="en-US" sz="2400" dirty="0" err="1" smtClean="0">
                <a:hlinkClick r:id="rId5"/>
              </a:rPr>
              <a:t>wikipedia</a:t>
            </a:r>
            <a:r>
              <a:rPr lang="ru-RU" sz="2400" dirty="0" smtClean="0">
                <a:hlinkClick r:id="rId5"/>
              </a:rPr>
              <a:t>.</a:t>
            </a:r>
            <a:r>
              <a:rPr lang="en-US" sz="2400" dirty="0" smtClean="0">
                <a:hlinkClick r:id="rId5"/>
              </a:rPr>
              <a:t>org</a:t>
            </a:r>
            <a:r>
              <a:rPr lang="ru-RU" sz="2400" dirty="0" smtClean="0">
                <a:hlinkClick r:id="rId5"/>
              </a:rPr>
              <a:t>.</a:t>
            </a:r>
            <a:r>
              <a:rPr lang="en-US" sz="2400" dirty="0" err="1" smtClean="0">
                <a:hlinkClick r:id="rId5"/>
              </a:rPr>
              <a:t>ru</a:t>
            </a:r>
            <a:endParaRPr lang="en-US" sz="2400" dirty="0" smtClean="0"/>
          </a:p>
          <a:p>
            <a:pPr marL="361188" indent="-342900">
              <a:buAutoNum type="arabicPeriod"/>
            </a:pPr>
            <a:r>
              <a:rPr lang="en-US" sz="2400" dirty="0" smtClean="0"/>
              <a:t>www</a:t>
            </a:r>
            <a:r>
              <a:rPr lang="ru-RU" sz="2400" dirty="0" smtClean="0"/>
              <a:t>.</a:t>
            </a:r>
            <a:r>
              <a:rPr lang="en-US" sz="2400" dirty="0" err="1" smtClean="0"/>
              <a:t>wordovia</a:t>
            </a:r>
            <a:r>
              <a:rPr lang="ru-RU" sz="2400" dirty="0" smtClean="0"/>
              <a:t>.</a:t>
            </a:r>
            <a:r>
              <a:rPr lang="en-US" sz="2400" dirty="0" smtClean="0"/>
              <a:t>info</a:t>
            </a:r>
            <a:r>
              <a:rPr lang="ru-RU" sz="2400" dirty="0" smtClean="0"/>
              <a:t>.</a:t>
            </a:r>
            <a:r>
              <a:rPr lang="en-US" sz="2400" dirty="0" err="1" smtClean="0"/>
              <a:t>ru</a:t>
            </a:r>
            <a:endParaRPr lang="en-US" sz="2400" dirty="0" smtClean="0"/>
          </a:p>
          <a:p>
            <a:pPr marL="361188" indent="-342900">
              <a:buAutoNum type="arabicPeriod"/>
            </a:pPr>
            <a:endParaRPr lang="ru-RU" sz="18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3200" dirty="0" smtClean="0"/>
              <a:t>Цель</a:t>
            </a:r>
            <a:r>
              <a:rPr lang="ru-RU" sz="2400" dirty="0" smtClean="0"/>
              <a:t>: расширить кругозор учащихся, поддерживать их интерес к изучению искусства Мордовии.</a:t>
            </a:r>
          </a:p>
          <a:p>
            <a:pPr>
              <a:buNone/>
            </a:pPr>
            <a:r>
              <a:rPr lang="ru-RU" sz="3200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Обучающая </a:t>
            </a:r>
            <a:r>
              <a:rPr lang="ru-RU" sz="1800" dirty="0" smtClean="0"/>
              <a:t>– </a:t>
            </a:r>
            <a:r>
              <a:rPr lang="ru-RU" sz="2400" dirty="0" smtClean="0"/>
              <a:t>создание художественного образа различными видами искусств;</a:t>
            </a:r>
          </a:p>
          <a:p>
            <a:pPr>
              <a:buNone/>
            </a:pPr>
            <a:r>
              <a:rPr lang="ru-RU" sz="3200" dirty="0" smtClean="0"/>
              <a:t>Развивающая </a:t>
            </a:r>
            <a:r>
              <a:rPr lang="ru-RU" sz="1800" dirty="0" smtClean="0"/>
              <a:t>-</a:t>
            </a:r>
            <a:r>
              <a:rPr lang="ru-RU" sz="2400" dirty="0" smtClean="0"/>
              <a:t>  введение ребят в мир искусства, эмоционально связанный с миром их личных наблюдений, переживаний.</a:t>
            </a:r>
          </a:p>
          <a:p>
            <a:pPr>
              <a:buNone/>
            </a:pPr>
            <a:r>
              <a:rPr lang="ru-RU" sz="3200" dirty="0" smtClean="0"/>
              <a:t>Воспитательная</a:t>
            </a:r>
            <a:r>
              <a:rPr lang="ru-RU" sz="1800" dirty="0" smtClean="0"/>
              <a:t> </a:t>
            </a:r>
            <a:r>
              <a:rPr lang="ru-RU" sz="2400" dirty="0" smtClean="0"/>
              <a:t>– формирование нравственного отношения к культурным ценностям. </a:t>
            </a:r>
          </a:p>
          <a:p>
            <a:pPr>
              <a:buNone/>
            </a:pPr>
            <a:endParaRPr lang="ru-RU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200" dirty="0" smtClean="0"/>
              <a:t>Методы: </a:t>
            </a:r>
            <a:r>
              <a:rPr lang="ru-RU" sz="2400" dirty="0" smtClean="0"/>
              <a:t>объяснительно – иллюстративный</a:t>
            </a:r>
            <a:r>
              <a:rPr lang="ru-RU" sz="2400" smtClean="0"/>
              <a:t>, репродуктивный.</a:t>
            </a:r>
            <a:endParaRPr lang="ru-RU" sz="24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    Основные этапы работы.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357298"/>
            <a:ext cx="9144000" cy="550070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75488" indent="-457200">
              <a:buAutoNum type="arabicPeriod"/>
            </a:pPr>
            <a:r>
              <a:rPr lang="ru-RU" sz="2800" dirty="0" smtClean="0"/>
              <a:t>История развития искусства Мордовии.</a:t>
            </a:r>
          </a:p>
          <a:p>
            <a:pPr marL="475488" indent="-457200">
              <a:buAutoNum type="arabicPeriod"/>
            </a:pPr>
            <a:r>
              <a:rPr lang="ru-RU" sz="2800" dirty="0" smtClean="0"/>
              <a:t>Первый  мордовский скульптор – </a:t>
            </a:r>
            <a:r>
              <a:rPr lang="ru-RU" sz="2800" dirty="0" err="1" smtClean="0"/>
              <a:t>С.Д.Эрьзя</a:t>
            </a:r>
            <a:r>
              <a:rPr lang="ru-RU" sz="2800" dirty="0" smtClean="0"/>
              <a:t>.</a:t>
            </a:r>
          </a:p>
          <a:p>
            <a:pPr marL="475488" indent="-457200">
              <a:buAutoNum type="arabicPeriod"/>
            </a:pPr>
            <a:r>
              <a:rPr lang="ru-RU" sz="2800" dirty="0" smtClean="0"/>
              <a:t>Народный художник Мордовии – </a:t>
            </a:r>
            <a:r>
              <a:rPr lang="ru-RU" sz="2800" dirty="0" err="1" smtClean="0"/>
              <a:t>Ф.В.Сычков</a:t>
            </a:r>
            <a:r>
              <a:rPr lang="ru-RU" sz="2800" dirty="0" smtClean="0"/>
              <a:t>.</a:t>
            </a:r>
          </a:p>
          <a:p>
            <a:pPr marL="475488" indent="-457200">
              <a:buAutoNum type="arabicPeriod"/>
            </a:pPr>
            <a:r>
              <a:rPr lang="ru-RU" sz="2800" dirty="0" err="1" smtClean="0"/>
              <a:t>Ю.Дырин</a:t>
            </a:r>
            <a:r>
              <a:rPr lang="ru-RU" sz="2800" dirty="0" smtClean="0"/>
              <a:t> – современный художник.</a:t>
            </a:r>
          </a:p>
          <a:p>
            <a:pPr marL="475488" indent="-457200">
              <a:buAutoNum type="arabicPeriod"/>
            </a:pPr>
            <a:r>
              <a:rPr lang="ru-RU" sz="2800" dirty="0" smtClean="0"/>
              <a:t>Композиторы нашего края.</a:t>
            </a:r>
          </a:p>
          <a:p>
            <a:pPr marL="475488" indent="-457200">
              <a:buAutoNum type="arabicPeriod"/>
            </a:pPr>
            <a:r>
              <a:rPr lang="ru-RU" sz="2800" dirty="0" smtClean="0"/>
              <a:t>Театры Мордовии.</a:t>
            </a:r>
          </a:p>
          <a:p>
            <a:pPr marL="475488" indent="-457200">
              <a:buAutoNum type="arabicPeriod"/>
            </a:pPr>
            <a:r>
              <a:rPr lang="ru-RU" sz="2800" dirty="0" smtClean="0"/>
              <a:t>Мордовские ансамбли песни и танца.</a:t>
            </a:r>
          </a:p>
          <a:p>
            <a:pPr marL="475488" indent="-457200">
              <a:buAutoNum type="arabicPeriod"/>
            </a:pPr>
            <a:endParaRPr lang="ru-RU" sz="2000" dirty="0" smtClean="0"/>
          </a:p>
          <a:p>
            <a:pPr marL="475488" indent="-457200">
              <a:buAutoNum type="arabicPeriod"/>
            </a:pPr>
            <a:endParaRPr lang="ru-RU" sz="2000" dirty="0" smtClean="0"/>
          </a:p>
          <a:p>
            <a:pPr marL="475488" indent="-457200">
              <a:buAutoNum type="arabicPeriod"/>
            </a:pPr>
            <a:endParaRPr lang="ru-RU" sz="2000" dirty="0" smtClean="0"/>
          </a:p>
          <a:p>
            <a:pPr marL="475488" indent="-457200">
              <a:buAutoNum type="arabicPeriod"/>
            </a:pPr>
            <a:endParaRPr lang="ru-RU" sz="2000" dirty="0" smtClean="0"/>
          </a:p>
          <a:p>
            <a:pPr marL="475488" indent="-457200">
              <a:buAutoNum type="arabicPeriod"/>
            </a:pP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       История развития искусства Мордовии.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928670"/>
            <a:ext cx="9144000" cy="592933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 До Октябрьской революции профессионального искусства у мордовского народа не было. Но народное творчество , уходившее своими корнями в глубокую древность, было широко представлено песней, игрой на народных  инструментах, танцем, деревянным зодчеством, вышивками.</a:t>
            </a:r>
          </a:p>
          <a:p>
            <a:r>
              <a:rPr lang="ru-RU" sz="1800" dirty="0" smtClean="0"/>
              <a:t> Из всех видов народного творчества  у мордвы наиболее полно и ярко было выражено музыкальное. Неоценимый вклад в изучение народной музыки внес один из первых собирателей песенного творчества и основоположник мордовской профессиональной музыки </a:t>
            </a:r>
            <a:r>
              <a:rPr lang="ru-RU" sz="1800" dirty="0" err="1" smtClean="0"/>
              <a:t>Л.П.Кирюков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Развитие мордовского национального оперного  и хореографического искусства связано с созданием в 1937 г. Государственного театра оперы и балета. Ведущим солистом становится </a:t>
            </a:r>
            <a:r>
              <a:rPr lang="ru-RU" sz="1800" dirty="0" err="1" smtClean="0"/>
              <a:t>И.М.Яушев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 В 20-е годы профессиональное  изобразительное искусство было представлено скульптором </a:t>
            </a:r>
            <a:r>
              <a:rPr lang="ru-RU" sz="1800" dirty="0" err="1" smtClean="0"/>
              <a:t>С.Д.Эрьзей</a:t>
            </a:r>
            <a:r>
              <a:rPr lang="ru-RU" sz="1800" dirty="0" smtClean="0"/>
              <a:t>(Нефёдовым) и живописцем </a:t>
            </a:r>
            <a:r>
              <a:rPr lang="ru-RU" sz="1800" dirty="0" err="1" smtClean="0"/>
              <a:t>Ф.В.Сычковым</a:t>
            </a:r>
            <a:r>
              <a:rPr lang="ru-RU" sz="1800" dirty="0" smtClean="0"/>
              <a:t>. Оба выходцы из народа, они в разных видах изобразительного искусства , разными художественными средствами прославили свою Родину.</a:t>
            </a:r>
          </a:p>
          <a:p>
            <a:r>
              <a:rPr lang="ru-RU" sz="1800" dirty="0" smtClean="0"/>
              <a:t> За последнее десятилетие большой шаг сделала мордовская национальная культура. Развиваются театры, мордовские эстрадные песни и танцы. Действуют множество танцевальных коллективов различного  направления.</a:t>
            </a:r>
            <a:endParaRPr lang="ru-RU" sz="1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29684" cy="71438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              Первый мордовский скульптор.</a:t>
            </a:r>
            <a:endParaRPr lang="ru-RU" sz="24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628" y="1000108"/>
            <a:ext cx="3714776" cy="4929222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Степан </a:t>
            </a:r>
            <a:r>
              <a:rPr lang="ru-RU" sz="1800" dirty="0" err="1" smtClean="0"/>
              <a:t>Дмитрмевич</a:t>
            </a:r>
            <a:r>
              <a:rPr lang="ru-RU" sz="1800" dirty="0" smtClean="0"/>
              <a:t> Нефёдов(</a:t>
            </a:r>
            <a:r>
              <a:rPr lang="ru-RU" sz="1800" dirty="0" err="1" smtClean="0"/>
              <a:t>Эрьзя</a:t>
            </a:r>
            <a:r>
              <a:rPr lang="ru-RU" sz="1800" dirty="0" smtClean="0"/>
              <a:t>)родился 27 октября 1876 года в с. Баево </a:t>
            </a:r>
            <a:r>
              <a:rPr lang="ru-RU" sz="1800" dirty="0" err="1" smtClean="0"/>
              <a:t>Алатырского</a:t>
            </a:r>
            <a:r>
              <a:rPr lang="ru-RU" sz="1800" dirty="0" smtClean="0"/>
              <a:t> уезда </a:t>
            </a:r>
            <a:r>
              <a:rPr lang="ru-RU" sz="1800" dirty="0" err="1" smtClean="0"/>
              <a:t>Симбирской</a:t>
            </a:r>
            <a:r>
              <a:rPr lang="ru-RU" sz="1800" dirty="0" smtClean="0"/>
              <a:t> губернии.</a:t>
            </a:r>
          </a:p>
          <a:p>
            <a:r>
              <a:rPr lang="ru-RU" sz="1800" dirty="0" smtClean="0"/>
              <a:t>Много лет жил и работал за границей, вернулся на Родину , когда ему было около 75 лет. Из –под его рук вышли интересные работы – «Москвичка», «Молодая мать», «Бетховен», «Мыслитель», «Моисей».</a:t>
            </a:r>
            <a:endParaRPr lang="ru-RU" sz="1800" dirty="0"/>
          </a:p>
        </p:txBody>
      </p:sp>
      <p:pic>
        <p:nvPicPr>
          <p:cNvPr id="7" name="Содержимое 6" descr="эрзя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85720" y="1000108"/>
            <a:ext cx="4714908" cy="492922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081988" cy="1071570"/>
          </a:xfrm>
        </p:spPr>
        <p:txBody>
          <a:bodyPr>
            <a:noAutofit/>
          </a:bodyPr>
          <a:lstStyle/>
          <a:p>
            <a:r>
              <a:rPr lang="ru-RU" sz="3600" dirty="0" smtClean="0"/>
              <a:t>   Выдающиеся творения</a:t>
            </a:r>
            <a:br>
              <a:rPr lang="ru-RU" sz="3600" dirty="0" smtClean="0"/>
            </a:br>
            <a:r>
              <a:rPr lang="ru-RU" sz="3600" dirty="0" smtClean="0"/>
              <a:t>                мастера.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2571744"/>
            <a:ext cx="2971800" cy="31432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Admin\Desktop\Новая папка\мать с ребенком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28802"/>
            <a:ext cx="2381260" cy="3500462"/>
          </a:xfrm>
          <a:prstGeom prst="rect">
            <a:avLst/>
          </a:prstGeom>
          <a:noFill/>
        </p:spPr>
      </p:pic>
      <p:pic>
        <p:nvPicPr>
          <p:cNvPr id="1026" name="Picture 2" descr="C:\Users\Admin\Desktop\Новая папка\зрзян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2643182"/>
            <a:ext cx="2705100" cy="3786214"/>
          </a:xfrm>
          <a:prstGeom prst="rect">
            <a:avLst/>
          </a:prstGeom>
          <a:noFill/>
        </p:spPr>
      </p:pic>
      <p:pic>
        <p:nvPicPr>
          <p:cNvPr id="1029" name="Picture 5" descr="C:\Users\Admin\Desktop\Новая папка\материнство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1857364"/>
            <a:ext cx="2457450" cy="36480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33400"/>
            <a:ext cx="7939112" cy="9144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       Народный художник Мордовии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Федот Васильевич Сычков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родился 14 марта 1870 года в  селе Кочелаеве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Ковылкинского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района Мордовской АССР в семье крестьянина.</a:t>
            </a:r>
          </a:p>
          <a:p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Ведушее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место в его искусстве занимает бытовой жанр: «Деревенская свадьба», «Трудный переход», «С гор» др. Более 200 работ художника хранятся в Мордовской картинной галерее.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 descr="1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19665" y="1287029"/>
            <a:ext cx="4110644" cy="4570863"/>
          </a:xfr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2500306"/>
            <a:ext cx="8183880" cy="3534734"/>
          </a:xfrm>
        </p:spPr>
        <p:txBody>
          <a:bodyPr/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112830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    Родное село Кочелаево.</a:t>
            </a:r>
          </a:p>
          <a:p>
            <a:pPr>
              <a:buNone/>
            </a:pPr>
            <a:r>
              <a:rPr lang="ru-RU" sz="2000" dirty="0" smtClean="0"/>
              <a:t>Творчество </a:t>
            </a:r>
            <a:r>
              <a:rPr lang="ru-RU" sz="2000" dirty="0" err="1" smtClean="0"/>
              <a:t>Сычкова</a:t>
            </a:r>
            <a:r>
              <a:rPr lang="ru-RU" sz="2000" dirty="0" smtClean="0"/>
              <a:t> отличается редкой цельностью. Симпатии и сердце художника раз и навсегда были отданы одной теме – жизни его родного села Кочелаева.</a:t>
            </a:r>
            <a:endParaRPr lang="ru-RU" sz="2000" dirty="0"/>
          </a:p>
        </p:txBody>
      </p:sp>
      <p:pic>
        <p:nvPicPr>
          <p:cNvPr id="8" name="Picture 7" descr="сканирование0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8596" y="2428868"/>
            <a:ext cx="8358246" cy="400052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729</TotalTime>
  <Words>839</Words>
  <Application>Microsoft Office PowerPoint</Application>
  <PresentationFormat>Экран (4:3)</PresentationFormat>
  <Paragraphs>100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Региональный компонент с использованием  информационных и коммуникативных  технологий на уроках мировой художественной культуры .</vt:lpstr>
      <vt:lpstr>      Искусство Мордовии</vt:lpstr>
      <vt:lpstr>Слайд 3</vt:lpstr>
      <vt:lpstr>    Основные этапы работы.</vt:lpstr>
      <vt:lpstr>       История развития искусства Мордовии.</vt:lpstr>
      <vt:lpstr>               Первый мордовский скульптор.</vt:lpstr>
      <vt:lpstr>   Выдающиеся творения                 мастера.</vt:lpstr>
      <vt:lpstr>       Народный художник Мордовии </vt:lpstr>
      <vt:lpstr> </vt:lpstr>
      <vt:lpstr>Слайд 10</vt:lpstr>
      <vt:lpstr>       Современный художник.</vt:lpstr>
      <vt:lpstr>      Звуки родной природы.</vt:lpstr>
      <vt:lpstr> Композиторы нашего края.</vt:lpstr>
      <vt:lpstr>        В ногу со временем.</vt:lpstr>
      <vt:lpstr>    Театры Мордовии.</vt:lpstr>
      <vt:lpstr>Слайд 16</vt:lpstr>
      <vt:lpstr>Слайд 17</vt:lpstr>
      <vt:lpstr>Мордовский государственный ансамбль песни и танца «Умарина». Худ. рук. – заслуженный деятель искусств Мордовии В.И.Четыркин.  Ансамблю присуждена Государственная премия Мордовии. </vt:lpstr>
      <vt:lpstr>    Фольклорный ансамбль «Келу»</vt:lpstr>
      <vt:lpstr>     Использованная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компонент с использованием  информационных и коммуникативных  технологий на уроках мировой художественной культуры .</dc:title>
  <dc:creator>цыганова</dc:creator>
  <cp:lastModifiedBy>цыганова</cp:lastModifiedBy>
  <cp:revision>82</cp:revision>
  <dcterms:created xsi:type="dcterms:W3CDTF">2011-03-25T16:31:47Z</dcterms:created>
  <dcterms:modified xsi:type="dcterms:W3CDTF">2011-03-31T18:00:11Z</dcterms:modified>
</cp:coreProperties>
</file>