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85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3227-B11B-4BF9-9BDF-E72EA7514ABE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5FFA4-8D92-44B1-B923-2D0E99CED39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3227-B11B-4BF9-9BDF-E72EA7514ABE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5FFA4-8D92-44B1-B923-2D0E99CED3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3227-B11B-4BF9-9BDF-E72EA7514ABE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5FFA4-8D92-44B1-B923-2D0E99CED3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3227-B11B-4BF9-9BDF-E72EA7514ABE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5FFA4-8D92-44B1-B923-2D0E99CED3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3227-B11B-4BF9-9BDF-E72EA7514ABE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7A5FFA4-8D92-44B1-B923-2D0E99CED3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3227-B11B-4BF9-9BDF-E72EA7514ABE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5FFA4-8D92-44B1-B923-2D0E99CED3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3227-B11B-4BF9-9BDF-E72EA7514ABE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5FFA4-8D92-44B1-B923-2D0E99CED3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3227-B11B-4BF9-9BDF-E72EA7514ABE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5FFA4-8D92-44B1-B923-2D0E99CED3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3227-B11B-4BF9-9BDF-E72EA7514ABE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5FFA4-8D92-44B1-B923-2D0E99CED3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3227-B11B-4BF9-9BDF-E72EA7514ABE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5FFA4-8D92-44B1-B923-2D0E99CED3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73227-B11B-4BF9-9BDF-E72EA7514ABE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5FFA4-8D92-44B1-B923-2D0E99CED3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BF73227-B11B-4BF9-9BDF-E72EA7514ABE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7A5FFA4-8D92-44B1-B923-2D0E99CED39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« О эти страшные спирты!»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3504" y="4714884"/>
            <a:ext cx="4000496" cy="1752600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/>
              <a:t>Иванова  Мария</a:t>
            </a:r>
          </a:p>
          <a:p>
            <a:r>
              <a:rPr lang="ru-RU" sz="2400" dirty="0" smtClean="0"/>
              <a:t>ученица 10 «А» класса</a:t>
            </a:r>
          </a:p>
          <a:p>
            <a:r>
              <a:rPr lang="ru-RU" sz="2400" dirty="0" smtClean="0"/>
              <a:t>343 гимназии </a:t>
            </a:r>
          </a:p>
          <a:p>
            <a:r>
              <a:rPr lang="ru-RU" sz="2400" dirty="0" smtClean="0"/>
              <a:t>Невского района</a:t>
            </a:r>
            <a:endParaRPr lang="ru-RU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858280" cy="15001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Применение спиртов в производстве потребительской продукции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71604" y="1785902"/>
            <a:ext cx="6143668" cy="5072098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sz="5500" dirty="0" smtClean="0"/>
              <a:t>        В пищевой промышленности широкое применение    спиртов общеизвестно: основой всех алкогольных напитков является этанол, который получается при сбраживании пищевого сырья. Кроме того, этиловый спирт используется при выпечке кондитерских изделий, производстве шоколада, конфет, напитков, мороженного, варений, желе, джемов и пр. </a:t>
            </a:r>
          </a:p>
          <a:p>
            <a:pPr>
              <a:buNone/>
            </a:pPr>
            <a:r>
              <a:rPr lang="ru-RU" sz="5500" dirty="0" smtClean="0"/>
              <a:t>         Однако, этиловым спиртом список спиртов, используемых в индустрии продуктов питания, не ограничивается. Спирты можно встретить среди самых разных пищевых добавок.</a:t>
            </a:r>
            <a:endParaRPr lang="ru-RU" dirty="0"/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42984"/>
            <a:ext cx="2143125" cy="1928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Парфюмерия</a:t>
            </a:r>
            <a:r>
              <a:rPr lang="en-US" dirty="0" smtClean="0"/>
              <a:t>,</a:t>
            </a:r>
            <a:r>
              <a:rPr lang="ru-RU" dirty="0" smtClean="0"/>
              <a:t> косметика и бытовая химия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4071918"/>
            <a:ext cx="7643866" cy="278608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Спирты довольно широко используются в качестве душистых веществ для составления композиций в парфюмерно-косметической промышленности и производстве отдушек для бытовой химии и прочей потребительской продукции.</a:t>
            </a:r>
            <a:endParaRPr lang="ru-RU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714488"/>
            <a:ext cx="2286016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96" y="1428736"/>
            <a:ext cx="3714749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Медицина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257428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        В медицинских целях, является этанол. Его используют в качестве наружного антисептического и раздражающего средства для приготовления компрессов и обтираний. Ещё более широко применяется этиловый спирт для приготовления различных настоек, разведений, экстрактов и прочих лекарственных форм</a:t>
            </a:r>
            <a:endParaRPr lang="ru-RU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2" y="3714752"/>
            <a:ext cx="2910648" cy="3143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17144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Прочие направления использования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643050"/>
            <a:ext cx="8229600" cy="470916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600" dirty="0" smtClean="0"/>
              <a:t>        В настоящее время трудно найти область практической деятельности человека, где бы ни использовались спирты в той или иной роли. Отметим некоторые вспомогательные направления применения спиртов, отдавая себе отчёт, что данный список не будет исчерпывающим:</a:t>
            </a:r>
          </a:p>
          <a:p>
            <a:pPr marL="971550" lvl="1" indent="-514350"/>
            <a:r>
              <a:rPr lang="ru-RU" dirty="0" smtClean="0"/>
              <a:t>ингибиторы коррозии металлов;</a:t>
            </a:r>
          </a:p>
          <a:p>
            <a:pPr marL="971550" lvl="1" indent="-514350"/>
            <a:r>
              <a:rPr lang="ru-RU" dirty="0" smtClean="0"/>
              <a:t>пенообразователи для флотореагентов;</a:t>
            </a:r>
          </a:p>
          <a:p>
            <a:pPr marL="971550" lvl="1" indent="-514350"/>
            <a:r>
              <a:rPr lang="ru-RU" dirty="0" smtClean="0"/>
              <a:t>компоненты автокосметики;</a:t>
            </a:r>
          </a:p>
          <a:p>
            <a:pPr marL="971550" lvl="1" indent="-514350"/>
            <a:r>
              <a:rPr lang="ru-RU" dirty="0" smtClean="0"/>
              <a:t>исходные продукты для получения взрывчатых веществ, а также их компоненты.</a:t>
            </a:r>
          </a:p>
          <a:p>
            <a:pPr marL="971550" lvl="1" indent="-514350"/>
            <a:r>
              <a:rPr lang="ru-RU" dirty="0" smtClean="0"/>
              <a:t>исходные продукты для получения отравляющих веществ, а также компоненты для их дегазации.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309941">
            <a:off x="5752673" y="916978"/>
            <a:ext cx="2212681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857224" y="71435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Алкогольные напитки — напитки, содержащие этанол (этиловый спирт, алкоголь)</a:t>
            </a:r>
            <a:endParaRPr lang="ru-RU" dirty="0"/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58641" y="1918459"/>
            <a:ext cx="3181350" cy="297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844531">
            <a:off x="5153807" y="3677864"/>
            <a:ext cx="2309812" cy="2132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571604" y="1643050"/>
            <a:ext cx="7286676" cy="4665675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pPr>
              <a:buNone/>
            </a:pPr>
            <a:r>
              <a:rPr lang="ru-RU" b="1" dirty="0" smtClean="0"/>
              <a:t>       Спирты</a:t>
            </a:r>
            <a:r>
              <a:rPr lang="ru-RU" dirty="0" smtClean="0"/>
              <a:t> - производные углеводородов, в молекулах которых есть одна или несколько </a:t>
            </a:r>
            <a:r>
              <a:rPr lang="ru-RU" b="1" dirty="0" smtClean="0"/>
              <a:t>гидроксильных групп -OH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071802" y="5072074"/>
            <a:ext cx="392909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Формула:  С</a:t>
            </a:r>
            <a:r>
              <a:rPr lang="ru-RU" sz="2400" dirty="0" smtClean="0"/>
              <a:t>2</a:t>
            </a:r>
            <a:r>
              <a:rPr lang="en-US" sz="3200" dirty="0" smtClean="0"/>
              <a:t>H</a:t>
            </a:r>
            <a:r>
              <a:rPr lang="en-US" sz="2400" dirty="0" smtClean="0"/>
              <a:t>5</a:t>
            </a:r>
            <a:r>
              <a:rPr lang="en-US" sz="3200" dirty="0" smtClean="0"/>
              <a:t>OH</a:t>
            </a:r>
            <a:endParaRPr lang="ru-RU" sz="32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500570"/>
            <a:ext cx="3000396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0"/>
            <a:ext cx="2214578" cy="2428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Все спирты делятся на </a:t>
            </a:r>
            <a:r>
              <a:rPr lang="ru-RU" i="1" dirty="0" smtClean="0"/>
              <a:t>одноатомные</a:t>
            </a:r>
            <a:r>
              <a:rPr lang="ru-RU" dirty="0" smtClean="0"/>
              <a:t> и </a:t>
            </a:r>
            <a:r>
              <a:rPr lang="ru-RU" i="1" dirty="0" smtClean="0"/>
              <a:t>многоатомные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0070C0"/>
                </a:solidFill>
              </a:rPr>
              <a:t>   Многоатомные спирты</a:t>
            </a:r>
          </a:p>
          <a:p>
            <a:pPr>
              <a:buNone/>
            </a:pPr>
            <a:r>
              <a:rPr lang="ru-RU" sz="1800" b="1" dirty="0" smtClean="0"/>
              <a:t>        Многоатомные спирты</a:t>
            </a:r>
            <a:r>
              <a:rPr lang="ru-RU" sz="1800" dirty="0" smtClean="0"/>
              <a:t> - спирты, имеющие несколько гидроксильных групп  -OH.</a:t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   </a:t>
            </a:r>
            <a:r>
              <a:rPr lang="ru-RU" sz="1800" b="1" dirty="0" smtClean="0"/>
              <a:t>Многоатомные спирты</a:t>
            </a:r>
            <a:r>
              <a:rPr lang="ru-RU" sz="1800" dirty="0" smtClean="0"/>
              <a:t> с небольшим числом атомов углерода - это вязкие жидкости, </a:t>
            </a:r>
            <a:r>
              <a:rPr lang="ru-RU" sz="1800" b="1" dirty="0" smtClean="0"/>
              <a:t>высшие спирты</a:t>
            </a:r>
            <a:r>
              <a:rPr lang="ru-RU" sz="1800" dirty="0" smtClean="0"/>
              <a:t> - твёрдые вещества. </a:t>
            </a:r>
            <a:r>
              <a:rPr lang="ru-RU" sz="1800" b="1" dirty="0" smtClean="0"/>
              <a:t>Многоатомные спирты</a:t>
            </a:r>
            <a:r>
              <a:rPr lang="ru-RU" sz="1800" dirty="0" smtClean="0"/>
              <a:t> можно получать теми же синтетическими методами, что и </a:t>
            </a:r>
            <a:r>
              <a:rPr lang="ru-RU" sz="1800" b="1" dirty="0" smtClean="0"/>
              <a:t>предельные многоатомные спирты</a:t>
            </a:r>
            <a:r>
              <a:rPr lang="ru-RU" sz="1800" dirty="0" smtClean="0"/>
              <a:t>.</a:t>
            </a:r>
            <a:endParaRPr lang="ru-RU" sz="1800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4786322"/>
            <a:ext cx="4038600" cy="923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214282" y="1643050"/>
            <a:ext cx="3429024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Одноатомные спирты</a:t>
            </a:r>
          </a:p>
          <a:p>
            <a:r>
              <a:rPr lang="ru-RU" b="1" dirty="0" smtClean="0"/>
              <a:t>Одноатомные спирты</a:t>
            </a:r>
            <a:r>
              <a:rPr lang="ru-RU" dirty="0" smtClean="0"/>
              <a:t> - спирты, у которых имеется одна </a:t>
            </a:r>
            <a:r>
              <a:rPr lang="ru-RU" b="1" dirty="0" smtClean="0"/>
              <a:t>гидроксильная группа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>Бывают первичные, вторичные и третичные спирты:</a:t>
            </a:r>
            <a:br>
              <a:rPr lang="ru-RU" dirty="0" smtClean="0"/>
            </a:br>
            <a:r>
              <a:rPr lang="ru-RU" dirty="0" smtClean="0"/>
              <a:t>- у </a:t>
            </a:r>
            <a:r>
              <a:rPr lang="ru-RU" b="1" dirty="0" smtClean="0"/>
              <a:t>первичных спиртов</a:t>
            </a:r>
            <a:r>
              <a:rPr lang="ru-RU" dirty="0" smtClean="0"/>
              <a:t> гидроксильная группа находится у первого атома углерода, у вторичных - у второго, и т.д.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143000"/>
          </a:xfrm>
        </p:spPr>
        <p:txBody>
          <a:bodyPr/>
          <a:lstStyle/>
          <a:p>
            <a:r>
              <a:rPr lang="ru-RU" dirty="0" smtClean="0"/>
              <a:t>Получение спиртов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928670"/>
            <a:ext cx="721523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1. </a:t>
            </a:r>
            <a:r>
              <a:rPr lang="ru-RU" b="1" dirty="0" smtClean="0"/>
              <a:t>Получение этилового спирта</a:t>
            </a:r>
            <a:r>
              <a:rPr lang="ru-RU" dirty="0" smtClean="0"/>
              <a:t> (или винный спирт) путём брожения углеводов:</a:t>
            </a:r>
            <a:br>
              <a:rPr lang="ru-RU" dirty="0" smtClean="0"/>
            </a:br>
            <a:r>
              <a:rPr lang="ru-RU" dirty="0" smtClean="0"/>
              <a:t>C</a:t>
            </a:r>
            <a:r>
              <a:rPr lang="ru-RU" baseline="-25000" dirty="0" smtClean="0"/>
              <a:t>2</a:t>
            </a:r>
            <a:r>
              <a:rPr lang="ru-RU" dirty="0" smtClean="0"/>
              <a:t>H</a:t>
            </a:r>
            <a:r>
              <a:rPr lang="ru-RU" baseline="-25000" dirty="0" smtClean="0"/>
              <a:t>12</a:t>
            </a:r>
            <a:r>
              <a:rPr lang="ru-RU" dirty="0" smtClean="0"/>
              <a:t>O</a:t>
            </a:r>
            <a:r>
              <a:rPr lang="ru-RU" baseline="-25000" dirty="0" smtClean="0"/>
              <a:t>6</a:t>
            </a:r>
            <a:r>
              <a:rPr lang="ru-RU" dirty="0" smtClean="0"/>
              <a:t> =&gt; C</a:t>
            </a:r>
            <a:r>
              <a:rPr lang="ru-RU" baseline="-25000" dirty="0" smtClean="0"/>
              <a:t>2</a:t>
            </a:r>
            <a:r>
              <a:rPr lang="ru-RU" dirty="0" smtClean="0"/>
              <a:t>H</a:t>
            </a:r>
            <a:r>
              <a:rPr lang="ru-RU" baseline="-25000" dirty="0" smtClean="0"/>
              <a:t>5</a:t>
            </a:r>
            <a:r>
              <a:rPr lang="ru-RU" dirty="0" smtClean="0"/>
              <a:t>-OH + CO</a:t>
            </a:r>
            <a:r>
              <a:rPr lang="ru-RU" baseline="-25000" dirty="0" smtClean="0"/>
              <a:t>2</a:t>
            </a:r>
            <a:endParaRPr lang="ru-RU" dirty="0" smtClean="0"/>
          </a:p>
          <a:p>
            <a:r>
              <a:rPr lang="ru-RU" dirty="0" smtClean="0"/>
              <a:t>Суть брожения заключается в том, что один из простейших сахаров - глюкоза, получаемый в технике из крахмала, под влиянием дрожжевых грибков распадается на этиловый спирт и углекислый газ. Установлено, что процесс брожения вызывают не сами микроорганизмы, а выделяемые ими вещества - </a:t>
            </a:r>
            <a:r>
              <a:rPr lang="ru-RU" i="1" dirty="0" smtClean="0"/>
              <a:t>зимазы</a:t>
            </a:r>
            <a:r>
              <a:rPr lang="ru-RU" dirty="0" smtClean="0"/>
              <a:t>. Для получения этилового спирта обычно используют растительное сырьё, богатое крахмалом: клубни картофеля, хлебные зёрна, зёрна риса и т.д.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00034" y="392906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2. Гидратация этилена в присутствии серной или фосфорной кислоты</a:t>
            </a:r>
            <a:br>
              <a:rPr lang="ru-RU" dirty="0" smtClean="0"/>
            </a:br>
            <a:r>
              <a:rPr lang="ru-RU" dirty="0" smtClean="0"/>
              <a:t>CH</a:t>
            </a:r>
            <a:r>
              <a:rPr lang="ru-RU" baseline="-25000" dirty="0" smtClean="0"/>
              <a:t>2</a:t>
            </a:r>
            <a:r>
              <a:rPr lang="ru-RU" dirty="0" smtClean="0"/>
              <a:t>=CH</a:t>
            </a:r>
            <a:r>
              <a:rPr lang="ru-RU" baseline="-25000" dirty="0" smtClean="0"/>
              <a:t>2</a:t>
            </a:r>
            <a:r>
              <a:rPr lang="ru-RU" dirty="0" smtClean="0"/>
              <a:t> + KOH =&gt; C</a:t>
            </a:r>
            <a:r>
              <a:rPr lang="ru-RU" baseline="-25000" dirty="0" smtClean="0"/>
              <a:t>2</a:t>
            </a:r>
            <a:r>
              <a:rPr lang="ru-RU" dirty="0" smtClean="0"/>
              <a:t>H</a:t>
            </a:r>
            <a:r>
              <a:rPr lang="ru-RU" baseline="-25000" dirty="0" smtClean="0"/>
              <a:t>5</a:t>
            </a:r>
            <a:r>
              <a:rPr lang="ru-RU" dirty="0" smtClean="0"/>
              <a:t>-OH</a:t>
            </a:r>
            <a:endParaRPr lang="ru-RU" dirty="0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5286388"/>
            <a:ext cx="46005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Прямоугольник 11"/>
          <p:cNvSpPr/>
          <p:nvPr/>
        </p:nvSpPr>
        <p:spPr>
          <a:xfrm>
            <a:off x="642910" y="4929198"/>
            <a:ext cx="463800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3. При реакции галогеналканов со щёлочью: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42976" y="428604"/>
            <a:ext cx="365907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4. При реакции окисления алкенов 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000108"/>
            <a:ext cx="501015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1000100" y="242886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5. Гидролиз жиров: в этой реакции получается всем известный спирт - </a:t>
            </a:r>
            <a:r>
              <a:rPr lang="ru-RU" i="1" dirty="0" smtClean="0"/>
              <a:t>глицерин</a:t>
            </a:r>
            <a:endParaRPr lang="ru-RU" dirty="0"/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3357562"/>
            <a:ext cx="521017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3143240" y="5286388"/>
            <a:ext cx="492919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Кстати, </a:t>
            </a:r>
            <a:r>
              <a:rPr lang="ru-RU" b="1" dirty="0" smtClean="0"/>
              <a:t>глицерин</a:t>
            </a:r>
            <a:r>
              <a:rPr lang="ru-RU" dirty="0" smtClean="0"/>
              <a:t> входит в состав многих косметических средств как консервант и как средство, предотвращающее замерзание и высыхание!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Свойства спиртов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57224" y="857232"/>
            <a:ext cx="557216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1) </a:t>
            </a:r>
            <a:r>
              <a:rPr lang="ru-RU" b="1" dirty="0" smtClean="0"/>
              <a:t>Горение</a:t>
            </a:r>
            <a:r>
              <a:rPr lang="ru-RU" dirty="0" smtClean="0"/>
              <a:t>: Как и большинство органических веществ спирты горят с образованием углекислого газа и воды:</a:t>
            </a:r>
            <a:br>
              <a:rPr lang="ru-RU" dirty="0" smtClean="0"/>
            </a:br>
            <a:r>
              <a:rPr lang="ru-RU" dirty="0" smtClean="0"/>
              <a:t>C</a:t>
            </a:r>
            <a:r>
              <a:rPr lang="ru-RU" baseline="-25000" dirty="0" smtClean="0"/>
              <a:t>2</a:t>
            </a:r>
            <a:r>
              <a:rPr lang="ru-RU" dirty="0" smtClean="0"/>
              <a:t>H</a:t>
            </a:r>
            <a:r>
              <a:rPr lang="ru-RU" baseline="-25000" dirty="0" smtClean="0"/>
              <a:t>5</a:t>
            </a:r>
            <a:r>
              <a:rPr lang="ru-RU" dirty="0" smtClean="0"/>
              <a:t>-OH + 3O</a:t>
            </a:r>
            <a:r>
              <a:rPr lang="ru-RU" baseline="-25000" dirty="0" smtClean="0"/>
              <a:t>2</a:t>
            </a:r>
            <a:r>
              <a:rPr lang="ru-RU" dirty="0" smtClean="0"/>
              <a:t> --&gt;2CO</a:t>
            </a:r>
            <a:r>
              <a:rPr lang="ru-RU" baseline="-25000" dirty="0" smtClean="0"/>
              <a:t>2</a:t>
            </a:r>
            <a:r>
              <a:rPr lang="ru-RU" dirty="0" smtClean="0"/>
              <a:t> + 3H</a:t>
            </a:r>
            <a:r>
              <a:rPr lang="ru-RU" baseline="-25000" dirty="0" smtClean="0"/>
              <a:t>2</a:t>
            </a:r>
            <a:r>
              <a:rPr lang="ru-RU" dirty="0" smtClean="0"/>
              <a:t>O</a:t>
            </a:r>
            <a:br>
              <a:rPr lang="ru-RU" dirty="0" smtClean="0"/>
            </a:br>
            <a:r>
              <a:rPr lang="ru-RU" dirty="0" smtClean="0"/>
              <a:t>При их горении выделяется много теплоты, которую часто используют в лабораториях (лабораторные горелки). Низшие спирты горят почти бесцветным пламенем, а у высших спиртов пламя имеет желтоватый цвет из-за неполного сгорания углерода.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3286124"/>
            <a:ext cx="521497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2) Реакция со щелочными металлами</a:t>
            </a:r>
            <a:br>
              <a:rPr lang="ru-RU" dirty="0" smtClean="0"/>
            </a:br>
            <a:r>
              <a:rPr lang="ru-RU" dirty="0" smtClean="0"/>
              <a:t>C</a:t>
            </a:r>
            <a:r>
              <a:rPr lang="ru-RU" baseline="-25000" dirty="0" smtClean="0"/>
              <a:t>2</a:t>
            </a:r>
            <a:r>
              <a:rPr lang="ru-RU" dirty="0" smtClean="0"/>
              <a:t>H</a:t>
            </a:r>
            <a:r>
              <a:rPr lang="ru-RU" baseline="-25000" dirty="0" smtClean="0"/>
              <a:t>5</a:t>
            </a:r>
            <a:r>
              <a:rPr lang="ru-RU" dirty="0" smtClean="0"/>
              <a:t>-OH + 2Na --&gt; 2C</a:t>
            </a:r>
            <a:r>
              <a:rPr lang="ru-RU" baseline="-25000" dirty="0" smtClean="0"/>
              <a:t>2</a:t>
            </a:r>
            <a:r>
              <a:rPr lang="ru-RU" dirty="0" smtClean="0"/>
              <a:t>H</a:t>
            </a:r>
            <a:r>
              <a:rPr lang="ru-RU" baseline="-25000" dirty="0" smtClean="0"/>
              <a:t>5</a:t>
            </a:r>
            <a:r>
              <a:rPr lang="ru-RU" dirty="0" smtClean="0"/>
              <a:t>-ONa + H</a:t>
            </a:r>
            <a:r>
              <a:rPr lang="ru-RU" baseline="-25000" dirty="0" smtClean="0"/>
              <a:t>2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При этой реакции выделяется водород и образуется </a:t>
            </a:r>
            <a:r>
              <a:rPr lang="ru-RU" i="1" dirty="0" smtClean="0"/>
              <a:t>алкоголят</a:t>
            </a:r>
            <a:r>
              <a:rPr lang="ru-RU" dirty="0" smtClean="0"/>
              <a:t> натрия. </a:t>
            </a:r>
            <a:r>
              <a:rPr lang="ru-RU" b="1" dirty="0" smtClean="0"/>
              <a:t>Алкоголяты</a:t>
            </a:r>
            <a:r>
              <a:rPr lang="ru-RU" dirty="0" smtClean="0"/>
              <a:t> похожи на соли очень слабой кислоты, а также они легко гидролизуются. Алкоголяты крайне неустойчивы и при действии воды - разлагаются на спирт и щелочь. Отсюда следует вывод, что одноатомные спирты не реагируют со щелочами!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85786" y="0"/>
            <a:ext cx="535785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3) Реакция с галогеноводородом</a:t>
            </a:r>
            <a:br>
              <a:rPr lang="ru-RU" dirty="0" smtClean="0"/>
            </a:br>
            <a:r>
              <a:rPr lang="ru-RU" dirty="0" smtClean="0"/>
              <a:t>C</a:t>
            </a:r>
            <a:r>
              <a:rPr lang="ru-RU" baseline="-25000" dirty="0" smtClean="0"/>
              <a:t>2</a:t>
            </a:r>
            <a:r>
              <a:rPr lang="ru-RU" dirty="0" smtClean="0"/>
              <a:t>H</a:t>
            </a:r>
            <a:r>
              <a:rPr lang="ru-RU" baseline="-25000" dirty="0" smtClean="0"/>
              <a:t>5</a:t>
            </a:r>
            <a:r>
              <a:rPr lang="ru-RU" dirty="0" smtClean="0"/>
              <a:t>-OH + HBr --&gt; CH</a:t>
            </a:r>
            <a:r>
              <a:rPr lang="ru-RU" baseline="-25000" dirty="0" smtClean="0"/>
              <a:t>3</a:t>
            </a:r>
            <a:r>
              <a:rPr lang="ru-RU" dirty="0" smtClean="0"/>
              <a:t>-CH</a:t>
            </a:r>
            <a:r>
              <a:rPr lang="ru-RU" baseline="-25000" dirty="0" smtClean="0"/>
              <a:t>2</a:t>
            </a:r>
            <a:r>
              <a:rPr lang="ru-RU" dirty="0" smtClean="0"/>
              <a:t>-Br + H</a:t>
            </a:r>
            <a:r>
              <a:rPr lang="ru-RU" baseline="-25000" dirty="0" smtClean="0"/>
              <a:t>2</a:t>
            </a:r>
            <a:r>
              <a:rPr lang="ru-RU" dirty="0" smtClean="0"/>
              <a:t>O</a:t>
            </a:r>
            <a:br>
              <a:rPr lang="ru-RU" dirty="0" smtClean="0"/>
            </a:br>
            <a:r>
              <a:rPr lang="ru-RU" dirty="0" smtClean="0"/>
              <a:t>Эта реакция обратима: для её протекания нужно использовать водоотнимающее средство, например серную кислоту.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1500174"/>
            <a:ext cx="47863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4) Внутримолекулярная дегидратация (в присутствии катализатора H</a:t>
            </a:r>
            <a:r>
              <a:rPr lang="ru-RU" baseline="-25000" dirty="0" smtClean="0"/>
              <a:t>2</a:t>
            </a:r>
            <a:r>
              <a:rPr lang="ru-RU" dirty="0" smtClean="0"/>
              <a:t>SO</a:t>
            </a:r>
            <a:r>
              <a:rPr lang="ru-RU" baseline="-25000" dirty="0" smtClean="0"/>
              <a:t>4</a:t>
            </a:r>
            <a:r>
              <a:rPr lang="ru-RU" dirty="0" smtClean="0"/>
              <a:t>)</a:t>
            </a:r>
            <a:endParaRPr lang="ru-RU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2143116"/>
            <a:ext cx="3686175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785786" y="2786058"/>
            <a:ext cx="39364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5) реакция с карбоновыми кислотами:</a:t>
            </a:r>
            <a:endParaRPr lang="ru-RU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3071810"/>
            <a:ext cx="5286375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Прямоугольник 10"/>
          <p:cNvSpPr/>
          <p:nvPr/>
        </p:nvSpPr>
        <p:spPr>
          <a:xfrm>
            <a:off x="1000100" y="3929066"/>
            <a:ext cx="30718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6) Окисление спиртов.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85720" y="4286256"/>
            <a:ext cx="27562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a) </a:t>
            </a:r>
            <a:r>
              <a:rPr lang="ru-RU" dirty="0" smtClean="0"/>
              <a:t>для первичных спиртов</a:t>
            </a:r>
            <a:endParaRPr lang="ru-RU" dirty="0"/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4643446"/>
            <a:ext cx="457200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Прямоугольник 13"/>
          <p:cNvSpPr/>
          <p:nvPr/>
        </p:nvSpPr>
        <p:spPr>
          <a:xfrm>
            <a:off x="285720" y="5357826"/>
            <a:ext cx="28741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- б) для вторичных спиртов</a:t>
            </a:r>
            <a:endParaRPr lang="ru-RU" dirty="0"/>
          </a:p>
        </p:txBody>
      </p:sp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5715016"/>
            <a:ext cx="4667250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Прямоугольник 15"/>
          <p:cNvSpPr/>
          <p:nvPr/>
        </p:nvSpPr>
        <p:spPr>
          <a:xfrm>
            <a:off x="1000100" y="6488668"/>
            <a:ext cx="59293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- в) третичные спирты оксидом меди не окисляются!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1428736"/>
            <a:ext cx="871543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О</a:t>
            </a:r>
            <a:r>
              <a:rPr lang="ru-RU" sz="2400" dirty="0" smtClean="0"/>
              <a:t>ни имеют сладковатый вкус, но некоторые из них ядовиты. </a:t>
            </a:r>
            <a:r>
              <a:rPr lang="ru-RU" sz="2400" b="1" dirty="0" smtClean="0"/>
              <a:t>Свойства многоатомных спиртов</a:t>
            </a:r>
            <a:r>
              <a:rPr lang="ru-RU" sz="2400" dirty="0" smtClean="0"/>
              <a:t> похожи на </a:t>
            </a:r>
            <a:r>
              <a:rPr lang="ru-RU" sz="2400" b="1" dirty="0" smtClean="0"/>
              <a:t>одноатомные спирты</a:t>
            </a:r>
            <a:r>
              <a:rPr lang="ru-RU" sz="2400" dirty="0" smtClean="0"/>
              <a:t>, при этом различие в том, что реакция идёт не по одной гидроксильной группе, а по нескольким сразу. </a:t>
            </a:r>
            <a:br>
              <a:rPr lang="ru-RU" sz="2400" dirty="0" smtClean="0"/>
            </a:br>
            <a:r>
              <a:rPr lang="ru-RU" sz="2400" dirty="0" smtClean="0"/>
              <a:t>Одно из основных отличий - </a:t>
            </a:r>
            <a:r>
              <a:rPr lang="ru-RU" sz="2400" b="1" dirty="0" smtClean="0"/>
              <a:t>многоатомные спирты</a:t>
            </a:r>
            <a:r>
              <a:rPr lang="ru-RU" sz="2400" dirty="0" smtClean="0"/>
              <a:t> легко вступают в реакцию с гидроксидом меди. При этом получается прозрачный раствор ярко сине-фиолетового цвета. Именно этой реакцией можно выявлять наличие многоатомного спирта в каком-либо растворе.</a:t>
            </a:r>
            <a:br>
              <a:rPr lang="ru-RU" sz="2400" dirty="0" smtClean="0"/>
            </a:br>
            <a:r>
              <a:rPr lang="ru-RU" sz="2400" dirty="0" smtClean="0"/>
              <a:t>Взаимодействуют с азотной кислотой:</a:t>
            </a:r>
            <a:endParaRPr lang="ru-RU" sz="2400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5286388"/>
            <a:ext cx="6357982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71538" y="274638"/>
            <a:ext cx="7615262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Свойства многоатомных спиртов.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Применение спиртов в качестве топлива</a:t>
            </a:r>
            <a:endParaRPr lang="ru-RU" dirty="0"/>
          </a:p>
        </p:txBody>
      </p:sp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1000100" y="1500174"/>
            <a:ext cx="5072098" cy="470916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    Использование спиртов в качестве топлива — тема значимая. Основным направлением является их использование в качестве моторного топлива. Для топливных целей в настоящий момент используются в промышленных объёмах три спирта: метанол, этанол и бутанол. При этом возможно использование спиртов в виде горючего в чистом виде, в виде различных смесей с бензином или дизельным топливом. Преобладающим топливным спиртом является этанол. </a:t>
            </a:r>
            <a:endParaRPr lang="ru-RU" dirty="0"/>
          </a:p>
        </p:txBody>
      </p:sp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4143380"/>
            <a:ext cx="247650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130</TotalTime>
  <Words>573</Words>
  <Application>Microsoft Office PowerPoint</Application>
  <PresentationFormat>Экран (4:3)</PresentationFormat>
  <Paragraphs>50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Апекс</vt:lpstr>
      <vt:lpstr>« О эти страшные спирты!»</vt:lpstr>
      <vt:lpstr>Слайд 2</vt:lpstr>
      <vt:lpstr>Все спирты делятся на одноатомные и многоатомные</vt:lpstr>
      <vt:lpstr>Получение спиртов</vt:lpstr>
      <vt:lpstr>Слайд 5</vt:lpstr>
      <vt:lpstr>Свойства спиртов </vt:lpstr>
      <vt:lpstr>Слайд 7</vt:lpstr>
      <vt:lpstr>Свойства многоатомных спиртов.</vt:lpstr>
      <vt:lpstr>Применение спиртов в качестве топлива</vt:lpstr>
      <vt:lpstr> Применение спиртов в производстве потребительской продукции </vt:lpstr>
      <vt:lpstr>Парфюмерия, косметика и бытовая химия</vt:lpstr>
      <vt:lpstr>Медицина</vt:lpstr>
      <vt:lpstr>Прочие направления использования 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 О эти страшные спирты!»</dc:title>
  <dc:creator>Admin</dc:creator>
  <cp:lastModifiedBy>User</cp:lastModifiedBy>
  <cp:revision>16</cp:revision>
  <dcterms:created xsi:type="dcterms:W3CDTF">2012-12-19T13:03:34Z</dcterms:created>
  <dcterms:modified xsi:type="dcterms:W3CDTF">2012-12-20T07:46:56Z</dcterms:modified>
</cp:coreProperties>
</file>