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7" r:id="rId10"/>
    <p:sldId id="263" r:id="rId11"/>
    <p:sldId id="264" r:id="rId12"/>
    <p:sldId id="265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A920DA6-FE39-497F-99F8-3010318B67B9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FD62F57-3373-4FEF-86BA-130553F1AF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 dir="ld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wmf"/><Relationship Id="rId5" Type="http://schemas.openxmlformats.org/officeDocument/2006/relationships/slide" Target="slide8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modelir.hut2.ru/images/@@9484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http://modelir.hut2.ru/images/@@9485.gif" TargetMode="Externa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b="1" dirty="0" smtClean="0"/>
              <a:t>Моделирование и формализация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Классификация и структуры моделей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10</a:t>
            </a:fld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1"/>
            <a:ext cx="8286809" cy="1214446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000" b="1" dirty="0" smtClean="0"/>
              <a:t>Структуры информационных моделей</a:t>
            </a:r>
            <a:endParaRPr lang="ru-RU" sz="4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1472" y="1357298"/>
            <a:ext cx="81769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u="sng" dirty="0" smtClean="0"/>
              <a:t>Табличные</a:t>
            </a:r>
          </a:p>
          <a:p>
            <a:pPr lvl="0"/>
            <a:r>
              <a:rPr lang="ru-RU" sz="2400" b="1" dirty="0" smtClean="0"/>
              <a:t> </a:t>
            </a:r>
            <a:r>
              <a:rPr lang="ru-RU" sz="2400" dirty="0" smtClean="0"/>
              <a:t>В </a:t>
            </a:r>
            <a:r>
              <a:rPr lang="ru-RU" sz="2400" b="1" dirty="0" smtClean="0"/>
              <a:t>табличной</a:t>
            </a:r>
            <a:r>
              <a:rPr lang="ru-RU" sz="2400" dirty="0" smtClean="0"/>
              <a:t> информационной модели объекты или их свойства представлены в виде списка, а их значения размещаются в ячейках таблицы.</a:t>
            </a: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395536" y="3244349"/>
          <a:ext cx="8352927" cy="3208987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344962"/>
                <a:gridCol w="1769688"/>
                <a:gridCol w="2335988"/>
                <a:gridCol w="2902289"/>
              </a:tblGrid>
              <a:tr h="4011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Объект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Человек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/>
                        <a:t>Земля 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Автомобиль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1123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Модели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Кукла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Глобус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/>
                        <a:t>Игрушечный 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2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Манекен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Географический атлас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Сувенир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2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Скелет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Карта 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Опытный образец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22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/>
                        <a:t>Скульптура </a:t>
                      </a:r>
                      <a:endParaRPr lang="ru-RU" sz="2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Макет местности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/>
                        <a:t>Тренажер для водителя</a:t>
                      </a:r>
                      <a:endParaRPr lang="ru-RU" sz="2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11</a:t>
            </a:fld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1"/>
            <a:ext cx="8286809" cy="1214446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000" b="1" dirty="0" smtClean="0"/>
              <a:t>Структуры информационных моделей</a:t>
            </a:r>
            <a:endParaRPr lang="ru-RU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714348" y="1428736"/>
            <a:ext cx="77867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u="sng" dirty="0" smtClean="0"/>
              <a:t>Иерархические</a:t>
            </a:r>
          </a:p>
          <a:p>
            <a:pPr lvl="0"/>
            <a:r>
              <a:rPr lang="ru-RU" sz="2400" dirty="0" smtClean="0"/>
              <a:t>В </a:t>
            </a:r>
            <a:r>
              <a:rPr lang="ru-RU" sz="2400" b="1" dirty="0" smtClean="0"/>
              <a:t>иерархической</a:t>
            </a:r>
            <a:r>
              <a:rPr lang="ru-RU" sz="2400" dirty="0" smtClean="0"/>
              <a:t> информационной модели объекты распределены по уровням, причем элементы нижнего уровня входят в состав одного из элементов более высокого уровня.</a:t>
            </a:r>
            <a:r>
              <a:rPr lang="ru-RU" sz="2400" b="1" dirty="0" smtClean="0"/>
              <a:t> </a:t>
            </a:r>
            <a:r>
              <a:rPr lang="ru-RU" sz="2400" dirty="0" smtClean="0"/>
              <a:t> </a:t>
            </a:r>
          </a:p>
        </p:txBody>
      </p:sp>
      <p:pic>
        <p:nvPicPr>
          <p:cNvPr id="2051" name="Picture 3" descr="4-4-2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618585"/>
            <a:ext cx="7143800" cy="295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12</a:t>
            </a:fld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1"/>
            <a:ext cx="8286809" cy="1214446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000" b="1" dirty="0" smtClean="0"/>
              <a:t>Структуры информационных моделей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642910" y="1412776"/>
            <a:ext cx="814393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u="sng" dirty="0" smtClean="0"/>
              <a:t>Сетевые</a:t>
            </a:r>
          </a:p>
          <a:p>
            <a:endParaRPr lang="ru-RU" sz="1100" b="1" dirty="0" smtClean="0"/>
          </a:p>
          <a:p>
            <a:r>
              <a:rPr lang="ru-RU" sz="2400" b="1" dirty="0" smtClean="0"/>
              <a:t>Сетевые</a:t>
            </a:r>
            <a:r>
              <a:rPr lang="ru-RU" sz="2400" dirty="0" smtClean="0"/>
              <a:t> информационные модели применяются для описания таких систем, в которых связь между элементами имеет сложную структуру. </a:t>
            </a:r>
          </a:p>
          <a:p>
            <a:pPr lvl="0"/>
            <a:r>
              <a:rPr lang="ru-RU" sz="2400" dirty="0" smtClean="0"/>
              <a:t> </a:t>
            </a:r>
          </a:p>
        </p:txBody>
      </p:sp>
      <p:pic>
        <p:nvPicPr>
          <p:cNvPr id="2052" name="Picture 4" descr="51197_9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643238"/>
            <a:ext cx="5143536" cy="271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3448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Семакин И.Г., </a:t>
            </a:r>
            <a:r>
              <a:rPr lang="ru-RU" sz="2400" dirty="0" err="1" smtClean="0"/>
              <a:t>Залогова</a:t>
            </a:r>
            <a:r>
              <a:rPr lang="ru-RU" sz="2400" dirty="0" smtClean="0"/>
              <a:t> Л.А., Русаков С.В., Шестакова Л.В. Информатика и ИКТ: учебник для 9 </a:t>
            </a:r>
            <a:r>
              <a:rPr lang="ru-RU" sz="2400" dirty="0" smtClean="0"/>
              <a:t>класса.</a:t>
            </a:r>
            <a:r>
              <a:rPr lang="ru-RU" sz="2400" dirty="0" smtClean="0"/>
              <a:t> </a:t>
            </a:r>
            <a:r>
              <a:rPr lang="ru-RU" sz="2400" dirty="0" smtClean="0"/>
              <a:t>М.: БИНОМ. Лаборатория знаний, </a:t>
            </a:r>
            <a:r>
              <a:rPr lang="ru-RU" sz="2400" dirty="0" smtClean="0"/>
              <a:t>2010.</a:t>
            </a:r>
            <a:endParaRPr lang="ru-RU" sz="2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И.Г. Семакин, Т.Ю. Шеина. Методическое пособие по преподаванию курса «Информатика и ИКТ» в основной школе. М.: БИНОМ. Лаборатория знаний, </a:t>
            </a:r>
            <a:r>
              <a:rPr lang="ru-RU" sz="2400" dirty="0" smtClean="0"/>
              <a:t>2010.</a:t>
            </a:r>
            <a:endParaRPr lang="ru-RU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Информатика и ИКТ задачник-практикум / Под ред. И.Г. Семакина, Е.К. </a:t>
            </a:r>
            <a:r>
              <a:rPr lang="ru-RU" sz="2400" dirty="0" err="1" smtClean="0"/>
              <a:t>Хеннера</a:t>
            </a:r>
            <a:r>
              <a:rPr lang="ru-RU" sz="2400" dirty="0" smtClean="0"/>
              <a:t>. М.: БИНОМ. Лаборатория знаний, </a:t>
            </a:r>
            <a:r>
              <a:rPr lang="ru-RU" sz="2400" dirty="0" smtClean="0"/>
              <a:t>2010.</a:t>
            </a:r>
            <a:endParaRPr lang="ru-RU" sz="2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Н. </a:t>
            </a:r>
            <a:r>
              <a:rPr lang="ru-RU" sz="2400" dirty="0" err="1" smtClean="0"/>
              <a:t>Угринович</a:t>
            </a:r>
            <a:r>
              <a:rPr lang="ru-RU" sz="2400" dirty="0" smtClean="0"/>
              <a:t>  «Информатика. Базовый курс. 9 класс», М.: Лаборатория базовых знаний, 2010г.</a:t>
            </a:r>
          </a:p>
        </p:txBody>
      </p:sp>
    </p:spTree>
  </p:cSld>
  <p:clrMapOvr>
    <a:masterClrMapping/>
  </p:clrMapOvr>
  <p:transition spd="med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4005064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Презентацию подготовила учитель информатики и ИКТ</a:t>
            </a:r>
          </a:p>
          <a:p>
            <a:r>
              <a:rPr lang="ru-RU" sz="2400" dirty="0" smtClean="0"/>
              <a:t> МОУ СОШ №55 г. Саратова</a:t>
            </a:r>
          </a:p>
          <a:p>
            <a:r>
              <a:rPr lang="ru-RU" sz="2400" dirty="0" smtClean="0"/>
              <a:t>Лучкова О.К.</a:t>
            </a:r>
            <a:endParaRPr lang="ru-RU" sz="24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Классификация моделей</a:t>
            </a:r>
            <a:endParaRPr lang="ru-RU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957406"/>
            <a:ext cx="7772400" cy="304323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None/>
            </a:pPr>
            <a:r>
              <a:rPr lang="ru-RU" b="1" dirty="0" smtClean="0">
                <a:hlinkClick r:id="rId2" action="ppaction://hlinksldjump"/>
              </a:rPr>
              <a:t>По области использования</a:t>
            </a:r>
            <a:endParaRPr lang="ru-RU" dirty="0" smtClean="0"/>
          </a:p>
          <a:p>
            <a:pPr>
              <a:spcBef>
                <a:spcPts val="1200"/>
              </a:spcBef>
              <a:buNone/>
            </a:pPr>
            <a:r>
              <a:rPr lang="ru-RU" b="1" dirty="0" smtClean="0">
                <a:hlinkClick r:id="rId3" action="ppaction://hlinksldjump"/>
              </a:rPr>
              <a:t>По учету фактора времени</a:t>
            </a:r>
            <a:endParaRPr lang="ru-RU" dirty="0" smtClean="0"/>
          </a:p>
          <a:p>
            <a:pPr>
              <a:spcBef>
                <a:spcPts val="1200"/>
              </a:spcBef>
              <a:buNone/>
            </a:pPr>
            <a:r>
              <a:rPr lang="ru-RU" b="1" dirty="0" smtClean="0">
                <a:hlinkClick r:id="rId4" action="ppaction://hlinksldjump"/>
              </a:rPr>
              <a:t>По способу представления объекта</a:t>
            </a:r>
            <a:endParaRPr lang="ru-RU" dirty="0" smtClean="0"/>
          </a:p>
          <a:p>
            <a:pPr>
              <a:spcBef>
                <a:spcPts val="1200"/>
              </a:spcBef>
              <a:buNone/>
            </a:pPr>
            <a:r>
              <a:rPr lang="ru-RU" b="1" dirty="0" smtClean="0">
                <a:hlinkClick r:id="rId5" action="ppaction://hlinksldjump"/>
              </a:rPr>
              <a:t>По способу реализации</a:t>
            </a:r>
            <a:r>
              <a:rPr lang="ru-RU" dirty="0" smtClean="0">
                <a:hlinkClick r:id="rId5" action="ppaction://hlinksldjump"/>
              </a:rPr>
              <a:t> </a:t>
            </a: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2</a:t>
            </a:fld>
            <a:endParaRPr lang="ru-RU"/>
          </a:p>
        </p:txBody>
      </p:sp>
      <p:pic>
        <p:nvPicPr>
          <p:cNvPr id="7" name="Picture 1032" descr="j023724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500570"/>
            <a:ext cx="2231131" cy="1936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75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63" y="357166"/>
            <a:ext cx="7956579" cy="833457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ru-RU" b="1" dirty="0" smtClean="0"/>
              <a:t>По области использования</a:t>
            </a:r>
            <a:endParaRPr lang="ru-RU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00174"/>
            <a:ext cx="4214842" cy="2428892"/>
          </a:xfrm>
        </p:spPr>
        <p:txBody>
          <a:bodyPr>
            <a:noAutofit/>
          </a:bodyPr>
          <a:lstStyle/>
          <a:p>
            <a:pPr lvl="0"/>
            <a:r>
              <a:rPr lang="ru-RU" sz="2800" i="1" dirty="0" smtClean="0"/>
              <a:t>учебные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i="1" dirty="0" smtClean="0"/>
              <a:t>опытные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i="1" dirty="0" smtClean="0"/>
              <a:t>научно-технические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i="1" dirty="0" smtClean="0"/>
              <a:t>игровые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i="1" dirty="0" smtClean="0"/>
              <a:t>имитационные</a:t>
            </a:r>
            <a:r>
              <a:rPr lang="ru-RU" sz="2800" dirty="0" smtClean="0"/>
              <a:t>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3</a:t>
            </a:fld>
            <a:endParaRPr lang="ru-RU"/>
          </a:p>
        </p:txBody>
      </p:sp>
      <p:pic>
        <p:nvPicPr>
          <p:cNvPr id="6" name="Picture 5" descr="Прибор для определения состава воздух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48000"/>
          </a:blip>
          <a:srcRect/>
          <a:stretch>
            <a:fillRect/>
          </a:stretch>
        </p:blipFill>
        <p:spPr bwMode="auto">
          <a:xfrm>
            <a:off x="3635896" y="2924944"/>
            <a:ext cx="2956304" cy="192882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7" name="Picture 5" descr="Броненосец Кэптен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CCCFE"/>
              </a:clrFrom>
              <a:clrTo>
                <a:srgbClr val="CCCCFE">
                  <a:alpha val="0"/>
                </a:srgbClr>
              </a:clrTo>
            </a:clrChange>
            <a:lum bright="30000"/>
          </a:blip>
          <a:srcRect b="6331"/>
          <a:stretch>
            <a:fillRect/>
          </a:stretch>
        </p:blipFill>
        <p:spPr bwMode="auto">
          <a:xfrm>
            <a:off x="323528" y="4581128"/>
            <a:ext cx="3714744" cy="172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Шуховская башня"/>
          <p:cNvPicPr>
            <a:picLocks noChangeAspect="1" noChangeArrowheads="1"/>
          </p:cNvPicPr>
          <p:nvPr/>
        </p:nvPicPr>
        <p:blipFill>
          <a:blip r:embed="rId4" cstate="print"/>
          <a:srcRect l="17532" r="13304"/>
          <a:stretch>
            <a:fillRect/>
          </a:stretch>
        </p:blipFill>
        <p:spPr bwMode="auto">
          <a:xfrm>
            <a:off x="6804248" y="1988840"/>
            <a:ext cx="21113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возврат 9">
            <a:hlinkClick r:id="" action="ppaction://hlinkshowjump?jump=lastslideviewed" highlightClick="1"/>
          </p:cNvPr>
          <p:cNvSpPr/>
          <p:nvPr/>
        </p:nvSpPr>
        <p:spPr>
          <a:xfrm>
            <a:off x="7956376" y="6237312"/>
            <a:ext cx="43204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63" y="285728"/>
            <a:ext cx="7956579" cy="904895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ru-RU" b="1" dirty="0" smtClean="0"/>
              <a:t>По учету фактора времени</a:t>
            </a:r>
            <a:endParaRPr lang="ru-RU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00174"/>
            <a:ext cx="3857652" cy="3500462"/>
          </a:xfrm>
        </p:spPr>
        <p:txBody>
          <a:bodyPr>
            <a:noAutofit/>
          </a:bodyPr>
          <a:lstStyle/>
          <a:p>
            <a:pPr lvl="0"/>
            <a:r>
              <a:rPr lang="ru-RU" sz="2400" i="1" dirty="0" smtClean="0"/>
              <a:t>статические –</a:t>
            </a:r>
            <a:r>
              <a:rPr lang="ru-RU" sz="2400" dirty="0" smtClean="0"/>
              <a:t> дают «одномоментный срез» текущего состояния объекта.</a:t>
            </a:r>
          </a:p>
          <a:p>
            <a:pPr>
              <a:spcBef>
                <a:spcPts val="4200"/>
              </a:spcBef>
            </a:pPr>
            <a:r>
              <a:rPr lang="ru-RU" sz="2400" i="1" dirty="0" smtClean="0"/>
              <a:t>динамические –</a:t>
            </a:r>
            <a:r>
              <a:rPr lang="ru-RU" sz="2400" dirty="0" smtClean="0"/>
              <a:t> позволяют увидеть изменения объекта во времени.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4</a:t>
            </a:fld>
            <a:endParaRPr lang="ru-RU"/>
          </a:p>
        </p:txBody>
      </p:sp>
      <p:pic>
        <p:nvPicPr>
          <p:cNvPr id="20482" name="Picture 2" descr="http://modelir.hut2.ru/images/@@9484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429124" y="1571612"/>
            <a:ext cx="2143140" cy="1654101"/>
          </a:xfrm>
          <a:prstGeom prst="rect">
            <a:avLst/>
          </a:prstGeom>
          <a:noFill/>
        </p:spPr>
      </p:pic>
      <p:pic>
        <p:nvPicPr>
          <p:cNvPr id="20481" name="Picture 1" descr="http://modelir.hut2.ru/images/@@9485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948264" y="2564904"/>
            <a:ext cx="1785950" cy="1547823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0850" y="15525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0850" y="27908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Рисунок 14" descr="51067_948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5072074"/>
            <a:ext cx="5054928" cy="1381128"/>
          </a:xfrm>
          <a:prstGeom prst="rect">
            <a:avLst/>
          </a:prstGeom>
        </p:spPr>
      </p:pic>
      <p:sp>
        <p:nvSpPr>
          <p:cNvPr id="12" name="Управляющая кнопка: возврат 11">
            <a:hlinkClick r:id="" action="ppaction://hlinkshowjump?jump=lastslideviewed" highlightClick="1"/>
          </p:cNvPr>
          <p:cNvSpPr/>
          <p:nvPr/>
        </p:nvSpPr>
        <p:spPr>
          <a:xfrm>
            <a:off x="8028384" y="6021288"/>
            <a:ext cx="432048" cy="36004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33375"/>
            <a:ext cx="8501123" cy="114300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000" b="1" dirty="0" smtClean="0"/>
              <a:t>По способу представления объекта</a:t>
            </a:r>
            <a:endParaRPr lang="ru-RU" sz="4000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500174"/>
            <a:ext cx="4214842" cy="1071570"/>
          </a:xfrm>
        </p:spPr>
        <p:txBody>
          <a:bodyPr>
            <a:noAutofit/>
          </a:bodyPr>
          <a:lstStyle/>
          <a:p>
            <a:pPr lvl="0"/>
            <a:r>
              <a:rPr lang="ru-RU" sz="2800" i="1" dirty="0" smtClean="0"/>
              <a:t>материальные;</a:t>
            </a:r>
            <a:endParaRPr lang="ru-RU" sz="2800" dirty="0" smtClean="0"/>
          </a:p>
          <a:p>
            <a:pPr lvl="0"/>
            <a:r>
              <a:rPr lang="ru-RU" sz="2800" i="1" dirty="0" smtClean="0"/>
              <a:t>информационные.</a:t>
            </a:r>
            <a:endParaRPr lang="ru-RU" sz="2800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5</a:t>
            </a:fld>
            <a:endParaRPr lang="ru-RU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85786" y="2571744"/>
            <a:ext cx="7429140" cy="3500462"/>
            <a:chOff x="1674" y="8127"/>
            <a:chExt cx="9543" cy="2520"/>
          </a:xfrm>
        </p:grpSpPr>
        <p:sp>
          <p:nvSpPr>
            <p:cNvPr id="19458" name="Rectangle 2"/>
            <p:cNvSpPr>
              <a:spLocks noChangeArrowheads="1"/>
            </p:cNvSpPr>
            <p:nvPr/>
          </p:nvSpPr>
          <p:spPr bwMode="auto">
            <a:xfrm>
              <a:off x="4427" y="8127"/>
              <a:ext cx="1987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Модели</a:t>
              </a:r>
              <a:endParaRPr kumimoji="0" lang="ru-RU" sz="20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59" name="Line 3"/>
            <p:cNvSpPr>
              <a:spLocks noChangeShapeType="1"/>
            </p:cNvSpPr>
            <p:nvPr/>
          </p:nvSpPr>
          <p:spPr bwMode="auto">
            <a:xfrm>
              <a:off x="5454" y="848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60" name="Line 4"/>
            <p:cNvSpPr>
              <a:spLocks noChangeShapeType="1"/>
            </p:cNvSpPr>
            <p:nvPr/>
          </p:nvSpPr>
          <p:spPr bwMode="auto">
            <a:xfrm>
              <a:off x="2394" y="8667"/>
              <a:ext cx="61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7180" y="8847"/>
              <a:ext cx="2661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Информационные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1674" y="8847"/>
              <a:ext cx="247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Материальные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8514" y="866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>
              <a:off x="2394" y="866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65" name="Rectangle 9"/>
            <p:cNvSpPr>
              <a:spLocks noChangeArrowheads="1"/>
            </p:cNvSpPr>
            <p:nvPr/>
          </p:nvSpPr>
          <p:spPr bwMode="auto">
            <a:xfrm>
              <a:off x="5436" y="9567"/>
              <a:ext cx="1798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Знаковые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6" name="Rectangle 10"/>
            <p:cNvSpPr>
              <a:spLocks noChangeArrowheads="1"/>
            </p:cNvSpPr>
            <p:nvPr/>
          </p:nvSpPr>
          <p:spPr bwMode="auto">
            <a:xfrm>
              <a:off x="6721" y="10287"/>
              <a:ext cx="2569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Некомпьютерные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7" name="Rectangle 11"/>
            <p:cNvSpPr>
              <a:spLocks noChangeArrowheads="1"/>
            </p:cNvSpPr>
            <p:nvPr/>
          </p:nvSpPr>
          <p:spPr bwMode="auto">
            <a:xfrm>
              <a:off x="3785" y="10287"/>
              <a:ext cx="2294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Компьютерные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auto">
            <a:xfrm>
              <a:off x="9290" y="9567"/>
              <a:ext cx="1927" cy="3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cs typeface="Arial" pitchFamily="34" charset="0"/>
                </a:rPr>
                <a:t>Вербальные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8514" y="920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>
              <a:off x="10314" y="938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>
              <a:off x="6354" y="992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>
              <a:off x="4914" y="1010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>
              <a:off x="7974" y="1010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>
              <a:off x="6354" y="9387"/>
              <a:ext cx="3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>
              <a:off x="6354" y="9387"/>
              <a:ext cx="0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>
              <a:off x="4914" y="10107"/>
              <a:ext cx="30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33375"/>
            <a:ext cx="8501123" cy="1143000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000" b="1" dirty="0" smtClean="0"/>
              <a:t>По способу представления объекта</a:t>
            </a:r>
            <a:endParaRPr lang="ru-RU" sz="4000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286124"/>
            <a:ext cx="8143932" cy="2500330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Вербальная</a:t>
            </a:r>
            <a:r>
              <a:rPr lang="ru-RU" sz="2400" i="1" dirty="0" smtClean="0"/>
              <a:t> </a:t>
            </a:r>
            <a:r>
              <a:rPr lang="ru-RU" sz="2400" dirty="0" smtClean="0"/>
              <a:t>(от лат «</a:t>
            </a:r>
            <a:r>
              <a:rPr lang="en-US" sz="2400" dirty="0" smtClean="0"/>
              <a:t>verbalism </a:t>
            </a:r>
            <a:r>
              <a:rPr lang="ru-RU" sz="2400" dirty="0" smtClean="0"/>
              <a:t>– устный) модель – информационная модель в мысленной или разговорной форме.</a:t>
            </a:r>
          </a:p>
          <a:p>
            <a:pPr>
              <a:spcBef>
                <a:spcPts val="1200"/>
              </a:spcBef>
            </a:pPr>
            <a:r>
              <a:rPr lang="ru-RU" sz="2400" b="1" i="1" dirty="0" smtClean="0"/>
              <a:t>Знаковая модель </a:t>
            </a:r>
            <a:r>
              <a:rPr lang="ru-RU" sz="2400" dirty="0" smtClean="0"/>
              <a:t>– информационная модель, выраженная специальными знаками, т. е. средствами любого формального языка.</a:t>
            </a:r>
          </a:p>
          <a:p>
            <a:pPr lvl="0"/>
            <a:endParaRPr lang="ru-RU" sz="2800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6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42910" y="1573588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/>
              <a:t>Информационная модель </a:t>
            </a:r>
            <a:r>
              <a:rPr lang="ru-RU" sz="2400" dirty="0" smtClean="0"/>
              <a:t>– совокупность информации, характеризующая свойства и состояния объекта, процесса, явления, а также его взаимосвязь с внешним миром.</a:t>
            </a: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333375"/>
            <a:ext cx="8501123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Информационная модель прямоугольного треугольника</a:t>
            </a:r>
            <a:endParaRPr lang="ru-RU" sz="4000" b="1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571612"/>
            <a:ext cx="7000924" cy="5000660"/>
          </a:xfrm>
        </p:spPr>
        <p:txBody>
          <a:bodyPr>
            <a:noAutofit/>
          </a:bodyPr>
          <a:lstStyle/>
          <a:p>
            <a:pPr lvl="0"/>
            <a:endParaRPr lang="en-US" sz="2800" dirty="0" smtClean="0"/>
          </a:p>
          <a:p>
            <a:pPr lvl="0"/>
            <a:endParaRPr lang="en-US" sz="2800" dirty="0" smtClean="0"/>
          </a:p>
          <a:p>
            <a:pPr lvl="0"/>
            <a:r>
              <a:rPr lang="ru-RU" sz="2800" dirty="0" smtClean="0"/>
              <a:t>Геометрическая модель: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 lvl="0"/>
            <a:r>
              <a:rPr lang="ru-RU" sz="2800" dirty="0" smtClean="0"/>
              <a:t>Словесная модель:  «Прямоугольным треугольником называется треугольник, у которого один из углов прямой»</a:t>
            </a:r>
          </a:p>
          <a:p>
            <a:pPr lvl="0"/>
            <a:r>
              <a:rPr lang="ru-RU" sz="2800" dirty="0" smtClean="0"/>
              <a:t>Математическая модель: &lt;А+&lt;В+&lt;С=180° , АВ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=АС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+ВС</a:t>
            </a:r>
            <a:r>
              <a:rPr lang="ru-RU" sz="2800" baseline="30000" dirty="0" smtClean="0"/>
              <a:t>2 </a:t>
            </a:r>
            <a:endParaRPr lang="ru-RU" sz="2800" dirty="0" smtClean="0"/>
          </a:p>
          <a:p>
            <a:pPr lvl="0"/>
            <a:endParaRPr lang="ru-RU" sz="2800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7</a:t>
            </a:fld>
            <a:endParaRPr lang="ru-RU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580112" y="1700808"/>
            <a:ext cx="3081152" cy="1928942"/>
            <a:chOff x="6221" y="4088"/>
            <a:chExt cx="2790" cy="1758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6741" y="4428"/>
              <a:ext cx="1800" cy="1080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6221" y="5418"/>
              <a:ext cx="720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1600" dirty="0" smtClean="0">
                  <a:latin typeface="Arial" pitchFamily="34" charset="0"/>
                  <a:cs typeface="Arial" pitchFamily="34" charset="0"/>
                </a:rPr>
                <a:t>С</a:t>
              </a: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285" y="4088"/>
              <a:ext cx="720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А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8291" y="5353"/>
              <a:ext cx="720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sz="1600" dirty="0" smtClean="0">
                  <a:latin typeface="Arial" pitchFamily="34" charset="0"/>
                  <a:cs typeface="Arial" pitchFamily="34" charset="0"/>
                </a:rPr>
                <a:t>В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Штриховая стрелка вправо 9">
            <a:hlinkClick r:id="rId2" action="ppaction://hlinksldjump"/>
          </p:cNvPr>
          <p:cNvSpPr/>
          <p:nvPr/>
        </p:nvSpPr>
        <p:spPr>
          <a:xfrm>
            <a:off x="7236296" y="6021288"/>
            <a:ext cx="1368152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Содержание</a:t>
            </a:r>
            <a:endParaRPr lang="ru-RU" sz="1400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AD44-7539-4F12-962A-A2F7A675182A}" type="slidenum">
              <a:rPr lang="ru-RU"/>
              <a:pPr/>
              <a:t>8</a:t>
            </a:fld>
            <a:endParaRPr lang="ru-RU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501123" cy="904895"/>
          </a:xfrm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</a:pPr>
            <a:r>
              <a:rPr lang="ru-RU" sz="4400" b="1" dirty="0" smtClean="0"/>
              <a:t>По способу реализации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7715304" cy="4500594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Некомпьютерная модель:</a:t>
            </a:r>
            <a:endParaRPr lang="ru-RU" sz="2800" dirty="0" smtClean="0"/>
          </a:p>
          <a:p>
            <a:pPr lvl="1"/>
            <a:r>
              <a:rPr lang="ru-RU" sz="2400" dirty="0" smtClean="0"/>
              <a:t>традиционные (прежде всего для физики,  химии, биологии и ряда других наук)</a:t>
            </a:r>
          </a:p>
          <a:p>
            <a:pPr lvl="1"/>
            <a:r>
              <a:rPr lang="ru-RU" sz="2400" dirty="0" smtClean="0"/>
              <a:t>математические модели;</a:t>
            </a:r>
          </a:p>
          <a:p>
            <a:pPr lvl="1"/>
            <a:r>
              <a:rPr lang="ru-RU" sz="2400" dirty="0" smtClean="0"/>
              <a:t>графические модели;</a:t>
            </a:r>
          </a:p>
          <a:p>
            <a:pPr lvl="1"/>
            <a:r>
              <a:rPr lang="ru-RU" sz="2400" dirty="0" smtClean="0"/>
              <a:t>имитационные модели;</a:t>
            </a:r>
          </a:p>
          <a:p>
            <a:pPr lvl="1"/>
            <a:r>
              <a:rPr lang="ru-RU" sz="2400" dirty="0" smtClean="0"/>
              <a:t>модели информационных процессов.</a:t>
            </a:r>
          </a:p>
          <a:p>
            <a:pPr>
              <a:spcBef>
                <a:spcPts val="1200"/>
              </a:spcBef>
            </a:pPr>
            <a:r>
              <a:rPr lang="ru-RU" sz="2800" i="1" dirty="0" smtClean="0"/>
              <a:t>Компьютерная модель </a:t>
            </a:r>
            <a:r>
              <a:rPr lang="ru-RU" sz="2800" dirty="0" smtClean="0"/>
              <a:t>– </a:t>
            </a:r>
            <a:r>
              <a:rPr lang="ru-RU" sz="2800" i="1" dirty="0" smtClean="0"/>
              <a:t>модель, реализованная средствами программной среды.</a:t>
            </a:r>
            <a:endParaRPr lang="ru-RU" sz="2800" dirty="0" smtClean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Структуры информационных моделей</a:t>
            </a:r>
            <a:endParaRPr lang="ru-RU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89</TotalTime>
  <Words>462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 Моделирование и формализация</vt:lpstr>
      <vt:lpstr>Классификация моделей</vt:lpstr>
      <vt:lpstr>По области использования</vt:lpstr>
      <vt:lpstr>По учету фактора времени</vt:lpstr>
      <vt:lpstr>По способу представления объекта</vt:lpstr>
      <vt:lpstr>По способу представления объекта</vt:lpstr>
      <vt:lpstr>Информационная модель прямоугольного треугольника</vt:lpstr>
      <vt:lpstr>По способу реализации </vt:lpstr>
      <vt:lpstr>Структуры информационных моделей</vt:lpstr>
      <vt:lpstr>Структуры информационных моделей</vt:lpstr>
      <vt:lpstr>Структуры информационных моделей</vt:lpstr>
      <vt:lpstr>Структуры информационных моделей</vt:lpstr>
      <vt:lpstr>Используемые источники</vt:lpstr>
      <vt:lpstr>Спасибо за внимание!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и формализация</dc:title>
  <dc:creator>DNA7 X86</dc:creator>
  <cp:lastModifiedBy>DNA7 X86</cp:lastModifiedBy>
  <cp:revision>14</cp:revision>
  <dcterms:created xsi:type="dcterms:W3CDTF">2012-12-18T20:31:47Z</dcterms:created>
  <dcterms:modified xsi:type="dcterms:W3CDTF">2012-12-21T07:30:39Z</dcterms:modified>
</cp:coreProperties>
</file>