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78" r:id="rId2"/>
    <p:sldId id="258" r:id="rId3"/>
    <p:sldId id="259" r:id="rId4"/>
    <p:sldId id="270" r:id="rId5"/>
    <p:sldId id="268" r:id="rId6"/>
    <p:sldId id="273" r:id="rId7"/>
    <p:sldId id="274" r:id="rId8"/>
    <p:sldId id="276" r:id="rId9"/>
    <p:sldId id="277" r:id="rId10"/>
    <p:sldId id="256" r:id="rId11"/>
    <p:sldId id="280" r:id="rId12"/>
    <p:sldId id="287" r:id="rId13"/>
    <p:sldId id="286" r:id="rId14"/>
    <p:sldId id="283" r:id="rId15"/>
    <p:sldId id="288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9933FF"/>
    <a:srgbClr val="3B973B"/>
    <a:srgbClr val="1F953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935A5-1F4C-4B20-8EBB-973842892CE8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DB7B5-98F1-4624-9ED4-C1D6FCCFDA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385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06BE-482A-43E2-9C61-AFEE7F20887A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1D4E4-586C-4BF1-953E-EACD5B98DC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06BE-482A-43E2-9C61-AFEE7F20887A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1D4E4-586C-4BF1-953E-EACD5B98D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06BE-482A-43E2-9C61-AFEE7F20887A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1D4E4-586C-4BF1-953E-EACD5B98D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06BE-482A-43E2-9C61-AFEE7F20887A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1D4E4-586C-4BF1-953E-EACD5B98DC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06BE-482A-43E2-9C61-AFEE7F20887A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1D4E4-586C-4BF1-953E-EACD5B98D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06BE-482A-43E2-9C61-AFEE7F20887A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1D4E4-586C-4BF1-953E-EACD5B98DC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06BE-482A-43E2-9C61-AFEE7F20887A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1D4E4-586C-4BF1-953E-EACD5B98DC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06BE-482A-43E2-9C61-AFEE7F20887A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1D4E4-586C-4BF1-953E-EACD5B98D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06BE-482A-43E2-9C61-AFEE7F20887A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1D4E4-586C-4BF1-953E-EACD5B98D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06BE-482A-43E2-9C61-AFEE7F20887A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1D4E4-586C-4BF1-953E-EACD5B98D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06BE-482A-43E2-9C61-AFEE7F20887A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1D4E4-586C-4BF1-953E-EACD5B98DC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A2C06BE-482A-43E2-9C61-AFEE7F20887A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01D4E4-586C-4BF1-953E-EACD5B98D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19.gif"/><Relationship Id="rId7" Type="http://schemas.openxmlformats.org/officeDocument/2006/relationships/image" Target="../media/image7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4.gif"/><Relationship Id="rId7" Type="http://schemas.openxmlformats.org/officeDocument/2006/relationships/image" Target="../media/image10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gif"/><Relationship Id="rId4" Type="http://schemas.openxmlformats.org/officeDocument/2006/relationships/image" Target="../media/image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gif"/><Relationship Id="rId4" Type="http://schemas.openxmlformats.org/officeDocument/2006/relationships/image" Target="../media/image8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gif"/><Relationship Id="rId4" Type="http://schemas.openxmlformats.org/officeDocument/2006/relationships/image" Target="../media/image39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Relationship Id="rId9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0"/>
            <a:ext cx="9612560" cy="7677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7522" y="1061504"/>
            <a:ext cx="730039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ИСПОЛЬЗОВАНИЕ</a:t>
            </a:r>
          </a:p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МУЛЬТИМЕДИЙНЫХ ПРЕЗЕНТАЦИЙ </a:t>
            </a:r>
          </a:p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НАЧАЛЬНЫХ КЛАССАХ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36687" y="3323786"/>
            <a:ext cx="5202065" cy="15081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Мастер-класс </a:t>
            </a:r>
            <a:b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учителя начальных классов </a:t>
            </a:r>
            <a:b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МБОУ СОШ №1 а. Кошехабль</a:t>
            </a:r>
          </a:p>
          <a:p>
            <a:pPr algn="ctr"/>
            <a:endParaRPr lang="ru-RU" sz="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Киржиновой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Саиды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Аскербиевны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828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7" y="548680"/>
            <a:ext cx="3248025" cy="5543550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87" y="2420888"/>
            <a:ext cx="3736711" cy="383101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166" y="-3691"/>
            <a:ext cx="952500" cy="952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5806895"/>
            <a:ext cx="504825" cy="571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019" y="5671273"/>
            <a:ext cx="895350" cy="762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82490"/>
            <a:ext cx="952500" cy="9525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846" y="274818"/>
            <a:ext cx="1307996" cy="115707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588" y="-29857"/>
            <a:ext cx="1307996" cy="115707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097" y="720371"/>
            <a:ext cx="857490" cy="115761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76" y="475592"/>
            <a:ext cx="857490" cy="11576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58223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Loner\Мои документы\Мои рисунки\Новый рисунок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796" y="4581128"/>
            <a:ext cx="1863300" cy="19191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69749" y="207346"/>
            <a:ext cx="532133" cy="7400845"/>
          </a:xfrm>
          <a:prstGeom prst="rect">
            <a:avLst/>
          </a:prstGeom>
          <a:noFill/>
          <a:effectLst>
            <a:glow rad="190500">
              <a:schemeClr val="accent1">
                <a:alpha val="41000"/>
              </a:schemeClr>
            </a:glow>
            <a:softEdge rad="12700"/>
          </a:effectLst>
        </p:spPr>
        <p:txBody>
          <a:bodyPr vert="wordArtVert" wrap="square" lIns="91440" tIns="45720" rIns="91440" bIns="4572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ДЕД</a:t>
            </a:r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МОРОЗ</a:t>
            </a:r>
            <a:r>
              <a:rPr lang="en-US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0528" y="2295577"/>
            <a:ext cx="6675370" cy="368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рогой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Дед  Мороз!  Добрый  маг  и  волшебник!</a:t>
            </a:r>
          </a:p>
          <a:p>
            <a:pPr>
              <a:lnSpc>
                <a:spcPct val="120000"/>
              </a:lnSpc>
            </a:pP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можешь, пришли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пригласительный  в  класс</a:t>
            </a:r>
          </a:p>
          <a:p>
            <a:pPr>
              <a:lnSpc>
                <a:spcPct val="120000"/>
              </a:lnSpc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  учащихся  3-В  первой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школы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</a:t>
            </a: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endParaRPr lang="ru-RU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ы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мечтаем  на  ёлку  в  Майкопе  попасть.</a:t>
            </a:r>
          </a:p>
          <a:p>
            <a:pPr>
              <a:lnSpc>
                <a:spcPct val="120000"/>
              </a:lnSpc>
            </a:pP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ень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будут  ребята  довольны  подарком!</a:t>
            </a:r>
          </a:p>
          <a:p>
            <a:pPr>
              <a:lnSpc>
                <a:spcPct val="120000"/>
              </a:lnSpc>
            </a:pP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зве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можно  о  лучшем  подарке мечтать?</a:t>
            </a:r>
          </a:p>
          <a:p>
            <a:pPr>
              <a:lnSpc>
                <a:spcPct val="120000"/>
              </a:lnSpc>
            </a:pP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язательно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ждём  со  Снегурочкой  в  гости</a:t>
            </a:r>
          </a:p>
          <a:p>
            <a:pPr>
              <a:lnSpc>
                <a:spcPct val="120000"/>
              </a:lnSpc>
            </a:pP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мний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праздник  под  ёлкой  нарядной  встречать!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ct val="122000"/>
              </a:lnSpc>
            </a:pP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7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990" y="207346"/>
            <a:ext cx="1514071" cy="1971813"/>
          </a:xfrm>
          <a:prstGeom prst="rect">
            <a:avLst/>
          </a:prstGeom>
        </p:spPr>
      </p:pic>
      <p:pic>
        <p:nvPicPr>
          <p:cNvPr id="8" name="Picture 2" descr="C:\Documents and Settings\Loner\Мои документы\Мои рисунки\Новый рисунок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98" y="3437678"/>
            <a:ext cx="1408102" cy="14503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Documents and Settings\Loner\Мои документы\Мои рисунки\Новый рисунок (1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85" y="5468180"/>
            <a:ext cx="1349339" cy="13898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331" y="1104952"/>
            <a:ext cx="1905000" cy="23812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2" y="714356"/>
            <a:ext cx="571500" cy="5715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146" y="571499"/>
            <a:ext cx="1057190" cy="93520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86" y="1428736"/>
            <a:ext cx="571500" cy="5715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313" y="4009628"/>
            <a:ext cx="571500" cy="5715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202" y="5594310"/>
            <a:ext cx="571500" cy="5715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04" y="5922793"/>
            <a:ext cx="1057190" cy="9352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348201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37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7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750"/>
                            </p:stCondLst>
                            <p:childTnLst>
                              <p:par>
                                <p:cTn id="3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950"/>
                            </p:stCondLst>
                            <p:childTnLst>
                              <p:par>
                                <p:cTn id="4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250"/>
                            </p:stCondLst>
                            <p:childTnLst>
                              <p:par>
                                <p:cTn id="4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950"/>
                            </p:stCondLst>
                            <p:childTnLst>
                              <p:par>
                                <p:cTn id="5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900"/>
                            </p:stCondLst>
                            <p:childTnLst>
                              <p:par>
                                <p:cTn id="6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950"/>
                            </p:stCondLst>
                            <p:childTnLst>
                              <p:par>
                                <p:cTn id="7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7950"/>
                            </p:stCondLst>
                            <p:childTnLst>
                              <p:par>
                                <p:cTn id="8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50"/>
                            </p:stCondLst>
                            <p:childTnLst>
                              <p:par>
                                <p:cTn id="8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 tmFilter="0,0; .5, 1; 1, 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3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3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3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72" y="1196752"/>
            <a:ext cx="3975236" cy="468052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14788" y="2636912"/>
            <a:ext cx="4809740" cy="2160240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 smtClean="0">
                <a:solidFill>
                  <a:srgbClr val="FF0000"/>
                </a:solidFill>
                <a:effectLst/>
              </a:rPr>
              <a:t>Дед </a:t>
            </a:r>
            <a:r>
              <a:rPr lang="ru-RU" sz="2400" dirty="0">
                <a:solidFill>
                  <a:srgbClr val="FF0000"/>
                </a:solidFill>
                <a:effectLst/>
              </a:rPr>
              <a:t>Мороз – красный нос</a:t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Нам подарки в класс </a:t>
            </a:r>
            <a:r>
              <a:rPr lang="ru-RU" sz="2400" dirty="0" smtClean="0">
                <a:solidFill>
                  <a:srgbClr val="FF0000"/>
                </a:solidFill>
                <a:effectLst/>
              </a:rPr>
              <a:t>принёс</a:t>
            </a:r>
            <a:r>
              <a:rPr lang="ru-RU" sz="2400" dirty="0">
                <a:solidFill>
                  <a:srgbClr val="FF0000"/>
                </a:solidFill>
                <a:effectLst/>
              </a:rPr>
              <a:t>.</a:t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Мы о них мечтали,</a:t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Елку наряжали.</a:t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			</a:t>
            </a:r>
            <a:r>
              <a:rPr lang="ru-RU" sz="24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</a:rPr>
              <a:t>     </a:t>
            </a:r>
            <a:r>
              <a:rPr lang="ru-RU" sz="2400" i="1" dirty="0" smtClean="0">
                <a:solidFill>
                  <a:srgbClr val="FF0000"/>
                </a:solidFill>
                <a:effectLst/>
              </a:rPr>
              <a:t>Автор Ангелина Чернова</a:t>
            </a:r>
            <a:r>
              <a:rPr lang="ru-RU" sz="2400" dirty="0">
                <a:solidFill>
                  <a:srgbClr val="FF0000"/>
                </a:solidFill>
                <a:effectLst/>
              </a:rPr>
              <a:t/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474" y="1035222"/>
            <a:ext cx="571500" cy="5715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844" y="2564904"/>
            <a:ext cx="571500" cy="5715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670" y="514507"/>
            <a:ext cx="571500" cy="5715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694" y="265200"/>
            <a:ext cx="571500" cy="5715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036" y="5277729"/>
            <a:ext cx="571500" cy="5715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694" y="4706229"/>
            <a:ext cx="571500" cy="5715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170" y="6093296"/>
            <a:ext cx="571500" cy="5715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694" y="6379046"/>
            <a:ext cx="571500" cy="5715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886" y="1986558"/>
            <a:ext cx="571500" cy="5715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038" y="-42557"/>
            <a:ext cx="571500" cy="5715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3645024"/>
            <a:ext cx="571500" cy="5715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717" y="647857"/>
            <a:ext cx="495300" cy="4381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141" y="2072440"/>
            <a:ext cx="495300" cy="43815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02" y="209707"/>
            <a:ext cx="495300" cy="43815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0174" y="5658197"/>
            <a:ext cx="495300" cy="43815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134" y="6169199"/>
            <a:ext cx="495300" cy="43815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044" y="1132882"/>
            <a:ext cx="495300" cy="43815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40" y="2917329"/>
            <a:ext cx="495300" cy="43815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549" y="5225961"/>
            <a:ext cx="1466850" cy="13026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0066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0"/>
            <a:ext cx="6597352" cy="65973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9752" y="908720"/>
            <a:ext cx="525658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Дед Мороз заявился к нам в класс</a:t>
            </a:r>
          </a:p>
          <a:p>
            <a:r>
              <a:rPr lang="ru-RU" sz="2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Посмотреть </a:t>
            </a:r>
            <a:r>
              <a:rPr lang="ru-RU" sz="22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дневнички</a:t>
            </a:r>
            <a:r>
              <a:rPr lang="ru-RU" sz="2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у нас.</a:t>
            </a:r>
          </a:p>
          <a:p>
            <a:r>
              <a:rPr lang="ru-RU" sz="2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Посмотрел и сказал: «Молодцы!»,</a:t>
            </a:r>
          </a:p>
          <a:p>
            <a:r>
              <a:rPr lang="ru-RU" sz="2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 потом всем раздал леденцы.</a:t>
            </a:r>
          </a:p>
          <a:p>
            <a:r>
              <a:rPr lang="ru-RU" sz="2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	</a:t>
            </a:r>
            <a:endParaRPr lang="ru-RU" sz="22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r>
              <a:rPr lang="ru-RU" sz="2200" b="1" i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22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      Автор Самира </a:t>
            </a:r>
            <a:r>
              <a:rPr lang="ru-RU" sz="2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Курашинова</a:t>
            </a:r>
            <a:endParaRPr lang="ru-RU" sz="2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r>
              <a:rPr lang="ru-RU" sz="2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2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		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5144"/>
            <a:ext cx="1872208" cy="18722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0064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734457"/>
            <a:ext cx="3672408" cy="48877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626" y="4335792"/>
            <a:ext cx="1780406" cy="216571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412776"/>
            <a:ext cx="5328592" cy="2880320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  <a:t>Деда Мороза любим встречать</a:t>
            </a:r>
            <a:br>
              <a:rPr lang="ru-RU" sz="2400" dirty="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  <a:t>И о его подарках мечтать.</a:t>
            </a:r>
            <a:br>
              <a:rPr lang="ru-RU" sz="2400" dirty="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  <a:t>А он все равно незаметно </a:t>
            </a:r>
            <a:r>
              <a:rPr lang="ru-RU" sz="2400" dirty="0" smtClean="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  <a:t>придёт</a:t>
            </a:r>
            <a:r>
              <a:rPr lang="ru-RU" sz="2400" dirty="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dirty="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  <a:t>Подарки положит и </a:t>
            </a:r>
            <a:r>
              <a:rPr lang="ru-RU" sz="240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  <a:t>тихо </a:t>
            </a:r>
            <a:r>
              <a:rPr lang="ru-RU" sz="2400" smtClean="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  <a:t>уйдёт</a:t>
            </a:r>
            <a:r>
              <a:rPr lang="ru-RU" sz="2400" dirty="0" smtClean="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ru-RU" sz="2400" dirty="0" smtClean="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i="1" dirty="0" smtClean="0">
                <a:solidFill>
                  <a:srgbClr val="3B973B"/>
                </a:solidFill>
                <a:effectLst/>
                <a:latin typeface="Times New Roman" pitchFamily="18" charset="0"/>
                <a:cs typeface="Times New Roman" pitchFamily="18" charset="0"/>
              </a:rPr>
              <a:t>Автор Никита Ященко </a:t>
            </a:r>
            <a:r>
              <a:rPr lang="ru-RU" sz="2400" b="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b="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5" y="188640"/>
            <a:ext cx="3762375" cy="5619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065" y="188639"/>
            <a:ext cx="3762375" cy="5619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715" y="5021994"/>
            <a:ext cx="933450" cy="1600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916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261" y="18975"/>
            <a:ext cx="5293068" cy="5328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19" y="4221088"/>
            <a:ext cx="6212275" cy="3384376"/>
          </a:xfrm>
        </p:spPr>
        <p:txBody>
          <a:bodyPr/>
          <a:lstStyle/>
          <a:p>
            <a:pPr marL="0" indent="0" algn="l">
              <a:buNone/>
            </a:pPr>
            <a:r>
              <a:rPr lang="ru-RU" sz="2500" dirty="0">
                <a:solidFill>
                  <a:srgbClr val="9900CC"/>
                </a:solidFill>
                <a:effectLst/>
              </a:rPr>
              <a:t>В </a:t>
            </a:r>
            <a:r>
              <a:rPr lang="ru-RU" sz="2500" dirty="0" smtClean="0">
                <a:solidFill>
                  <a:srgbClr val="9900CC"/>
                </a:solidFill>
                <a:effectLst/>
              </a:rPr>
              <a:t>моём </a:t>
            </a:r>
            <a:r>
              <a:rPr lang="ru-RU" sz="2500" dirty="0">
                <a:solidFill>
                  <a:srgbClr val="9900CC"/>
                </a:solidFill>
                <a:effectLst/>
              </a:rPr>
              <a:t>классе Дед Мороз</a:t>
            </a:r>
            <a:br>
              <a:rPr lang="ru-RU" sz="2500" dirty="0">
                <a:solidFill>
                  <a:srgbClr val="9900CC"/>
                </a:solidFill>
                <a:effectLst/>
              </a:rPr>
            </a:br>
            <a:r>
              <a:rPr lang="ru-RU" sz="2500" dirty="0">
                <a:solidFill>
                  <a:srgbClr val="9900CC"/>
                </a:solidFill>
                <a:effectLst/>
              </a:rPr>
              <a:t>Всем подарочки </a:t>
            </a:r>
            <a:r>
              <a:rPr lang="ru-RU" sz="2500" dirty="0" smtClean="0">
                <a:solidFill>
                  <a:srgbClr val="9900CC"/>
                </a:solidFill>
                <a:effectLst/>
              </a:rPr>
              <a:t>привёз</a:t>
            </a:r>
            <a:r>
              <a:rPr lang="ru-RU" sz="2500" dirty="0">
                <a:solidFill>
                  <a:srgbClr val="9900CC"/>
                </a:solidFill>
                <a:effectLst/>
              </a:rPr>
              <a:t>.</a:t>
            </a:r>
            <a:br>
              <a:rPr lang="ru-RU" sz="2500" dirty="0">
                <a:solidFill>
                  <a:srgbClr val="9900CC"/>
                </a:solidFill>
                <a:effectLst/>
              </a:rPr>
            </a:br>
            <a:r>
              <a:rPr lang="ru-RU" sz="2500" dirty="0">
                <a:solidFill>
                  <a:srgbClr val="9900CC"/>
                </a:solidFill>
                <a:effectLst/>
              </a:rPr>
              <a:t>Со Снегурочкой они</a:t>
            </a:r>
            <a:br>
              <a:rPr lang="ru-RU" sz="2500" dirty="0">
                <a:solidFill>
                  <a:srgbClr val="9900CC"/>
                </a:solidFill>
                <a:effectLst/>
              </a:rPr>
            </a:br>
            <a:r>
              <a:rPr lang="ru-RU" sz="2500" dirty="0">
                <a:solidFill>
                  <a:srgbClr val="9900CC"/>
                </a:solidFill>
                <a:effectLst/>
              </a:rPr>
              <a:t>Радость детям принесли.</a:t>
            </a:r>
            <a:br>
              <a:rPr lang="ru-RU" sz="2500" dirty="0">
                <a:solidFill>
                  <a:srgbClr val="9900CC"/>
                </a:solidFill>
                <a:effectLst/>
              </a:rPr>
            </a:br>
            <a:r>
              <a:rPr lang="ru-RU" sz="2500" dirty="0">
                <a:solidFill>
                  <a:srgbClr val="9900CC"/>
                </a:solidFill>
                <a:effectLst/>
              </a:rPr>
              <a:t>			</a:t>
            </a:r>
            <a:r>
              <a:rPr lang="ru-RU" sz="2500" dirty="0" smtClean="0">
                <a:solidFill>
                  <a:srgbClr val="9900CC"/>
                </a:solidFill>
                <a:effectLst/>
              </a:rPr>
              <a:t/>
            </a:r>
            <a:br>
              <a:rPr lang="ru-RU" sz="2500" dirty="0" smtClean="0">
                <a:solidFill>
                  <a:srgbClr val="9900CC"/>
                </a:solidFill>
                <a:effectLst/>
              </a:rPr>
            </a:br>
            <a:r>
              <a:rPr lang="ru-RU" sz="2500" dirty="0" smtClean="0">
                <a:solidFill>
                  <a:srgbClr val="9900CC"/>
                </a:solidFill>
                <a:effectLst/>
              </a:rPr>
              <a:t>                       </a:t>
            </a:r>
            <a:r>
              <a:rPr lang="ru-RU" sz="2500" i="1" dirty="0" smtClean="0">
                <a:solidFill>
                  <a:srgbClr val="9900CC"/>
                </a:solidFill>
                <a:effectLst/>
              </a:rPr>
              <a:t>Автор Лана </a:t>
            </a:r>
            <a:r>
              <a:rPr lang="ru-RU" sz="2500" i="1" dirty="0" err="1" smtClean="0">
                <a:solidFill>
                  <a:srgbClr val="9900CC"/>
                </a:solidFill>
                <a:effectLst/>
              </a:rPr>
              <a:t>Апажихова</a:t>
            </a:r>
            <a:r>
              <a:rPr lang="ru-RU" sz="2500" dirty="0">
                <a:solidFill>
                  <a:srgbClr val="9900CC"/>
                </a:solidFill>
                <a:effectLst/>
              </a:rPr>
              <a:t/>
            </a:r>
            <a:br>
              <a:rPr lang="ru-RU" sz="2500" dirty="0">
                <a:solidFill>
                  <a:srgbClr val="9900CC"/>
                </a:solidFill>
                <a:effectLst/>
              </a:rPr>
            </a:br>
            <a:endParaRPr lang="ru-RU" sz="2500" dirty="0">
              <a:solidFill>
                <a:srgbClr val="9900CC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4221088"/>
            <a:ext cx="931540" cy="9315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570" y="742256"/>
            <a:ext cx="1152128" cy="11521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612" y="3286124"/>
            <a:ext cx="792088" cy="9241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50" y="897855"/>
            <a:ext cx="704850" cy="8858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751" y="5013176"/>
            <a:ext cx="792088" cy="92410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00" y="2357430"/>
            <a:ext cx="774873" cy="88582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970" y="894656"/>
            <a:ext cx="1152128" cy="11521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8341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92280" y="4869160"/>
            <a:ext cx="1800200" cy="1800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1872208" cy="1800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794" y="1857364"/>
            <a:ext cx="4824536" cy="29548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4071942"/>
            <a:ext cx="3838575" cy="9429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191780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1456" y="5445224"/>
            <a:ext cx="8568952" cy="115212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mpir Deco" pitchFamily="2" charset="0"/>
              </a:rPr>
              <a:t>	</a:t>
            </a:r>
            <a:r>
              <a:rPr lang="ru-RU" sz="320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 севере России, в городе Великий Устюг, живёт Дед Мороз.</a:t>
            </a:r>
            <a:endParaRPr lang="ru-RU" sz="320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356627" cy="4988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4217889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517232"/>
            <a:ext cx="8640960" cy="1196752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Каждый год Дед Мороз получает огромное количество писем от детей нашей страны. </a:t>
            </a:r>
            <a:endParaRPr lang="ru-RU" sz="320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087408" cy="5054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7883728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79945">
            <a:off x="687816" y="946280"/>
            <a:ext cx="5166249" cy="3605280"/>
          </a:xfrm>
        </p:spPr>
      </p:pic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 rot="20462157">
            <a:off x="3566922" y="2344393"/>
            <a:ext cx="2392641" cy="1224136"/>
          </a:xfrm>
        </p:spPr>
        <p:txBody>
          <a:bodyPr>
            <a:normAutofit lnSpcReduction="10000"/>
          </a:bodyPr>
          <a:lstStyle/>
          <a:p>
            <a:endParaRPr lang="ru-RU" sz="1800" dirty="0" smtClean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Monotype Corsiva" pitchFamily="66" charset="0"/>
              </a:rPr>
              <a:t>   162390. Россия,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Monotype Corsiva" pitchFamily="66" charset="0"/>
              </a:rPr>
              <a:t>Вологодская область,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Monotype Corsiva" pitchFamily="66" charset="0"/>
              </a:rPr>
              <a:t>   г. Великий Устюг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395536" y="4509120"/>
            <a:ext cx="8424936" cy="2088232"/>
          </a:xfrm>
        </p:spPr>
        <p:txBody>
          <a:bodyPr/>
          <a:lstStyle/>
          <a:p>
            <a:pPr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	                    </a:t>
            </a:r>
            <a:r>
              <a:rPr lang="ru-RU" sz="3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верят: если послать письмо Деду Морозу и рассказать о своём заветном желании, оно обя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зательно сбудется под Новый год.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rot="20505789">
            <a:off x="576130" y="1533803"/>
            <a:ext cx="2797696" cy="1143000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Monotype Corsiva" pitchFamily="66" charset="0"/>
              </a:rPr>
              <a:t>От кого: учащихся </a:t>
            </a:r>
            <a:r>
              <a:rPr lang="ru-RU" sz="1800" dirty="0">
                <a:solidFill>
                  <a:schemeClr val="tx1"/>
                </a:solidFill>
                <a:latin typeface="Monotype Corsiva" pitchFamily="66" charset="0"/>
              </a:rPr>
              <a:t>3-В класса </a:t>
            </a:r>
            <a:r>
              <a:rPr lang="ru-RU" sz="1800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Monotype Corsiva" pitchFamily="66" charset="0"/>
              </a:rPr>
              <a:t>МБОУ </a:t>
            </a:r>
            <a:r>
              <a:rPr lang="ru-RU" sz="1800" dirty="0">
                <a:solidFill>
                  <a:schemeClr val="tx1"/>
                </a:solidFill>
                <a:latin typeface="Monotype Corsiva" pitchFamily="66" charset="0"/>
              </a:rPr>
              <a:t>СОШ №1 </a:t>
            </a:r>
            <a:br>
              <a:rPr lang="ru-RU" sz="1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Monotype Corsiva" pitchFamily="66" charset="0"/>
              </a:rPr>
              <a:t>385400, а</a:t>
            </a:r>
            <a:r>
              <a:rPr lang="ru-RU" sz="1800" dirty="0">
                <a:solidFill>
                  <a:schemeClr val="tx1"/>
                </a:solidFill>
                <a:latin typeface="Monotype Corsiva" pitchFamily="66" charset="0"/>
              </a:rPr>
              <a:t>. Кошехабль,</a:t>
            </a:r>
            <a:br>
              <a:rPr lang="ru-RU" sz="1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1800" dirty="0">
                <a:solidFill>
                  <a:schemeClr val="tx1"/>
                </a:solidFill>
                <a:latin typeface="Monotype Corsiva" pitchFamily="66" charset="0"/>
              </a:rPr>
              <a:t> Республика Адыгея </a:t>
            </a:r>
            <a:endParaRPr lang="ru-RU" sz="1800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600" y="836712"/>
            <a:ext cx="3885400" cy="34580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332253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8586787" cy="5729288"/>
          </a:xfrm>
        </p:spPr>
      </p:pic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923928" y="2708920"/>
            <a:ext cx="4104456" cy="280831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b="1" dirty="0"/>
              <a:t>	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2000" b="1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1800" b="1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/>
              <a:t>162390, Россия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800" b="1" dirty="0"/>
              <a:t>г</a:t>
            </a:r>
            <a:r>
              <a:rPr lang="ru-RU" sz="1800" b="1" dirty="0" smtClean="0"/>
              <a:t>. Великий Устюг</a:t>
            </a:r>
            <a:r>
              <a:rPr lang="ru-RU" sz="1800" b="1" dirty="0"/>
              <a:t> </a:t>
            </a:r>
            <a:r>
              <a:rPr lang="ru-RU" sz="1800" b="1" dirty="0" smtClean="0"/>
              <a:t>         учащихся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/>
              <a:t>		         3-В класса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/>
              <a:t>		     МБОУ СОШ №1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/>
              <a:t>		     а. Кошехабль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800" b="1" dirty="0"/>
              <a:t>	 </a:t>
            </a:r>
            <a:r>
              <a:rPr lang="ru-RU" sz="1800" b="1" dirty="0" smtClean="0"/>
              <a:t>          Республики Адыгея</a:t>
            </a:r>
            <a:endParaRPr lang="ru-RU" sz="1800" b="1" dirty="0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187625" y="1893200"/>
            <a:ext cx="3034476" cy="3348443"/>
          </a:xfrm>
        </p:spPr>
        <p:txBody>
          <a:bodyPr/>
          <a:lstStyle/>
          <a:p>
            <a:pPr marL="18288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Monotype Corsiva" pitchFamily="66" charset="0"/>
              </a:rPr>
              <a:t>	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Дорогие ребята!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       В этом году я решил провести акцию «Письмо в стихах». 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     Оленёнок передаст вам рифмы. 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    Авторов лучших стихов 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ждут специальные призы.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Monotype Corsiva" pitchFamily="66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    Свои письма </a:t>
            </a:r>
            <a:r>
              <a:rPr lang="ru-RU" sz="1800" dirty="0" err="1" smtClean="0">
                <a:solidFill>
                  <a:schemeClr val="tx1"/>
                </a:solidFill>
                <a:effectLst/>
                <a:latin typeface="Monotype Corsiva" pitchFamily="66" charset="0"/>
              </a:rPr>
              <a:t>отправ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-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</a:br>
            <a:r>
              <a:rPr lang="ru-RU" sz="1800" dirty="0" err="1" smtClean="0">
                <a:solidFill>
                  <a:schemeClr val="tx1"/>
                </a:solidFill>
                <a:effectLst/>
                <a:latin typeface="Monotype Corsiva" pitchFamily="66" charset="0"/>
              </a:rPr>
              <a:t>ляйте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 по адресу, указан-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ному на конверте.</a:t>
            </a:r>
            <a:endParaRPr lang="ru-RU" sz="1800" dirty="0"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60648"/>
            <a:ext cx="1307996" cy="115707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636686"/>
            <a:ext cx="871511" cy="101676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47" y="1928520"/>
            <a:ext cx="895004" cy="92057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727" y="1556792"/>
            <a:ext cx="791947" cy="79194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067" y="3642827"/>
            <a:ext cx="932397" cy="125873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895" y="5579586"/>
            <a:ext cx="1998937" cy="12059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48" y="3868039"/>
            <a:ext cx="1173043" cy="103769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76" y="475592"/>
            <a:ext cx="857490" cy="115761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39" y="5529640"/>
            <a:ext cx="1004112" cy="117146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353" y="5943727"/>
            <a:ext cx="914273" cy="91427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077" y="4293051"/>
            <a:ext cx="432048" cy="58326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243" y="2763448"/>
            <a:ext cx="704850" cy="88582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117" y="5013176"/>
            <a:ext cx="791947" cy="7919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697001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Парная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рифма -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484784"/>
            <a:ext cx="7848872" cy="4896544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такая рифма, когда рифмуются строки парами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45720" indent="0" algn="just">
              <a:buNone/>
            </a:pP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-я и 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-я, </a:t>
            </a: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-я и </a:t>
            </a: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-я.</a:t>
            </a:r>
          </a:p>
          <a:p>
            <a:pPr marL="45720" indent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		Я - малютка 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карандашик.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		        Исписал я сто 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бумажек.</a:t>
            </a:r>
            <a:r>
              <a:rPr 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             А когда я </a:t>
            </a:r>
            <a:r>
              <a:rPr lang="ru-RU" sz="2600" dirty="0" smtClean="0">
                <a:solidFill>
                  <a:srgbClr val="1F9535"/>
                </a:solidFill>
                <a:latin typeface="Times New Roman" pitchFamily="18" charset="0"/>
                <a:cs typeface="Times New Roman" pitchFamily="18" charset="0"/>
              </a:rPr>
              <a:t>начинал,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                        То с трудом влезал </a:t>
            </a:r>
            <a:r>
              <a:rPr lang="ru-RU" sz="2600" dirty="0" smtClean="0">
                <a:solidFill>
                  <a:srgbClr val="1F9535"/>
                </a:solidFill>
                <a:latin typeface="Times New Roman" pitchFamily="18" charset="0"/>
                <a:cs typeface="Times New Roman" pitchFamily="18" charset="0"/>
              </a:rPr>
              <a:t>в пенал.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В.Д. Берестов</a:t>
            </a:r>
          </a:p>
          <a:p>
            <a:endParaRPr lang="ru-RU" sz="2600" dirty="0"/>
          </a:p>
        </p:txBody>
      </p:sp>
      <p:pic>
        <p:nvPicPr>
          <p:cNvPr id="3074" name="Picture 2" descr="C:\Documents and Settings\Loner\Мои документы\Мои рисунки\каркндашик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85" y="3248879"/>
            <a:ext cx="2592288" cy="29751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88840"/>
            <a:ext cx="516077" cy="6485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234" y="1988840"/>
            <a:ext cx="516077" cy="6485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88839"/>
            <a:ext cx="516077" cy="6485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452" y="1988838"/>
            <a:ext cx="516077" cy="6485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577411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3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7128792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Перекрёстная </a:t>
            </a:r>
            <a:r>
              <a:rPr lang="ru-RU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рифма -</a:t>
            </a:r>
            <a:endParaRPr lang="ru-RU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6318" y="1844824"/>
            <a:ext cx="8750178" cy="4392488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это такая рифма, где рифмуется 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строки, </a:t>
            </a: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-я. </a:t>
            </a:r>
          </a:p>
          <a:p>
            <a:pPr marL="45720" indent="0"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		</a:t>
            </a:r>
          </a:p>
          <a:p>
            <a:pPr marL="4572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	       Лес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точно терем </a:t>
            </a:r>
            <a:r>
              <a:rPr lang="ru-RU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расписной,</a:t>
            </a:r>
          </a:p>
          <a:p>
            <a:pPr marL="4572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		       Лиловый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золотой, </a:t>
            </a:r>
            <a:r>
              <a:rPr lang="ru-RU" sz="2600" dirty="0">
                <a:solidFill>
                  <a:srgbClr val="1F9535"/>
                </a:solidFill>
                <a:latin typeface="Times New Roman" pitchFamily="18" charset="0"/>
                <a:cs typeface="Times New Roman" pitchFamily="18" charset="0"/>
              </a:rPr>
              <a:t>багряный,</a:t>
            </a:r>
          </a:p>
          <a:p>
            <a:pPr marL="4572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		       Весёлой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пёстрою </a:t>
            </a:r>
            <a:r>
              <a:rPr lang="ru-RU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стеной</a:t>
            </a:r>
          </a:p>
          <a:p>
            <a:pPr marL="4572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		       Стоит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над светлою </a:t>
            </a:r>
            <a:r>
              <a:rPr lang="ru-RU" sz="2600" dirty="0" smtClean="0">
                <a:solidFill>
                  <a:srgbClr val="1F9535"/>
                </a:solidFill>
                <a:latin typeface="Times New Roman" pitchFamily="18" charset="0"/>
                <a:cs typeface="Times New Roman" pitchFamily="18" charset="0"/>
              </a:rPr>
              <a:t>поляной</a:t>
            </a:r>
            <a:r>
              <a:rPr lang="ru-RU" sz="2600" dirty="0">
                <a:solidFill>
                  <a:srgbClr val="1F9535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				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И.А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. Бунин</a:t>
            </a:r>
          </a:p>
          <a:p>
            <a:endParaRPr lang="ru-RU" sz="2600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56992"/>
            <a:ext cx="3988285" cy="26189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741" y="1844821"/>
            <a:ext cx="516077" cy="6485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844823"/>
            <a:ext cx="516077" cy="6485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844822"/>
            <a:ext cx="516077" cy="6485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844824"/>
            <a:ext cx="516077" cy="6485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918853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Охватная </a:t>
            </a:r>
            <a:r>
              <a:rPr lang="ru-RU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рифма -</a:t>
            </a:r>
            <a:endParaRPr lang="ru-RU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44824"/>
            <a:ext cx="8496944" cy="46805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это такая рифма, которая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охватывает </a:t>
            </a:r>
            <a:r>
              <a:rPr lang="ru-RU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-ю и </a:t>
            </a:r>
            <a:r>
              <a:rPr lang="ru-RU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-ю строку,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-ю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-ю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" indent="0"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 marL="45720" indent="0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         Всё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подсохло. И почки уж </a:t>
            </a:r>
            <a:r>
              <a:rPr lang="ru-RU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есть.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	         Зацветут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скоро ландыши, </a:t>
            </a:r>
            <a:r>
              <a:rPr lang="ru-RU" sz="2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кашки.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	         Вот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плывут облачка, как </a:t>
            </a:r>
            <a:r>
              <a:rPr lang="ru-RU" sz="2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барашки. 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	         Громче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громче, весенняя </a:t>
            </a:r>
            <a:r>
              <a:rPr lang="ru-RU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весть.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				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					Андрей Белый</a:t>
            </a:r>
            <a:endParaRPr lang="ru-RU" sz="2600" i="1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Loner\Мои документы\Мои рисунки\почки распускаются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8" y="3573016"/>
            <a:ext cx="2602825" cy="2808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844824"/>
            <a:ext cx="516077" cy="6485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844823"/>
            <a:ext cx="516077" cy="6485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07" y="2341035"/>
            <a:ext cx="516077" cy="6485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313131"/>
            <a:ext cx="516077" cy="6485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65175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Акростих -</a:t>
            </a:r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13698" y="1556792"/>
            <a:ext cx="8078782" cy="4968552"/>
          </a:xfrm>
        </p:spPr>
        <p:txBody>
          <a:bodyPr>
            <a:normAutofit lnSpcReduction="10000"/>
          </a:bodyPr>
          <a:lstStyle/>
          <a:p>
            <a:pPr marL="45720" indent="0" algn="just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такое стихотворение, в котором каждая строка начинается на определенную букву.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Если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прочитать подряд эти буквы, то должно получиться какое-то слово  или фраза.</a:t>
            </a:r>
          </a:p>
          <a:p>
            <a:pPr marL="45720" indent="0" algn="just">
              <a:buNone/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 marL="4572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	</a:t>
            </a:r>
          </a:p>
          <a:p>
            <a:pPr marL="4572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	      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Маленькая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девочка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	       Абрикосы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кушает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	       Шаловливой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белочкой.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	       Ах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меня не слушает!</a:t>
            </a:r>
          </a:p>
          <a:p>
            <a:pPr marL="45720" indent="0" algn="just">
              <a:buNone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717032"/>
            <a:ext cx="2750190" cy="27319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4048" y="4005064"/>
            <a:ext cx="681725" cy="2080570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МАША</a:t>
            </a:r>
            <a:endParaRPr lang="ru-RU" sz="3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95979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2247</TotalTime>
  <Words>217</Words>
  <Application>Microsoft Office PowerPoint</Application>
  <PresentationFormat>Экран (4:3)</PresentationFormat>
  <Paragraphs>86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Слайд 1</vt:lpstr>
      <vt:lpstr> На севере России, в городе Великий Устюг, живёт Дед Мороз.</vt:lpstr>
      <vt:lpstr>     Каждый год Дед Мороз получает огромное количество писем от детей нашей страны. </vt:lpstr>
      <vt:lpstr>От кого: учащихся 3-В класса  МБОУ СОШ №1  385400, а. Кошехабль,  Республика Адыгея </vt:lpstr>
      <vt:lpstr> Дорогие ребята!        В этом году я решил провести акцию «Письмо в стихах».       Оленёнок передаст вам рифмы.      Авторов лучших стихов  ждут специальные призы.      Свои письма отправ- ляйте по адресу, указан- ному на конверте.</vt:lpstr>
      <vt:lpstr>Парная рифма -</vt:lpstr>
      <vt:lpstr>Перекрёстная рифма -</vt:lpstr>
      <vt:lpstr>Охватная рифма -</vt:lpstr>
      <vt:lpstr>Акростих -</vt:lpstr>
      <vt:lpstr>Слайд 10</vt:lpstr>
      <vt:lpstr>Слайд 11</vt:lpstr>
      <vt:lpstr>Дед Мороз – красный нос Нам подарки в класс принёс. Мы о них мечтали, Елку наряжали.          Автор Ангелина Чернова </vt:lpstr>
      <vt:lpstr>Слайд 13</vt:lpstr>
      <vt:lpstr>Деда Мороза любим встречать И о его подарках мечтать. А он все равно незаметно придёт, Подарки положит и тихо уйдёт.          Автор Никита Ященко  </vt:lpstr>
      <vt:lpstr>В моём классе Дед Мороз Всем подарочки привёз. Со Снегурочкой они Радость детям принесли.                            Автор Лана Апажихова 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Grey Wolf</dc:creator>
  <cp:lastModifiedBy>каса-тка</cp:lastModifiedBy>
  <cp:revision>170</cp:revision>
  <dcterms:created xsi:type="dcterms:W3CDTF">2002-01-01T06:38:40Z</dcterms:created>
  <dcterms:modified xsi:type="dcterms:W3CDTF">2012-12-21T16:12:30Z</dcterms:modified>
</cp:coreProperties>
</file>