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9" r:id="rId4"/>
    <p:sldId id="276" r:id="rId5"/>
    <p:sldId id="261" r:id="rId6"/>
    <p:sldId id="280" r:id="rId7"/>
    <p:sldId id="272" r:id="rId8"/>
    <p:sldId id="281" r:id="rId9"/>
    <p:sldId id="260" r:id="rId10"/>
    <p:sldId id="282" r:id="rId11"/>
    <p:sldId id="263" r:id="rId12"/>
    <p:sldId id="271" r:id="rId13"/>
    <p:sldId id="264" r:id="rId14"/>
    <p:sldId id="265" r:id="rId15"/>
    <p:sldId id="266" r:id="rId16"/>
    <p:sldId id="283" r:id="rId17"/>
    <p:sldId id="267" r:id="rId18"/>
    <p:sldId id="273" r:id="rId19"/>
    <p:sldId id="274" r:id="rId20"/>
    <p:sldId id="275" r:id="rId21"/>
    <p:sldId id="279" r:id="rId22"/>
    <p:sldId id="26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65" autoAdjust="0"/>
    <p:restoredTop sz="94660"/>
  </p:normalViewPr>
  <p:slideViewPr>
    <p:cSldViewPr>
      <p:cViewPr>
        <p:scale>
          <a:sx n="98" d="100"/>
          <a:sy n="98" d="100"/>
        </p:scale>
        <p:origin x="-33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A3176-4067-47EB-897B-B7970F4B83F4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89F3F-8F2A-4A68-A182-1445740FA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CDE7-4C83-46CD-AE75-99657155DDF7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028B5-ED30-4178-8509-2895B4718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11DFB-AE61-4620-8050-C7C469611100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FD960-6531-4CDA-AFEE-722532B02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79A30-9790-4C45-AB35-30738027F7E4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7667C-1B2A-4DEB-9C87-1FF98FD78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E131A-0544-4560-A988-C93D6E74F7A7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588E4-AE07-4D46-A459-64475ABD5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77DA1-A260-4875-8266-40C4DC1D06BF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6C76D-51F6-4DA9-B59B-32A4F8FB2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42FFB-42FC-44A4-B67F-7D20EB603ABF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12338-5FE4-4B7F-8C80-FA2DBE701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13641-D8A1-4507-BF54-460EB34E5BDB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715AE-3B25-4542-B332-C545CFDA0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1E88-491E-4BD0-A22B-61AB5B54DBCA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C762-6D5F-446D-95E9-9E9508131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C1859-8060-4290-AE42-36AE88145410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FD4AC-98E0-4A55-8ECC-04ECF31D0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25C8B-22BE-41ED-812B-18E4C5AD0025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04EC-10CD-441D-9B35-29BFDC2B2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C6645A-7B6D-48ED-80EB-4F6BAF5F4AC9}" type="datetimeFigureOut">
              <a:rPr lang="ru-RU"/>
              <a:pPr>
                <a:defRPr/>
              </a:pPr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BD6F07-01E6-4F91-9A1E-DA2DE85E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Устный счет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C:\Users\Связной\Desktop\работа сайт\вспомогательная\2 класс\93146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4044" y="3171601"/>
            <a:ext cx="2454786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Связной\Desktop\работа сайт\вспомогательная\2 класс\1d1cb14688322e9518255a2dca8a655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12976"/>
            <a:ext cx="1763713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Группов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ая работа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/>
            </a:r>
            <a:b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</a:br>
            <a:endParaRPr lang="ru-RU" sz="4800" dirty="0">
              <a:latin typeface="+mj-lt"/>
            </a:endParaRPr>
          </a:p>
        </p:txBody>
      </p:sp>
      <p:pic>
        <p:nvPicPr>
          <p:cNvPr id="7" name="Picture 1" descr="C:\Users\Связной\Desktop\работа сайт\вспомогательная\2 класс\93146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717032"/>
            <a:ext cx="2454786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09602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Группа «Практики»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4427538" y="1196975"/>
            <a:ext cx="2016125" cy="112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6766719" y="1263734"/>
            <a:ext cx="1152525" cy="1008063"/>
            <a:chOff x="3779912" y="1340768"/>
            <a:chExt cx="2016224" cy="1553642"/>
          </a:xfrm>
        </p:grpSpPr>
        <p:pic>
          <p:nvPicPr>
            <p:cNvPr id="5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2526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41303" t="6551" r="40957" b="53688"/>
            <a:stretch>
              <a:fillRect/>
            </a:stretch>
          </p:blipFill>
          <p:spPr bwMode="auto">
            <a:xfrm>
              <a:off x="4788025" y="1340768"/>
              <a:ext cx="1008111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7030210" y="4884018"/>
            <a:ext cx="1273175" cy="1296988"/>
            <a:chOff x="5858669" y="2564904"/>
            <a:chExt cx="2136626" cy="2448272"/>
          </a:xfrm>
        </p:grpSpPr>
        <p:pic>
          <p:nvPicPr>
            <p:cNvPr id="8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/>
            <a:stretch>
              <a:fillRect/>
            </a:stretch>
          </p:blipFill>
          <p:spPr bwMode="auto">
            <a:xfrm>
              <a:off x="6133073" y="2564904"/>
              <a:ext cx="1862222" cy="2436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 r="25547" b="1197"/>
            <a:stretch>
              <a:fillRect/>
            </a:stretch>
          </p:blipFill>
          <p:spPr bwMode="auto">
            <a:xfrm>
              <a:off x="5858669" y="2564904"/>
              <a:ext cx="359656" cy="2448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5" name="Picture 4" descr="Счет"/>
          <p:cNvPicPr>
            <a:picLocks noChangeAspect="1" noChangeArrowheads="1"/>
          </p:cNvPicPr>
          <p:nvPr/>
        </p:nvPicPr>
        <p:blipFill>
          <a:blip r:embed="rId3" cstate="print"/>
          <a:srcRect l="45145" t="6551" r="44064" b="54943"/>
          <a:stretch>
            <a:fillRect/>
          </a:stretch>
        </p:blipFill>
        <p:spPr bwMode="auto">
          <a:xfrm>
            <a:off x="7244522" y="3068960"/>
            <a:ext cx="360363" cy="900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люс 15"/>
          <p:cNvSpPr/>
          <p:nvPr/>
        </p:nvSpPr>
        <p:spPr>
          <a:xfrm>
            <a:off x="6069402" y="2420888"/>
            <a:ext cx="720725" cy="792162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4284663" y="4941168"/>
            <a:ext cx="2232025" cy="123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Равно 17"/>
          <p:cNvSpPr/>
          <p:nvPr/>
        </p:nvSpPr>
        <p:spPr>
          <a:xfrm>
            <a:off x="6084888" y="4124366"/>
            <a:ext cx="863600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1484784"/>
            <a:ext cx="18002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36 + 2</a:t>
            </a:r>
            <a:endParaRPr lang="ru-RU" sz="4400" dirty="0">
              <a:latin typeface="+mn-lt"/>
            </a:endParaRPr>
          </a:p>
        </p:txBody>
      </p:sp>
      <p:pic>
        <p:nvPicPr>
          <p:cNvPr id="21" name="Picture 65" descr="сов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924175"/>
            <a:ext cx="36718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4139952" y="1124745"/>
            <a:ext cx="2016373" cy="1008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6588125" y="1196975"/>
            <a:ext cx="1079500" cy="936625"/>
            <a:chOff x="3779912" y="1340768"/>
            <a:chExt cx="2016224" cy="1553642"/>
          </a:xfrm>
        </p:grpSpPr>
        <p:pic>
          <p:nvPicPr>
            <p:cNvPr id="5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3400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41303" t="6551" r="40957" b="53688"/>
            <a:stretch>
              <a:fillRect/>
            </a:stretch>
          </p:blipFill>
          <p:spPr bwMode="auto">
            <a:xfrm>
              <a:off x="4788024" y="1340768"/>
              <a:ext cx="1008112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6" name="Плюс 15"/>
          <p:cNvSpPr/>
          <p:nvPr/>
        </p:nvSpPr>
        <p:spPr>
          <a:xfrm>
            <a:off x="5940425" y="2133600"/>
            <a:ext cx="719138" cy="790575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Равно 17"/>
          <p:cNvSpPr/>
          <p:nvPr/>
        </p:nvSpPr>
        <p:spPr>
          <a:xfrm>
            <a:off x="6011863" y="3933825"/>
            <a:ext cx="863600" cy="719138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1484784"/>
            <a:ext cx="244827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36 +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20</a:t>
            </a:r>
            <a:endParaRPr lang="ru-RU" sz="4400" dirty="0">
              <a:latin typeface="+mn-lt"/>
            </a:endParaRPr>
          </a:p>
        </p:txBody>
      </p:sp>
      <p:pic>
        <p:nvPicPr>
          <p:cNvPr id="21" name="Picture 65" descr="сов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3500438"/>
            <a:ext cx="32051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Группа 6"/>
          <p:cNvGrpSpPr>
            <a:grpSpLocks/>
          </p:cNvGrpSpPr>
          <p:nvPr/>
        </p:nvGrpSpPr>
        <p:grpSpPr bwMode="auto">
          <a:xfrm>
            <a:off x="7308850" y="5300663"/>
            <a:ext cx="1150938" cy="1008062"/>
            <a:chOff x="3779912" y="1340768"/>
            <a:chExt cx="2016224" cy="1553642"/>
          </a:xfrm>
        </p:grpSpPr>
        <p:pic>
          <p:nvPicPr>
            <p:cNvPr id="23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1333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41303" t="6551" r="40957" b="53688"/>
            <a:stretch>
              <a:fillRect/>
            </a:stretch>
          </p:blipFill>
          <p:spPr bwMode="auto">
            <a:xfrm>
              <a:off x="4789415" y="1340768"/>
              <a:ext cx="1006721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26" name="Picture 2" descr="C:\Users\Эльза\Desktop\Рисунок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2852936"/>
            <a:ext cx="1440433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Эльза\Desktop\Рисунок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229201"/>
            <a:ext cx="3269349" cy="110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Группа «Теоретики»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188" y="2205038"/>
            <a:ext cx="23050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95250">
              <a:defRPr/>
            </a:pPr>
            <a:r>
              <a:rPr lang="ru-RU" altLang="ja-JP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36 + 2 </a:t>
            </a:r>
            <a:r>
              <a:rPr lang="ru-RU" altLang="ja-JP" sz="4000" dirty="0">
                <a:solidFill>
                  <a:prstClr val="black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=</a:t>
            </a:r>
            <a:endParaRPr lang="ru-RU" altLang="ja-JP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4005263"/>
            <a:ext cx="23764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95250">
              <a:defRPr/>
            </a:pPr>
            <a:r>
              <a:rPr lang="ru-RU" altLang="ja-JP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36 + 20 </a:t>
            </a:r>
            <a:r>
              <a:rPr lang="ru-RU" altLang="ja-JP" sz="4000" dirty="0">
                <a:solidFill>
                  <a:prstClr val="black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=</a:t>
            </a:r>
            <a:endParaRPr lang="ru-RU" altLang="ja-JP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50825" y="3213100"/>
            <a:ext cx="1076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Calibri" pitchFamily="34" charset="0"/>
              </a:rPr>
              <a:t>30</a:t>
            </a:r>
            <a:r>
              <a:rPr lang="ru-RU" sz="2800" b="1" dirty="0">
                <a:latin typeface="Calibri" pitchFamily="34" charset="0"/>
              </a:rPr>
              <a:t> + </a:t>
            </a:r>
            <a:r>
              <a:rPr lang="ru-RU" sz="2800" b="1" dirty="0">
                <a:solidFill>
                  <a:srgbClr val="00B050"/>
                </a:solidFill>
                <a:latin typeface="Calibri" pitchFamily="34" charset="0"/>
              </a:rPr>
              <a:t>6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971550" y="2997200"/>
            <a:ext cx="71438" cy="287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50825" y="5013325"/>
            <a:ext cx="10763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30</a:t>
            </a:r>
            <a:r>
              <a:rPr lang="ru-RU" sz="2800" b="1">
                <a:latin typeface="Calibri" pitchFamily="34" charset="0"/>
              </a:rPr>
              <a:t> + </a:t>
            </a:r>
            <a:r>
              <a:rPr lang="ru-RU" sz="2800" b="1">
                <a:solidFill>
                  <a:srgbClr val="00B050"/>
                </a:solidFill>
                <a:latin typeface="Calibri" pitchFamily="34" charset="0"/>
              </a:rPr>
              <a:t>6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755650" y="4724400"/>
            <a:ext cx="71438" cy="288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266" name="Picture 2" descr="C:\Users\Связной\Desktop\работа сайт\вспомогательная\2 класс\a260a48759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9824" y="0"/>
            <a:ext cx="1584176" cy="186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ежи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4292600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339975" y="2133600"/>
            <a:ext cx="27368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95250"/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 + 6 + 2=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003800" y="2133600"/>
            <a:ext cx="21605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95250"/>
            <a:r>
              <a:rPr lang="ru-RU" altLang="ja-JP" sz="4000" b="1" dirty="0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 + 8 </a:t>
            </a:r>
            <a:r>
              <a:rPr lang="ru-RU" altLang="ja-JP" sz="40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= 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019925" y="2060575"/>
            <a:ext cx="793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95250"/>
            <a:r>
              <a:rPr lang="ru-RU" altLang="ja-JP" sz="4000" b="1" dirty="0">
                <a:solidFill>
                  <a:srgbClr val="0000FF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38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700338" y="4005263"/>
            <a:ext cx="3167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95250"/>
            <a:r>
              <a:rPr lang="ru-RU" altLang="ja-JP" sz="4000" b="1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 + 6 + 20 </a:t>
            </a:r>
            <a:r>
              <a:rPr lang="ru-RU" altLang="ja-JP" sz="400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=</a:t>
            </a:r>
            <a:endParaRPr lang="ru-RU" altLang="ja-JP" sz="32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724525" y="4005263"/>
            <a:ext cx="21605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ja-JP" sz="4000" b="1" dirty="0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50 + </a:t>
            </a:r>
            <a:r>
              <a:rPr lang="ru-RU" altLang="ja-JP" sz="4000" b="1" dirty="0" smtClean="0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6 </a:t>
            </a:r>
            <a:r>
              <a:rPr lang="ru-RU" altLang="ja-JP" sz="40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= 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7596188" y="4005263"/>
            <a:ext cx="698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ja-JP" sz="4000" b="1">
                <a:solidFill>
                  <a:srgbClr val="0000FF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56</a:t>
            </a:r>
            <a:endParaRPr lang="ru-RU">
              <a:solidFill>
                <a:srgbClr val="000000"/>
              </a:solidFill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16013" y="1355860"/>
            <a:ext cx="1690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95250"/>
            <a:r>
              <a:rPr lang="ru-RU" altLang="ja-JP" sz="2800" dirty="0">
                <a:latin typeface="Times New Roman" pitchFamily="18" charset="0"/>
                <a:ea typeface="MS Mincho"/>
                <a:cs typeface="Times New Roman" pitchFamily="18" charset="0"/>
              </a:rPr>
              <a:t>Заменяю                       </a:t>
            </a:r>
            <a:endParaRPr lang="ru-RU" altLang="ja-JP" sz="3600" dirty="0">
              <a:cs typeface="Arial" charset="0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563938" y="1412875"/>
            <a:ext cx="1681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95250" eaLnBrk="0" hangingPunct="0"/>
            <a:r>
              <a:rPr lang="ru-RU" altLang="ja-JP" sz="28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Получаю</a:t>
            </a: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5935663" y="1393825"/>
            <a:ext cx="1444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ja-JP" sz="28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Удобнее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>
            <a:endCxn id="23" idx="1"/>
          </p:cNvCxnSpPr>
          <p:nvPr/>
        </p:nvCxnSpPr>
        <p:spPr>
          <a:xfrm flipV="1">
            <a:off x="2987675" y="1674813"/>
            <a:ext cx="576263" cy="2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292725" y="1700213"/>
            <a:ext cx="574675" cy="269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1" grpId="0"/>
      <p:bldP spid="17" grpId="0"/>
      <p:bldP spid="18" grpId="0"/>
      <p:bldP spid="19" grpId="0"/>
      <p:bldP spid="20" grpId="0"/>
      <p:bldP spid="21" grpId="0"/>
      <p:bldP spid="22" grpId="0"/>
      <p:bldP spid="6145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Группа «Мыслители»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7" descr="db91c0ef4c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05943"/>
            <a:ext cx="2232248" cy="248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55576" y="1412776"/>
            <a:ext cx="32752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95250">
              <a:defRPr/>
            </a:pPr>
            <a:r>
              <a:rPr lang="ru-RU" altLang="ja-JP" sz="6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33CC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45 + 30 =</a:t>
            </a:r>
            <a:endParaRPr lang="ru-RU" altLang="ja-JP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33CC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149080"/>
            <a:ext cx="3323346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ja-JP" sz="66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45 + 3 =</a:t>
            </a:r>
            <a:endParaRPr lang="ru-RU" sz="80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3" descr="лис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052513"/>
            <a:ext cx="252571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1331913" y="2349500"/>
            <a:ext cx="0" cy="35877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89842" y="2564904"/>
            <a:ext cx="12458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ja-JP" sz="4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40</a:t>
            </a:r>
            <a:r>
              <a:rPr lang="ru-RU" altLang="ja-JP" sz="4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33CC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+</a:t>
            </a:r>
            <a:r>
              <a:rPr lang="ru-RU" altLang="ja-JP" sz="4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5</a:t>
            </a:r>
            <a:endParaRPr lang="ru-RU" sz="11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5445224"/>
            <a:ext cx="12458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ja-JP" sz="4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40</a:t>
            </a:r>
            <a:r>
              <a:rPr lang="ru-RU" altLang="ja-JP" sz="4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+</a:t>
            </a:r>
            <a:r>
              <a:rPr lang="ru-RU" altLang="ja-JP" sz="4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5</a:t>
            </a:r>
            <a:endParaRPr lang="ru-RU" sz="1100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859338" y="5157788"/>
            <a:ext cx="0" cy="35877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995936" y="1412776"/>
            <a:ext cx="10502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95250">
              <a:defRPr/>
            </a:pPr>
            <a:r>
              <a:rPr lang="ru-RU" altLang="ja-JP" sz="6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33CC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75</a:t>
            </a:r>
            <a:endParaRPr lang="ru-RU" altLang="ja-JP" sz="72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FF33CC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24750" y="4076700"/>
            <a:ext cx="1262063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ja-JP" sz="66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48 </a:t>
            </a:r>
            <a:endParaRPr lang="ru-RU" sz="80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41" grpId="0"/>
      <p:bldP spid="6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Вывод:  Единицы складываем с единицами, </a:t>
            </a:r>
            <a:br>
              <a:rPr lang="ru-RU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Десятки складываем с десятками.</a:t>
            </a:r>
            <a:br>
              <a:rPr lang="ru-RU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611188" y="1412875"/>
            <a:ext cx="1728787" cy="96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Группа 6"/>
          <p:cNvGrpSpPr>
            <a:grpSpLocks/>
          </p:cNvGrpSpPr>
          <p:nvPr/>
        </p:nvGrpSpPr>
        <p:grpSpPr bwMode="auto">
          <a:xfrm>
            <a:off x="6588125" y="1412875"/>
            <a:ext cx="1079500" cy="936625"/>
            <a:chOff x="3779912" y="1340768"/>
            <a:chExt cx="2016224" cy="1553642"/>
          </a:xfrm>
        </p:grpSpPr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3400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41303" t="6551" r="40957" b="53688"/>
            <a:stretch>
              <a:fillRect/>
            </a:stretch>
          </p:blipFill>
          <p:spPr bwMode="auto">
            <a:xfrm>
              <a:off x="4788024" y="1340768"/>
              <a:ext cx="1008112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9" name="Плюс 8"/>
          <p:cNvSpPr/>
          <p:nvPr/>
        </p:nvSpPr>
        <p:spPr>
          <a:xfrm>
            <a:off x="1187450" y="2349500"/>
            <a:ext cx="720725" cy="792163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Равно 9"/>
          <p:cNvSpPr/>
          <p:nvPr/>
        </p:nvSpPr>
        <p:spPr>
          <a:xfrm>
            <a:off x="1042988" y="4292600"/>
            <a:ext cx="865187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4" descr="Счет"/>
          <p:cNvPicPr>
            <a:picLocks noChangeAspect="1" noChangeArrowheads="1"/>
          </p:cNvPicPr>
          <p:nvPr/>
        </p:nvPicPr>
        <p:blipFill>
          <a:blip r:embed="rId3" cstate="print"/>
          <a:srcRect l="45145" t="6551" r="44064" b="54943"/>
          <a:stretch>
            <a:fillRect/>
          </a:stretch>
        </p:blipFill>
        <p:spPr bwMode="auto">
          <a:xfrm>
            <a:off x="6948488" y="3141663"/>
            <a:ext cx="360362" cy="900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люс 14"/>
          <p:cNvSpPr/>
          <p:nvPr/>
        </p:nvSpPr>
        <p:spPr>
          <a:xfrm>
            <a:off x="6732588" y="2349500"/>
            <a:ext cx="719137" cy="792163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Равно 15"/>
          <p:cNvSpPr/>
          <p:nvPr/>
        </p:nvSpPr>
        <p:spPr>
          <a:xfrm>
            <a:off x="6732588" y="4221163"/>
            <a:ext cx="863600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6659563" y="5084763"/>
            <a:ext cx="1273175" cy="1296987"/>
            <a:chOff x="5858669" y="2564904"/>
            <a:chExt cx="2136626" cy="2448272"/>
          </a:xfrm>
        </p:grpSpPr>
        <p:pic>
          <p:nvPicPr>
            <p:cNvPr id="18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/>
            <a:stretch>
              <a:fillRect/>
            </a:stretch>
          </p:blipFill>
          <p:spPr bwMode="auto">
            <a:xfrm>
              <a:off x="6133073" y="2564904"/>
              <a:ext cx="1862222" cy="2436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 r="25547" b="1197"/>
            <a:stretch>
              <a:fillRect/>
            </a:stretch>
          </p:blipFill>
          <p:spPr bwMode="auto">
            <a:xfrm>
              <a:off x="5858669" y="2564904"/>
              <a:ext cx="359656" cy="2448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9217" name="Picture 1" descr="C:\Users\Связной\Desktop\работа сайт\вспомогательная\2 класс\0_6d565_1d138cb0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1067" y="1799306"/>
            <a:ext cx="2191094" cy="3930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Эльза\Desktop\Рисунок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2" y="3156403"/>
            <a:ext cx="1344017" cy="108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Эльза\Desktop\Рисунок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1" y="5183674"/>
            <a:ext cx="3724786" cy="11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/>
            <a:ahLst/>
            <a:cxnLst>
              <a:cxn ang="0">
                <a:pos x="86" y="329"/>
              </a:cxn>
              <a:cxn ang="0">
                <a:pos x="152" y="255"/>
              </a:cxn>
              <a:cxn ang="0">
                <a:pos x="201" y="222"/>
              </a:cxn>
              <a:cxn ang="0">
                <a:pos x="292" y="165"/>
              </a:cxn>
              <a:cxn ang="0">
                <a:pos x="317" y="148"/>
              </a:cxn>
              <a:cxn ang="0">
                <a:pos x="341" y="140"/>
              </a:cxn>
              <a:cxn ang="0">
                <a:pos x="374" y="107"/>
              </a:cxn>
              <a:cxn ang="0">
                <a:pos x="522" y="74"/>
              </a:cxn>
              <a:cxn ang="0">
                <a:pos x="596" y="41"/>
              </a:cxn>
              <a:cxn ang="0">
                <a:pos x="1156" y="50"/>
              </a:cxn>
              <a:cxn ang="0">
                <a:pos x="1386" y="17"/>
              </a:cxn>
              <a:cxn ang="0">
                <a:pos x="1576" y="0"/>
              </a:cxn>
              <a:cxn ang="0">
                <a:pos x="2004" y="8"/>
              </a:cxn>
              <a:cxn ang="0">
                <a:pos x="2086" y="66"/>
              </a:cxn>
              <a:cxn ang="0">
                <a:pos x="2316" y="74"/>
              </a:cxn>
              <a:cxn ang="0">
                <a:pos x="2407" y="107"/>
              </a:cxn>
              <a:cxn ang="0">
                <a:pos x="2497" y="99"/>
              </a:cxn>
              <a:cxn ang="0">
                <a:pos x="2596" y="66"/>
              </a:cxn>
              <a:cxn ang="0">
                <a:pos x="2999" y="50"/>
              </a:cxn>
              <a:cxn ang="0">
                <a:pos x="3205" y="0"/>
              </a:cxn>
              <a:cxn ang="0">
                <a:pos x="3550" y="8"/>
              </a:cxn>
              <a:cxn ang="0">
                <a:pos x="3748" y="74"/>
              </a:cxn>
              <a:cxn ang="0">
                <a:pos x="3855" y="82"/>
              </a:cxn>
              <a:cxn ang="0">
                <a:pos x="3954" y="124"/>
              </a:cxn>
              <a:cxn ang="0">
                <a:pos x="4258" y="132"/>
              </a:cxn>
              <a:cxn ang="0">
                <a:pos x="4340" y="165"/>
              </a:cxn>
              <a:cxn ang="0">
                <a:pos x="4390" y="198"/>
              </a:cxn>
              <a:cxn ang="0">
                <a:pos x="4768" y="214"/>
              </a:cxn>
              <a:cxn ang="0">
                <a:pos x="4785" y="231"/>
              </a:cxn>
              <a:cxn ang="0">
                <a:pos x="4801" y="280"/>
              </a:cxn>
              <a:cxn ang="0">
                <a:pos x="5040" y="296"/>
              </a:cxn>
              <a:cxn ang="0">
                <a:pos x="4999" y="338"/>
              </a:cxn>
              <a:cxn ang="0">
                <a:pos x="4620" y="346"/>
              </a:cxn>
              <a:cxn ang="0">
                <a:pos x="3732" y="412"/>
              </a:cxn>
              <a:cxn ang="0">
                <a:pos x="3608" y="379"/>
              </a:cxn>
              <a:cxn ang="0">
                <a:pos x="2991" y="387"/>
              </a:cxn>
              <a:cxn ang="0">
                <a:pos x="2892" y="329"/>
              </a:cxn>
              <a:cxn ang="0">
                <a:pos x="1246" y="338"/>
              </a:cxn>
              <a:cxn ang="0">
                <a:pos x="358" y="329"/>
              </a:cxn>
              <a:cxn ang="0">
                <a:pos x="86" y="329"/>
              </a:cxn>
            </a:cxnLst>
            <a:rect l="0" t="0" r="r" b="b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4819" name="Picture 3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0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1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AutoShape 12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solidFill>
            <a:srgbClr val="33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effectLst/>
              <a:latin typeface="Arial" pitchFamily="34" charset="0"/>
            </a:endParaRP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effectLst/>
              <a:latin typeface="Arial" pitchFamily="34" charset="0"/>
            </a:endParaRPr>
          </a:p>
        </p:txBody>
      </p:sp>
      <p:pic>
        <p:nvPicPr>
          <p:cNvPr id="21518" name="Picture 1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Picture 16" descr="Ёжик1"/>
          <p:cNvPicPr>
            <a:picLocks noChangeAspect="1" noChangeArrowheads="1"/>
          </p:cNvPicPr>
          <p:nvPr/>
        </p:nvPicPr>
        <p:blipFill>
          <a:blip r:embed="rId5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Picture 17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2" name="прин322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4" name="Рисунок 4" descr="7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-674688"/>
            <a:ext cx="4392613" cy="374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28161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4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4" y="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3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0" y="1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01" y="-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2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5607E-7 C -0.1 -0.14243 -0.09427 -0.36763 0.01232 -0.50104 C 0.11927 -0.63445 0.28767 -0.62613 0.38819 -0.48301 C 0.48785 -0.34104 0.48264 -0.11653 0.37552 0.01688 C 0.26805 0.15029 0.09982 0.14289 2.22222E-6 -1.15607E-7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58" y="-24185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22"/>
                </p:tgtEl>
              </p:cMediaNode>
            </p:audio>
          </p:childTnLst>
        </p:cTn>
      </p:par>
    </p:tnLst>
    <p:bldLst>
      <p:bldP spid="21516" grpId="0" animBg="1"/>
      <p:bldP spid="21516" grpId="1" animBg="1"/>
      <p:bldP spid="21517" grpId="0" animBg="1"/>
      <p:bldP spid="2151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Связной\Desktop\работа сайт\вспомогательная\2 класс\0_6fcb3_d601a429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0024" y="2997200"/>
            <a:ext cx="25939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05183" y="980728"/>
            <a:ext cx="5166800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60+18=???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717032"/>
            <a:ext cx="473398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60+10+8=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710642"/>
            <a:ext cx="216024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78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Проверь себя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557338"/>
          <a:ext cx="4176464" cy="2376264"/>
        </p:xfrm>
        <a:graphic>
          <a:graphicData uri="http://schemas.openxmlformats.org/drawingml/2006/table">
            <a:tbl>
              <a:tblPr/>
              <a:tblGrid>
                <a:gridCol w="4176464"/>
              </a:tblGrid>
              <a:tr h="672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     1 - уровень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Найди значения выражений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806">
                <a:tc>
                  <a:txBody>
                    <a:bodyPr/>
                    <a:lstStyle/>
                    <a:p>
                      <a:pPr indent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33 + 4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 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33 + 40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indent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62 + 30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       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20 + 45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816597"/>
              </p:ext>
            </p:extLst>
          </p:nvPr>
        </p:nvGraphicFramePr>
        <p:xfrm>
          <a:off x="3851275" y="4581523"/>
          <a:ext cx="4392488" cy="2132260"/>
        </p:xfrm>
        <a:graphic>
          <a:graphicData uri="http://schemas.openxmlformats.org/drawingml/2006/table">
            <a:tbl>
              <a:tblPr/>
              <a:tblGrid>
                <a:gridCol w="4392488"/>
              </a:tblGrid>
              <a:tr h="457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          3 - уровень</a:t>
                      </a:r>
                      <a:endParaRPr lang="ru-RU" sz="24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Вставь 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числа, чтобы равенства были</a:t>
                      </a:r>
                      <a:r>
                        <a:rPr lang="ru-RU" sz="2400" b="1" baseline="0" dirty="0" smtClean="0">
                          <a:latin typeface="Times New Roman"/>
                          <a:ea typeface="MS Mincho"/>
                          <a:cs typeface="Times New Roman"/>
                        </a:rPr>
                        <a:t> верными</a:t>
                      </a:r>
                      <a:endParaRPr lang="ru-RU" sz="24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5 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400" b="1" baseline="0" dirty="0" smtClean="0">
                          <a:latin typeface="Times New Roman"/>
                          <a:ea typeface="MS Mincho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0 = 2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0 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4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 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37 + 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  =  20  +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92725" y="1700213"/>
          <a:ext cx="3312368" cy="2173224"/>
        </p:xfrm>
        <a:graphic>
          <a:graphicData uri="http://schemas.openxmlformats.org/drawingml/2006/table">
            <a:tbl>
              <a:tblPr/>
              <a:tblGrid>
                <a:gridCol w="3312368"/>
              </a:tblGrid>
              <a:tr h="229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   2 –   уровень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Вставь в окошечки числа, чтобы получились верные равенства.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44 + </a:t>
                      </a:r>
                      <a:r>
                        <a:rPr lang="ru-RU" sz="2000" b="1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 47          </a:t>
                      </a:r>
                      <a:r>
                        <a:rPr lang="ru-RU" sz="2000" b="1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+ 32 = 62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      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6 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0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 78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403350" y="2781300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37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47813" y="3213100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92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348038" y="2751138"/>
            <a:ext cx="576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73</a:t>
            </a:r>
            <a:endParaRPr lang="ru-RU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348038" y="3213100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65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724525" y="3173413"/>
            <a:ext cx="312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</a:t>
            </a:r>
            <a:endParaRPr lang="ru-RU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875463" y="3141663"/>
            <a:ext cx="44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</a:t>
            </a:r>
            <a:endParaRPr lang="ru-RU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275388" y="3500438"/>
            <a:ext cx="312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8</a:t>
            </a:r>
            <a:endParaRPr lang="ru-RU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516688" y="3500438"/>
            <a:ext cx="312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1</a:t>
            </a:r>
            <a:endParaRPr lang="ru-RU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420154" y="5836621"/>
            <a:ext cx="5838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2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355977" y="6252119"/>
            <a:ext cx="7122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 10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880894" y="6252119"/>
            <a:ext cx="5508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27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pic>
        <p:nvPicPr>
          <p:cNvPr id="18" name="Picture 65" descr="сов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4292600"/>
            <a:ext cx="22336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Итог урока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48498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Добились ли вы своей цели, которую поставили в начале урока?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с каким настроением вы заканчиваете урок?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Связной\Desktop\работа сайт\вспомогательная\2 класс\58313037_veseluye_cifruy.png"/>
          <p:cNvPicPr>
            <a:picLocks noChangeAspect="1" noChangeArrowheads="1"/>
          </p:cNvPicPr>
          <p:nvPr/>
        </p:nvPicPr>
        <p:blipFill>
          <a:blip r:embed="rId2" cstate="print"/>
          <a:srcRect l="26678" t="1990" r="49844" b="67310"/>
          <a:stretch>
            <a:fillRect/>
          </a:stretch>
        </p:blipFill>
        <p:spPr bwMode="auto">
          <a:xfrm rot="448035">
            <a:off x="2863388" y="2816300"/>
            <a:ext cx="15843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C:\Users\Связной\Desktop\работа сайт\вспомогательная\2 класс\58313037_veseluye_cifruy.png"/>
          <p:cNvPicPr>
            <a:picLocks noChangeAspect="1" noChangeArrowheads="1"/>
          </p:cNvPicPr>
          <p:nvPr/>
        </p:nvPicPr>
        <p:blipFill>
          <a:blip r:embed="rId2" cstate="print"/>
          <a:srcRect l="75934" t="3400" r="3813" b="64417"/>
          <a:stretch>
            <a:fillRect/>
          </a:stretch>
        </p:blipFill>
        <p:spPr bwMode="auto">
          <a:xfrm>
            <a:off x="7311727" y="2719766"/>
            <a:ext cx="18002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251520" y="2554059"/>
            <a:ext cx="2160587" cy="1871662"/>
            <a:chOff x="2267744" y="4365104"/>
            <a:chExt cx="2160240" cy="1872208"/>
          </a:xfrm>
        </p:grpSpPr>
        <p:pic>
          <p:nvPicPr>
            <p:cNvPr id="16391" name="Picture 2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51630" t="2289" r="28117" b="68855"/>
            <a:stretch>
              <a:fillRect/>
            </a:stretch>
          </p:blipFill>
          <p:spPr bwMode="auto">
            <a:xfrm>
              <a:off x="2627784" y="4365104"/>
              <a:ext cx="1800200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2" name="Picture 1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26678" t="1990" r="49844" b="67310"/>
            <a:stretch>
              <a:fillRect/>
            </a:stretch>
          </p:blipFill>
          <p:spPr bwMode="auto">
            <a:xfrm>
              <a:off x="2267744" y="4653136"/>
              <a:ext cx="1584176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4679776" y="2487168"/>
            <a:ext cx="2484437" cy="1871663"/>
            <a:chOff x="6660232" y="4149080"/>
            <a:chExt cx="2483768" cy="1872208"/>
          </a:xfrm>
        </p:grpSpPr>
        <p:pic>
          <p:nvPicPr>
            <p:cNvPr id="16389" name="Picture 3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25705" t="2289" r="59259" b="69388"/>
            <a:stretch>
              <a:fillRect/>
            </a:stretch>
          </p:blipFill>
          <p:spPr bwMode="auto">
            <a:xfrm>
              <a:off x="6660232" y="4437112"/>
              <a:ext cx="1152128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0" name="Picture 4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-1430" t="32256" r="72675" b="34450"/>
            <a:stretch>
              <a:fillRect/>
            </a:stretch>
          </p:blipFill>
          <p:spPr bwMode="auto">
            <a:xfrm>
              <a:off x="6928994" y="4149080"/>
              <a:ext cx="2215006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Связной\Desktop\работа сайт\вспомогательная\2 класс\x_b09a2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042" y="1060214"/>
            <a:ext cx="2669723" cy="2224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C:\Users\Связной\Desktop\работа сайт\вспомогательная\2 класс\802030.1.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2992" y="3469751"/>
            <a:ext cx="2732021" cy="2049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 descr="C:\Users\Связной\Desktop\работа сайт\вспомогательная\2 класс\x_b18d6058.jpg"/>
          <p:cNvPicPr>
            <a:picLocks noChangeAspect="1" noChangeArrowheads="1"/>
          </p:cNvPicPr>
          <p:nvPr/>
        </p:nvPicPr>
        <p:blipFill>
          <a:blip r:embed="rId4" cstate="print"/>
          <a:srcRect l="19560" r="17848"/>
          <a:stretch>
            <a:fillRect/>
          </a:stretch>
        </p:blipFill>
        <p:spPr bwMode="auto">
          <a:xfrm>
            <a:off x="6057621" y="928663"/>
            <a:ext cx="2618836" cy="235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561975" y="730250"/>
            <a:ext cx="5243513" cy="2212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</a:t>
            </a:r>
            <a:b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</a:p>
        </p:txBody>
      </p:sp>
      <p:pic>
        <p:nvPicPr>
          <p:cNvPr id="31746" name="Picture 4" descr="ruchk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20462">
            <a:off x="3936206" y="2040732"/>
            <a:ext cx="5356225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539552" y="3718564"/>
            <a:ext cx="3494675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карточках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C:\Users\Связной\Desktop\работа сайт\вспомогательная\2 класс\d57916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0"/>
            <a:ext cx="8748712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9632" y="4437112"/>
            <a:ext cx="64042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Спасибо за урок!!!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15"/>
          <p:cNvGrpSpPr>
            <a:grpSpLocks/>
          </p:cNvGrpSpPr>
          <p:nvPr/>
        </p:nvGrpSpPr>
        <p:grpSpPr bwMode="auto">
          <a:xfrm>
            <a:off x="251520" y="2132856"/>
            <a:ext cx="1788926" cy="1729532"/>
            <a:chOff x="3419872" y="836712"/>
            <a:chExt cx="1656184" cy="1440160"/>
          </a:xfrm>
        </p:grpSpPr>
        <p:pic>
          <p:nvPicPr>
            <p:cNvPr id="17415" name="Picture 2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26180" t="1694" r="51566" b="69511"/>
            <a:stretch>
              <a:fillRect/>
            </a:stretch>
          </p:blipFill>
          <p:spPr bwMode="auto">
            <a:xfrm>
              <a:off x="3419872" y="980728"/>
              <a:ext cx="1296144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6" name="Picture 3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47716" t="33308" r="29321" b="29681"/>
            <a:stretch>
              <a:fillRect/>
            </a:stretch>
          </p:blipFill>
          <p:spPr bwMode="auto">
            <a:xfrm>
              <a:off x="3851920" y="836712"/>
              <a:ext cx="1224136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0" name="Picture 4" descr="C:\Users\Связной\Desktop\работа сайт\вспомогательная\2 класс\58313037_veseluye_cifruy.png"/>
          <p:cNvPicPr>
            <a:picLocks noChangeAspect="1" noChangeArrowheads="1"/>
          </p:cNvPicPr>
          <p:nvPr/>
        </p:nvPicPr>
        <p:blipFill>
          <a:blip r:embed="rId2" cstate="print"/>
          <a:srcRect l="22466" t="32256" r="51611" b="34450"/>
          <a:stretch>
            <a:fillRect/>
          </a:stretch>
        </p:blipFill>
        <p:spPr bwMode="auto">
          <a:xfrm>
            <a:off x="1968438" y="1844675"/>
            <a:ext cx="23050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C:\Users\Связной\Desktop\работа сайт\вспомогательная\2 класс\58313037_veseluye_cifruy.png"/>
          <p:cNvPicPr>
            <a:picLocks noChangeAspect="1" noChangeArrowheads="1"/>
          </p:cNvPicPr>
          <p:nvPr/>
        </p:nvPicPr>
        <p:blipFill>
          <a:blip r:embed="rId2" cstate="print"/>
          <a:srcRect l="74313" t="36694" r="3813" b="28902"/>
          <a:stretch>
            <a:fillRect/>
          </a:stretch>
        </p:blipFill>
        <p:spPr bwMode="auto">
          <a:xfrm>
            <a:off x="6948264" y="2061686"/>
            <a:ext cx="19446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Группа 17"/>
          <p:cNvGrpSpPr>
            <a:grpSpLocks/>
          </p:cNvGrpSpPr>
          <p:nvPr/>
        </p:nvGrpSpPr>
        <p:grpSpPr bwMode="auto">
          <a:xfrm>
            <a:off x="4447754" y="1937940"/>
            <a:ext cx="2447925" cy="2016125"/>
            <a:chOff x="3203848" y="4581128"/>
            <a:chExt cx="2448272" cy="2016224"/>
          </a:xfrm>
        </p:grpSpPr>
        <p:pic>
          <p:nvPicPr>
            <p:cNvPr id="17413" name="Picture 2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26180" t="1694" r="51566" b="69511"/>
            <a:stretch>
              <a:fillRect/>
            </a:stretch>
          </p:blipFill>
          <p:spPr bwMode="auto">
            <a:xfrm>
              <a:off x="3203848" y="4941168"/>
              <a:ext cx="16773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Picture 6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2" cstate="print"/>
            <a:srcRect l="2211" t="66660" r="75105" b="2264"/>
            <a:stretch>
              <a:fillRect/>
            </a:stretch>
          </p:blipFill>
          <p:spPr bwMode="auto">
            <a:xfrm>
              <a:off x="3635896" y="4581128"/>
              <a:ext cx="2016224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781" y="692696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Найдите рациональным способом сумму однозначных чисел?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4927" y="2492896"/>
            <a:ext cx="5616624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7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1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5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3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12360" y="2492896"/>
            <a:ext cx="12346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16 </a:t>
            </a:r>
            <a:endParaRPr lang="ru-RU" dirty="0">
              <a:latin typeface="+mn-lt"/>
            </a:endParaRPr>
          </a:p>
        </p:txBody>
      </p:sp>
      <p:pic>
        <p:nvPicPr>
          <p:cNvPr id="2051" name="Picture 3" descr="C:\Users\Связной\Desktop\работа сайт\вспомогательная\2 класс\0_6fcb3_d601a429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235" y="2686854"/>
            <a:ext cx="2075549" cy="336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лис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-171400"/>
            <a:ext cx="3457575" cy="430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b91c0ef4c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0479" y="3573016"/>
            <a:ext cx="2723970" cy="302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2003998"/>
            <a:ext cx="5616624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7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3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5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1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02040" y="2003998"/>
            <a:ext cx="12346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16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язной\Desktop\работа сайт\вспомогательная\2 класс\a260a48759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645024"/>
            <a:ext cx="2240208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875148" y="1772816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Самостоятельная работа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/>
            </a:r>
            <a:b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</a:br>
            <a:endParaRPr lang="ru-RU" sz="4800" dirty="0">
              <a:latin typeface="+mj-lt"/>
            </a:endParaRPr>
          </a:p>
        </p:txBody>
      </p:sp>
      <p:pic>
        <p:nvPicPr>
          <p:cNvPr id="6" name="Picture 2" descr="C:\Users\Связной\Desktop\работа сайт\вспомогательная\2 класс\schoolbo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221088"/>
            <a:ext cx="2051720" cy="21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273748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3" y="1268760"/>
            <a:ext cx="6418486" cy="4133503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Приёмы сложения в пределах 10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Приёмы сложения круглых чисел.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Прибавление однозначного числа к круглому.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Приёмы разложения двузначных чисел на разрядные слагаемые.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вязной\Desktop\работа сайт\вспомогательная\2 класс\0_6fcb3_d601a429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1"/>
            <a:ext cx="244044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3707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</a:t>
            </a:r>
            <a:r>
              <a:rPr lang="ru-RU" b="1" dirty="0"/>
              <a:t> </a:t>
            </a:r>
            <a:r>
              <a:rPr lang="ru-RU" b="1" dirty="0" smtClean="0"/>
              <a:t> + 10 = 30                     7  +     = 10     </a:t>
            </a:r>
          </a:p>
          <a:p>
            <a:pPr marL="0" indent="0">
              <a:buNone/>
            </a:pPr>
            <a:r>
              <a:rPr lang="ru-RU" b="1" dirty="0" smtClean="0"/>
              <a:t>     50 +      = 70                           +  5 = 8</a:t>
            </a:r>
          </a:p>
          <a:p>
            <a:pPr marL="0" indent="0">
              <a:buNone/>
            </a:pPr>
            <a:r>
              <a:rPr lang="ru-RU" b="1" dirty="0" smtClean="0"/>
              <a:t>     70 +      = 100                        + 2 = 9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      43 + 2 =                             43 + 20 =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56 + 3 =                             56 + 30 =                   </a:t>
            </a:r>
          </a:p>
          <a:p>
            <a:pPr marL="0" indent="0">
              <a:buNone/>
            </a:pPr>
            <a:r>
              <a:rPr lang="ru-RU" b="1" dirty="0" smtClean="0"/>
              <a:t>      25 + 4 =                             25 + 40 =</a:t>
            </a:r>
            <a:endParaRPr lang="ru-RU" b="1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05887" y="1611727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20</a:t>
            </a:r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669742" y="2198266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20</a:t>
            </a:r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670577" y="2783041"/>
            <a:ext cx="59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   </a:t>
            </a:r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599558" y="1613491"/>
            <a:ext cx="38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</a:t>
            </a:r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957868" y="2175613"/>
            <a:ext cx="38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</a:t>
            </a:r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944710" y="2782692"/>
            <a:ext cx="38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7</a:t>
            </a:r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563888" y="4005064"/>
            <a:ext cx="7920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?</a:t>
            </a:r>
            <a:endParaRPr lang="ru-RU" sz="96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662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632947"/>
            <a:ext cx="7669360" cy="316835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Приёмы сложения</a:t>
            </a:r>
            <a:b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вида</a:t>
            </a:r>
            <a:r>
              <a:rPr lang="ru-RU" sz="5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  </a:t>
            </a: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36 </a:t>
            </a:r>
            <a:r>
              <a:rPr lang="ru-RU" sz="5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2,  </a:t>
            </a:r>
            <a:r>
              <a:rPr lang="ru-RU" sz="5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36 + </a:t>
            </a: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482" name="AutoShape 2" descr="http://img-fotki.yandex.ru/get/5813/89635038.569/0_6d565_1d138cb0_XL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" name="Picture 4" descr="белк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4076700"/>
            <a:ext cx="224631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1" descr="солнц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39109"/>
            <a:ext cx="16192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325</Words>
  <Application>Microsoft Office PowerPoint</Application>
  <PresentationFormat>Экран (4:3)</PresentationFormat>
  <Paragraphs>88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Устный счет</vt:lpstr>
      <vt:lpstr>Презентация PowerPoint</vt:lpstr>
      <vt:lpstr>Презентация PowerPoint</vt:lpstr>
      <vt:lpstr>Найдите рациональным способом сумму однозначных чисел? </vt:lpstr>
      <vt:lpstr>Презентация PowerPoint</vt:lpstr>
      <vt:lpstr>Презентация PowerPoint</vt:lpstr>
      <vt:lpstr>Презентация PowerPoint</vt:lpstr>
      <vt:lpstr>Презентация PowerPoint</vt:lpstr>
      <vt:lpstr>Приёмы сложения вида:   36 + 2,  36 + 20 </vt:lpstr>
      <vt:lpstr>Групповая работа  </vt:lpstr>
      <vt:lpstr>Группа «Практики»</vt:lpstr>
      <vt:lpstr>Презентация PowerPoint</vt:lpstr>
      <vt:lpstr>Группа «Теоретики»</vt:lpstr>
      <vt:lpstr>Группа «Мыслители»</vt:lpstr>
      <vt:lpstr>Вывод:  Единицы складываем с единицами,                 Десятки складываем с десятками. </vt:lpstr>
      <vt:lpstr>Презентация PowerPoint</vt:lpstr>
      <vt:lpstr>Презентация PowerPoint</vt:lpstr>
      <vt:lpstr>Проверь себя</vt:lpstr>
      <vt:lpstr>Итог урока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«Приёмы вычислений для случаев вида:  36 + 2;  36 + 20»</dc:title>
  <dc:creator>Ирушка</dc:creator>
  <cp:lastModifiedBy>Эльза</cp:lastModifiedBy>
  <cp:revision>92</cp:revision>
  <dcterms:created xsi:type="dcterms:W3CDTF">2012-10-13T21:24:51Z</dcterms:created>
  <dcterms:modified xsi:type="dcterms:W3CDTF">2012-10-22T03:48:07Z</dcterms:modified>
</cp:coreProperties>
</file>