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notesMasterIdLst>
    <p:notesMasterId r:id="rId18"/>
  </p:notesMasterIdLst>
  <p:sldIdLst>
    <p:sldId id="256" r:id="rId2"/>
    <p:sldId id="268" r:id="rId3"/>
    <p:sldId id="257" r:id="rId4"/>
    <p:sldId id="258" r:id="rId5"/>
    <p:sldId id="260" r:id="rId6"/>
    <p:sldId id="262" r:id="rId7"/>
    <p:sldId id="263" r:id="rId8"/>
    <p:sldId id="261" r:id="rId9"/>
    <p:sldId id="266" r:id="rId10"/>
    <p:sldId id="265" r:id="rId11"/>
    <p:sldId id="264" r:id="rId12"/>
    <p:sldId id="267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404"/>
    <a:srgbClr val="FFFFCC"/>
    <a:srgbClr val="B24BFF"/>
    <a:srgbClr val="F8E052"/>
    <a:srgbClr val="FFFE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6A4C5-BB71-4A90-B836-B8080A65A73C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FB3F2-240F-4CDF-8B2D-F79CE6EF10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FB3F2-240F-4CDF-8B2D-F79CE6EF102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EC61A88-21F3-4970-8BDC-33E375970F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9239A7-9825-48F6-822E-0BE9959C15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4A0FFD4F-4967-431D-B28D-71DB7E0856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919ACD9-841E-4CF9-8E8E-B742559DB1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0A1E421-AD65-49C2-8FCF-66694127E6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9D8D40F4-2D55-4DDA-9471-559B4CF4BE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178BBA6E-5955-4835-B032-F62C47B4C4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B9374B6-8E65-43CE-B60B-0007E0D369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740BC94-8655-483F-892E-483B264F61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48D27A-30ED-4E8B-B9EE-1C653AD52F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ED077D08-4816-4457-8F30-584B6C2823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3C0FBEE-669C-45FE-A32C-CB6E6B7DCB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2376" y="1214422"/>
            <a:ext cx="77724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E98"/>
                </a:solidFill>
              </a:rPr>
              <a:t/>
            </a:r>
            <a:br>
              <a:rPr lang="ru-RU" sz="3600" dirty="0" smtClean="0">
                <a:solidFill>
                  <a:srgbClr val="FFFE98"/>
                </a:solidFill>
              </a:rPr>
            </a:br>
            <a:r>
              <a:rPr lang="ru-RU" sz="3600" dirty="0" smtClean="0">
                <a:solidFill>
                  <a:srgbClr val="FFFE98"/>
                </a:solidFill>
              </a:rPr>
              <a:t/>
            </a:r>
            <a:br>
              <a:rPr lang="ru-RU" sz="3600" dirty="0" smtClean="0">
                <a:solidFill>
                  <a:srgbClr val="FFFE98"/>
                </a:solidFill>
              </a:rPr>
            </a:br>
            <a:r>
              <a:rPr lang="ru-RU" sz="3600" dirty="0" smtClean="0">
                <a:solidFill>
                  <a:srgbClr val="FFFE98"/>
                </a:solidFill>
              </a:rPr>
              <a:t/>
            </a:r>
            <a:br>
              <a:rPr lang="ru-RU" sz="3600" dirty="0" smtClean="0">
                <a:solidFill>
                  <a:srgbClr val="FFFE98"/>
                </a:solidFill>
              </a:rPr>
            </a:br>
            <a:r>
              <a:rPr lang="ru-RU" sz="3600" dirty="0" smtClean="0">
                <a:solidFill>
                  <a:srgbClr val="FFFE98"/>
                </a:solidFill>
              </a:rPr>
              <a:t/>
            </a:r>
            <a:br>
              <a:rPr lang="ru-RU" sz="3600" dirty="0" smtClean="0">
                <a:solidFill>
                  <a:srgbClr val="FFFE98"/>
                </a:solidFill>
              </a:rPr>
            </a:br>
            <a:r>
              <a:rPr lang="ru-RU" sz="3600" dirty="0" smtClean="0">
                <a:solidFill>
                  <a:srgbClr val="FFFE98"/>
                </a:solidFill>
              </a:rPr>
              <a:t/>
            </a:r>
            <a:br>
              <a:rPr lang="ru-RU" sz="3600" dirty="0" smtClean="0">
                <a:solidFill>
                  <a:srgbClr val="FFFE98"/>
                </a:solidFill>
              </a:rPr>
            </a:br>
            <a:r>
              <a:rPr lang="ru-RU" sz="3600" dirty="0" smtClean="0">
                <a:solidFill>
                  <a:srgbClr val="FFFE98"/>
                </a:solidFill>
              </a:rPr>
              <a:t/>
            </a:r>
            <a:br>
              <a:rPr lang="ru-RU" sz="3600" dirty="0" smtClean="0">
                <a:solidFill>
                  <a:srgbClr val="FFFE98"/>
                </a:solidFill>
              </a:rPr>
            </a:br>
            <a:r>
              <a:rPr lang="ru-RU" sz="6900" dirty="0" smtClean="0">
                <a:solidFill>
                  <a:srgbClr val="FFFE98"/>
                </a:solidFill>
              </a:rPr>
              <a:t/>
            </a:r>
            <a:br>
              <a:rPr lang="ru-RU" sz="6900" dirty="0" smtClean="0">
                <a:solidFill>
                  <a:srgbClr val="FFFE98"/>
                </a:solidFill>
              </a:rPr>
            </a:br>
            <a:r>
              <a:rPr lang="ru-RU" sz="3600" dirty="0" smtClean="0">
                <a:solidFill>
                  <a:srgbClr val="FFFE98"/>
                </a:solidFill>
                <a:latin typeface="Bookman Old Style" pitchFamily="18" charset="0"/>
              </a:rPr>
              <a:t> Причины </a:t>
            </a:r>
            <a:r>
              <a:rPr lang="ru-RU" sz="3600" dirty="0" smtClean="0">
                <a:solidFill>
                  <a:srgbClr val="FFFE98"/>
                </a:solidFill>
                <a:latin typeface="Bookman Old Style" pitchFamily="18" charset="0"/>
              </a:rPr>
              <a:t>неуспеваемости школьников</a:t>
            </a:r>
            <a:endParaRPr lang="ru-RU" sz="3600" dirty="0" smtClean="0">
              <a:solidFill>
                <a:srgbClr val="FFFE98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6072206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ook Antiqua" pitchFamily="18" charset="0"/>
              </a:rPr>
              <a:t>В методическую копилку классного руководителя</a:t>
            </a:r>
            <a:br>
              <a:rPr lang="ru-RU" sz="1400" dirty="0" smtClean="0">
                <a:latin typeface="Book Antiqua" pitchFamily="18" charset="0"/>
              </a:rPr>
            </a:br>
            <a:r>
              <a:rPr lang="ru-RU" sz="1400" dirty="0" smtClean="0">
                <a:latin typeface="Book Antiqua" pitchFamily="18" charset="0"/>
              </a:rPr>
              <a:t>Разработано: Петросян Э.Э.</a:t>
            </a:r>
            <a:endParaRPr lang="ru-RU" sz="1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2600" dirty="0" smtClean="0">
                <a:latin typeface="Bookman Old Style" pitchFamily="18" charset="0"/>
              </a:rPr>
              <a:t>	</a:t>
            </a:r>
            <a:r>
              <a:rPr lang="ru-RU" sz="2600" b="1" dirty="0" smtClean="0">
                <a:latin typeface="Bookman Old Style" pitchFamily="18" charset="0"/>
              </a:rPr>
              <a:t>К </a:t>
            </a:r>
            <a:r>
              <a:rPr lang="ru-RU" sz="2600" b="1" dirty="0" smtClean="0">
                <a:latin typeface="Bookman Old Style" pitchFamily="18" charset="0"/>
              </a:rPr>
              <a:t>числу наиболее распространённых и малоэффективных способов учебной работы </a:t>
            </a:r>
            <a:r>
              <a:rPr lang="ru-RU" sz="2600" dirty="0" smtClean="0">
                <a:latin typeface="Bookman Old Style" pitchFamily="18" charset="0"/>
              </a:rPr>
              <a:t>можно отнести такие, как заучивание без предварительной логической обработки материала, выполнение различных упражнений без предварительного усвоения соответствующих правил, недостатки контролирующей деятельности. </a:t>
            </a:r>
            <a:r>
              <a:rPr lang="ru-RU" sz="2600" b="1" dirty="0" smtClean="0">
                <a:latin typeface="Bookman Old Style" pitchFamily="18" charset="0"/>
              </a:rPr>
              <a:t>Неадекватные способы учебной деятельности </a:t>
            </a:r>
            <a:r>
              <a:rPr lang="ru-RU" sz="2600" dirty="0" smtClean="0">
                <a:latin typeface="Bookman Old Style" pitchFamily="18" charset="0"/>
              </a:rPr>
              <a:t>могут носить и более индивидуальный характер.</a:t>
            </a:r>
          </a:p>
          <a:p>
            <a:pPr>
              <a:lnSpc>
                <a:spcPct val="120000"/>
              </a:lnSpc>
              <a:buNone/>
            </a:pPr>
            <a:r>
              <a:rPr lang="en-US" sz="2600" dirty="0" smtClean="0">
                <a:latin typeface="Bookman Old Style" pitchFamily="18" charset="0"/>
              </a:rPr>
              <a:t>	</a:t>
            </a:r>
            <a:r>
              <a:rPr lang="ru-RU" sz="2600" b="1" dirty="0" smtClean="0">
                <a:latin typeface="Bookman Old Style" pitchFamily="18" charset="0"/>
              </a:rPr>
              <a:t>Возможны </a:t>
            </a:r>
            <a:r>
              <a:rPr lang="ru-RU" sz="2600" b="1" dirty="0" smtClean="0">
                <a:latin typeface="Bookman Old Style" pitchFamily="18" charset="0"/>
              </a:rPr>
              <a:t>и такие случаи</a:t>
            </a:r>
            <a:r>
              <a:rPr lang="ru-RU" sz="2600" dirty="0" smtClean="0">
                <a:latin typeface="Bookman Old Style" pitchFamily="18" charset="0"/>
              </a:rPr>
              <a:t>, когда ученик формально усваивает учебные приёмы, перенимая у учителя лишь внешнюю сторону их  выполнения. Нередко слабо успевающие ученики в процессе усвоения учебных навыков слишком упрощают их. Например, они могут вычленять основные части текста по абзацам, а не по смысловым связям, соотносить контурную карту с основой по квадратам, образованным параллелями и меридианами, перенося условные обозначения без учёта условий задания.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latin typeface="Bookman Old Style" pitchFamily="18" charset="0"/>
              </a:rPr>
              <a:t>Это важно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latin typeface="Bookman Old Style" pitchFamily="18" charset="0"/>
              </a:rPr>
              <a:t>	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latin typeface="Bookman Old Style" pitchFamily="18" charset="0"/>
              </a:rPr>
              <a:t>	</a:t>
            </a:r>
            <a:r>
              <a:rPr lang="ru-RU" sz="1800" dirty="0" smtClean="0">
                <a:latin typeface="Bookman Old Style" pitchFamily="18" charset="0"/>
              </a:rPr>
              <a:t>Ребёнок</a:t>
            </a:r>
            <a:r>
              <a:rPr lang="ru-RU" sz="1800" dirty="0" smtClean="0">
                <a:latin typeface="Bookman Old Style" pitchFamily="18" charset="0"/>
              </a:rPr>
              <a:t>, учась в школе, сталкиваясь с незнакомой или малознакомой для него деятельностью, часто вынужден самостоятельно искать способ выполнения. Найденный им способ не всегда является рациональным и адекватным. 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latin typeface="Bookman Old Style" pitchFamily="18" charset="0"/>
              </a:rPr>
              <a:t>	</a:t>
            </a:r>
            <a:r>
              <a:rPr lang="ru-RU" sz="1800" dirty="0" smtClean="0">
                <a:latin typeface="Bookman Old Style" pitchFamily="18" charset="0"/>
              </a:rPr>
              <a:t>Если </a:t>
            </a:r>
            <a:r>
              <a:rPr lang="ru-RU" sz="1800" dirty="0" smtClean="0">
                <a:latin typeface="Bookman Old Style" pitchFamily="18" charset="0"/>
              </a:rPr>
              <a:t>его не обучать специально необходимым приёмам </a:t>
            </a:r>
            <a:r>
              <a:rPr lang="en-US" sz="1800" dirty="0" smtClean="0">
                <a:latin typeface="Bookman Old Style" pitchFamily="18" charset="0"/>
              </a:rPr>
              <a:t/>
            </a:r>
            <a:br>
              <a:rPr lang="en-US" sz="1800" dirty="0" smtClean="0">
                <a:latin typeface="Bookman Old Style" pitchFamily="18" charset="0"/>
              </a:rPr>
            </a:br>
            <a:r>
              <a:rPr lang="ru-RU" sz="1800" dirty="0" smtClean="0">
                <a:latin typeface="Bookman Old Style" pitchFamily="18" charset="0"/>
              </a:rPr>
              <a:t>и </a:t>
            </a:r>
            <a:r>
              <a:rPr lang="ru-RU" sz="1800" dirty="0" smtClean="0">
                <a:latin typeface="Bookman Old Style" pitchFamily="18" charset="0"/>
              </a:rPr>
              <a:t>навыкам, он будет интуитивно находить их сам, </a:t>
            </a:r>
            <a:r>
              <a:rPr lang="en-US" sz="1800" dirty="0" smtClean="0">
                <a:latin typeface="Bookman Old Style" pitchFamily="18" charset="0"/>
              </a:rPr>
              <a:t/>
            </a:r>
            <a:br>
              <a:rPr lang="en-US" sz="1800" dirty="0" smtClean="0">
                <a:latin typeface="Bookman Old Style" pitchFamily="18" charset="0"/>
              </a:rPr>
            </a:br>
            <a:r>
              <a:rPr lang="ru-RU" sz="1800" dirty="0" smtClean="0">
                <a:latin typeface="Bookman Old Style" pitchFamily="18" charset="0"/>
              </a:rPr>
              <a:t>и </a:t>
            </a:r>
            <a:r>
              <a:rPr lang="ru-RU" sz="1800" dirty="0" smtClean="0">
                <a:latin typeface="Bookman Old Style" pitchFamily="18" charset="0"/>
              </a:rPr>
              <a:t>они не всегда будут эффективными.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dirty="0" smtClean="0">
                <a:latin typeface="Bookman Old Style" pitchFamily="18" charset="0"/>
              </a:rPr>
              <a:t>Основные способы обнаружения проблемы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1800" dirty="0" smtClean="0">
              <a:latin typeface="Bookman Old Style" pitchFamily="18" charset="0"/>
            </a:endParaRPr>
          </a:p>
          <a:p>
            <a:r>
              <a:rPr lang="ru-RU" sz="1800" dirty="0" smtClean="0">
                <a:latin typeface="Bookman Old Style" pitchFamily="18" charset="0"/>
              </a:rPr>
              <a:t>Наблюдения за реакцией школьников на трудности в учебе, на успехи и неудачи.</a:t>
            </a:r>
          </a:p>
          <a:p>
            <a:r>
              <a:rPr lang="ru-RU" sz="1800" dirty="0" smtClean="0">
                <a:latin typeface="Bookman Old Style" pitchFamily="18" charset="0"/>
              </a:rPr>
              <a:t>Контроль оценок, записей в дневнике.</a:t>
            </a:r>
          </a:p>
          <a:p>
            <a:r>
              <a:rPr lang="ru-RU" sz="1800" dirty="0" smtClean="0">
                <a:latin typeface="Bookman Old Style" pitchFamily="18" charset="0"/>
              </a:rPr>
              <a:t>Работа с учителями-предметниками.</a:t>
            </a:r>
          </a:p>
          <a:p>
            <a:r>
              <a:rPr lang="ru-RU" sz="1800" dirty="0" smtClean="0">
                <a:latin typeface="Bookman Old Style" pitchFamily="18" charset="0"/>
              </a:rPr>
              <a:t>Внимание к тому, как учащийся формулирует то или иное положение.</a:t>
            </a:r>
          </a:p>
          <a:p>
            <a:r>
              <a:rPr lang="ru-RU" sz="1800" dirty="0" smtClean="0">
                <a:latin typeface="Bookman Old Style" pitchFamily="18" charset="0"/>
              </a:rPr>
              <a:t>Наблюдение за ходом выполнения работ в классе</a:t>
            </a:r>
          </a:p>
          <a:p>
            <a:r>
              <a:rPr lang="ru-RU" sz="1800" dirty="0" smtClean="0">
                <a:latin typeface="Bookman Old Style" pitchFamily="18" charset="0"/>
              </a:rPr>
              <a:t>Наблюдение за выполнением самостоятельной работы и ее результаты.</a:t>
            </a:r>
          </a:p>
          <a:p>
            <a:endParaRPr lang="ru-RU" sz="1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latin typeface="Bookman Old Style" pitchFamily="18" charset="0"/>
              </a:rPr>
              <a:t>Организация помощи</a:t>
            </a:r>
            <a:r>
              <a:rPr lang="en-US" sz="3000" dirty="0" smtClean="0">
                <a:latin typeface="Bookman Old Style" pitchFamily="18" charset="0"/>
              </a:rPr>
              <a:t> </a:t>
            </a:r>
            <a:r>
              <a:rPr lang="ru-RU" sz="3000" dirty="0" smtClean="0">
                <a:latin typeface="Bookman Old Style" pitchFamily="18" charset="0"/>
              </a:rPr>
              <a:t>школьнику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1800" dirty="0" smtClean="0">
                <a:latin typeface="Bookman Old Style" pitchFamily="18" charset="0"/>
              </a:rPr>
              <a:t>Виды деятельности учителя: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Bookman Old Style" pitchFamily="18" charset="0"/>
              </a:rPr>
              <a:t>Помощь в планировании учебной деятельности (повторение упражнений, алгоритмизация учебной деятельности по анализу и устранению ошибок и пр.).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Bookman Old Style" pitchFamily="18" charset="0"/>
              </a:rPr>
              <a:t>Стимулирование учебной деятельности (поощрение, создание ситуаций успеха, побуждение к созидательному труду и др.). 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Bookman Old Style" pitchFamily="18" charset="0"/>
              </a:rPr>
              <a:t>Дополнительное инструктирование в ходе учебной деятельности.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Bookman Old Style" pitchFamily="18" charset="0"/>
              </a:rPr>
              <a:t>Контроль за учебной деятельностью (частый опрос, проверка всех домашних заданий).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Bookman Old Style" pitchFamily="18" charset="0"/>
              </a:rPr>
              <a:t>Активизация самоконтроля учащегося.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endParaRPr lang="ru-RU" sz="1800" dirty="0" smtClean="0">
              <a:latin typeface="Bookman Old Style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dirty="0" smtClean="0">
                <a:latin typeface="Bookman Old Style" pitchFamily="18" charset="0"/>
              </a:rPr>
              <a:t>Способы поддержания работоспособности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09600" y="1785926"/>
            <a:ext cx="3886200" cy="423387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Bookman Old Style" pitchFamily="18" charset="0"/>
              </a:rPr>
              <a:t>Не задерживаться на одном и том же материале (задержка на пройденном материале блокирует осмысление).</a:t>
            </a:r>
          </a:p>
          <a:p>
            <a:r>
              <a:rPr lang="ru-RU" sz="1800" dirty="0" smtClean="0">
                <a:latin typeface="Bookman Old Style" pitchFamily="18" charset="0"/>
              </a:rPr>
              <a:t>Теоретический материал необходимо давать небольшими частями.</a:t>
            </a:r>
          </a:p>
          <a:p>
            <a:r>
              <a:rPr lang="ru-RU" sz="1800" dirty="0" smtClean="0">
                <a:latin typeface="Bookman Old Style" pitchFamily="18" charset="0"/>
              </a:rPr>
              <a:t>Чередовать трудные и легкие задачи, эмоциональный и рациональный материал, теоретическое и практическое и т.д.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600" y="1714488"/>
            <a:ext cx="3886200" cy="430531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Bookman Old Style" pitchFamily="18" charset="0"/>
              </a:rPr>
              <a:t>Чередовать методы и приемы работы, (письменные и устные, графические и текстовые, пр.)</a:t>
            </a:r>
          </a:p>
          <a:p>
            <a:r>
              <a:rPr lang="ru-RU" sz="1800" dirty="0" smtClean="0">
                <a:latin typeface="Bookman Old Style" pitchFamily="18" charset="0"/>
              </a:rPr>
              <a:t>Очень </a:t>
            </a:r>
            <a:r>
              <a:rPr lang="ru-RU" sz="1800" dirty="0" smtClean="0">
                <a:latin typeface="Bookman Old Style" pitchFamily="18" charset="0"/>
              </a:rPr>
              <a:t>важно минимизировать замечания; исключить морализаторство и нравоучения. </a:t>
            </a:r>
            <a:endParaRPr lang="ru-RU" sz="1800" dirty="0" smtClean="0">
              <a:latin typeface="Bookman Old Style" pitchFamily="18" charset="0"/>
            </a:endParaRPr>
          </a:p>
          <a:p>
            <a:r>
              <a:rPr lang="ru-RU" sz="1800" dirty="0" smtClean="0">
                <a:latin typeface="Bookman Old Style" pitchFamily="18" charset="0"/>
              </a:rPr>
              <a:t>Демонстрировать динамичные уроки – изменение привычной структуры урока.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latin typeface="Bookman Old Style" pitchFamily="18" charset="0"/>
              </a:rPr>
              <a:t>Подведение итогов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89566"/>
            <a:ext cx="5000660" cy="491126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	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	</a:t>
            </a:r>
            <a:r>
              <a:rPr lang="ru-RU" b="1" dirty="0" smtClean="0">
                <a:latin typeface="Bookman Old Style" pitchFamily="18" charset="0"/>
              </a:rPr>
              <a:t>Предупреждение </a:t>
            </a:r>
            <a:r>
              <a:rPr lang="ru-RU" b="1" dirty="0" smtClean="0">
                <a:latin typeface="Bookman Old Style" pitchFamily="18" charset="0"/>
              </a:rPr>
              <a:t>и преодоление неуспеваемости </a:t>
            </a:r>
            <a:r>
              <a:rPr lang="ru-RU" dirty="0" smtClean="0">
                <a:latin typeface="Bookman Old Style" pitchFamily="18" charset="0"/>
              </a:rPr>
              <a:t>учащихся принадлежит к «вечным» проблемам школьной жизни. Однако при создании определенных условий эти проблемы </a:t>
            </a:r>
            <a:r>
              <a:rPr lang="ru-RU" b="1" dirty="0" smtClean="0">
                <a:latin typeface="Bookman Old Style" pitchFamily="18" charset="0"/>
              </a:rPr>
              <a:t>вполне решаемы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	</a:t>
            </a:r>
            <a:r>
              <a:rPr lang="ru-RU" b="1" dirty="0" smtClean="0">
                <a:latin typeface="Bookman Old Style" pitchFamily="18" charset="0"/>
              </a:rPr>
              <a:t>Целенаправленная </a:t>
            </a:r>
            <a:r>
              <a:rPr lang="ru-RU" b="1" dirty="0" smtClean="0">
                <a:latin typeface="Bookman Old Style" pitchFamily="18" charset="0"/>
              </a:rPr>
              <a:t>работа </a:t>
            </a:r>
            <a:r>
              <a:rPr lang="ru-RU" dirty="0" smtClean="0">
                <a:latin typeface="Bookman Old Style" pitchFamily="18" charset="0"/>
              </a:rPr>
              <a:t>по активизации учебной, познавательной и творческой деятельности учащихся поможет устранить имеющиеся пробелы и добиться устойчивых результатов.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 </a:t>
            </a:r>
            <a:r>
              <a:rPr lang="en-US" dirty="0" smtClean="0">
                <a:latin typeface="Bookman Old Style" pitchFamily="18" charset="0"/>
              </a:rPr>
              <a:t>	</a:t>
            </a:r>
            <a:r>
              <a:rPr lang="ru-RU" b="1" dirty="0" smtClean="0">
                <a:latin typeface="Bookman Old Style" pitchFamily="18" charset="0"/>
              </a:rPr>
              <a:t>Дополнительные </a:t>
            </a:r>
            <a:r>
              <a:rPr lang="ru-RU" b="1" dirty="0" smtClean="0">
                <a:latin typeface="Bookman Old Style" pitchFamily="18" charset="0"/>
              </a:rPr>
              <a:t>занятия</a:t>
            </a:r>
            <a:r>
              <a:rPr lang="ru-RU" dirty="0" smtClean="0">
                <a:latin typeface="Bookman Old Style" pitchFamily="18" charset="0"/>
              </a:rPr>
              <a:t> с отстающими учениками, </a:t>
            </a:r>
            <a:r>
              <a:rPr lang="ru-RU" b="1" dirty="0" smtClean="0">
                <a:latin typeface="Bookman Old Style" pitchFamily="18" charset="0"/>
              </a:rPr>
              <a:t>использование различных логических задач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b="1" dirty="0" smtClean="0">
                <a:latin typeface="Bookman Old Style" pitchFamily="18" charset="0"/>
              </a:rPr>
              <a:t>заданий на развитие логики, внимания и творческого воображения </a:t>
            </a:r>
            <a:r>
              <a:rPr lang="ru-RU" dirty="0" smtClean="0">
                <a:latin typeface="Bookman Old Style" pitchFamily="18" charset="0"/>
              </a:rPr>
              <a:t>помогут активизировать учебную деятельность многих учеников.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 </a:t>
            </a:r>
            <a:r>
              <a:rPr lang="en-US" dirty="0" smtClean="0">
                <a:latin typeface="Bookman Old Style" pitchFamily="18" charset="0"/>
              </a:rPr>
              <a:t>	</a:t>
            </a:r>
            <a:r>
              <a:rPr lang="ru-RU" dirty="0" smtClean="0">
                <a:latin typeface="Bookman Old Style" pitchFamily="18" charset="0"/>
              </a:rPr>
              <a:t>Большую </a:t>
            </a:r>
            <a:r>
              <a:rPr lang="ru-RU" dirty="0" smtClean="0">
                <a:latin typeface="Bookman Old Style" pitchFamily="18" charset="0"/>
              </a:rPr>
              <a:t>помощь могут оказать </a:t>
            </a:r>
            <a:r>
              <a:rPr lang="ru-RU" b="1" dirty="0" smtClean="0">
                <a:latin typeface="Bookman Old Style" pitchFamily="18" charset="0"/>
              </a:rPr>
              <a:t>индивидуальные беседы </a:t>
            </a:r>
            <a:r>
              <a:rPr lang="ru-RU" dirty="0" smtClean="0">
                <a:latin typeface="Bookman Old Style" pitchFamily="18" charset="0"/>
              </a:rPr>
              <a:t>со школьником, с его родителями, тематические родительские собрания. 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	</a:t>
            </a:r>
            <a:r>
              <a:rPr lang="ru-RU" b="1" dirty="0" smtClean="0">
                <a:latin typeface="Bookman Old Style" pitchFamily="18" charset="0"/>
              </a:rPr>
              <a:t>Школьные </a:t>
            </a:r>
            <a:r>
              <a:rPr lang="ru-RU" b="1" dirty="0" smtClean="0">
                <a:latin typeface="Bookman Old Style" pitchFamily="18" charset="0"/>
              </a:rPr>
              <a:t>мероприятия, совместные соревнования</a:t>
            </a:r>
            <a:r>
              <a:rPr lang="ru-RU" dirty="0" smtClean="0">
                <a:latin typeface="Bookman Old Style" pitchFamily="18" charset="0"/>
              </a:rPr>
              <a:t>  привлекут внимание родителей к проблеме успеваемости своих детей.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857885" y="1589567"/>
            <a:ext cx="2873216" cy="4572000"/>
          </a:xfrm>
        </p:spPr>
        <p:txBody>
          <a:bodyPr>
            <a:normAutofit fontScale="47500" lnSpcReduction="20000"/>
          </a:bodyPr>
          <a:lstStyle/>
          <a:p>
            <a:endParaRPr lang="en-US" sz="1800" dirty="0" smtClean="0">
              <a:latin typeface="Bookman Old Style" pitchFamily="18" charset="0"/>
            </a:endParaRPr>
          </a:p>
          <a:p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Bookman Old Style" pitchFamily="18" charset="0"/>
              </a:rPr>
              <a:t>	</a:t>
            </a:r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5" name="Рисунок 4" descr="neusp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2638425" cy="1733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888442" cy="2114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  </a:t>
            </a:r>
          </a:p>
          <a:p>
            <a:pPr>
              <a:buNone/>
            </a:pPr>
            <a:r>
              <a:rPr lang="en-US" sz="1900" dirty="0" smtClean="0">
                <a:latin typeface="Bookman Old Style" pitchFamily="18" charset="0"/>
              </a:rPr>
              <a:t>	C</a:t>
            </a:r>
            <a:r>
              <a:rPr lang="ru-RU" sz="1900" dirty="0" err="1" smtClean="0">
                <a:latin typeface="Bookman Old Style" pitchFamily="18" charset="0"/>
              </a:rPr>
              <a:t>воевременное</a:t>
            </a:r>
            <a:r>
              <a:rPr lang="ru-RU" sz="1900" dirty="0" smtClean="0">
                <a:latin typeface="Bookman Old Style" pitchFamily="18" charset="0"/>
              </a:rPr>
              <a:t> выявление причины </a:t>
            </a:r>
            <a:r>
              <a:rPr lang="ru-RU" sz="1900" dirty="0" smtClean="0">
                <a:latin typeface="Bookman Old Style" pitchFamily="18" charset="0"/>
              </a:rPr>
              <a:t>неуспеваемости </a:t>
            </a:r>
            <a:r>
              <a:rPr lang="ru-RU" sz="1900" dirty="0" smtClean="0">
                <a:latin typeface="Bookman Old Style" pitchFamily="18" charset="0"/>
              </a:rPr>
              <a:t>школьников </a:t>
            </a:r>
            <a:r>
              <a:rPr lang="ru-RU" sz="1900" dirty="0" smtClean="0">
                <a:latin typeface="Bookman Old Style" pitchFamily="18" charset="0"/>
              </a:rPr>
              <a:t>и </a:t>
            </a:r>
            <a:r>
              <a:rPr lang="ru-RU" sz="1900" dirty="0" smtClean="0">
                <a:latin typeface="Bookman Old Style" pitchFamily="18" charset="0"/>
              </a:rPr>
              <a:t>разработка эффективных путей их предупреждения поможет достичь положительных </a:t>
            </a:r>
            <a:r>
              <a:rPr lang="ru-RU" sz="1900" dirty="0" smtClean="0">
                <a:latin typeface="Bookman Old Style" pitchFamily="18" charset="0"/>
              </a:rPr>
              <a:t>результатов. </a:t>
            </a:r>
            <a:endParaRPr lang="ru-RU" sz="1900" dirty="0">
              <a:latin typeface="Bookman Old Style" pitchFamily="18" charset="0"/>
            </a:endParaRPr>
          </a:p>
        </p:txBody>
      </p:sp>
      <p:pic>
        <p:nvPicPr>
          <p:cNvPr id="6" name="Рисунок 5" descr="neuspevaemost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3571876"/>
            <a:ext cx="3643338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neusp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52587" y="2603500"/>
            <a:ext cx="1800225" cy="254317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29059" y="1589567"/>
            <a:ext cx="4572032" cy="441120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	</a:t>
            </a:r>
          </a:p>
          <a:p>
            <a:pPr>
              <a:buNone/>
            </a:pPr>
            <a:r>
              <a:rPr lang="en-US" sz="2600" dirty="0" smtClean="0">
                <a:latin typeface="Bookman Old Style" pitchFamily="18" charset="0"/>
              </a:rPr>
              <a:t>	</a:t>
            </a:r>
            <a:r>
              <a:rPr lang="ru-RU" sz="2600" dirty="0" smtClean="0">
                <a:latin typeface="Bookman Old Style" pitchFamily="18" charset="0"/>
              </a:rPr>
              <a:t>Проблема неуспеваемости </a:t>
            </a:r>
            <a:r>
              <a:rPr lang="ru-RU" sz="2600" dirty="0" smtClean="0">
                <a:latin typeface="Bookman Old Style" pitchFamily="18" charset="0"/>
              </a:rPr>
              <a:t>– одна из центральных в педагогике и педагогической психологии. Выявлено, что школьная неуспеваемость может быть следствием причин как непсихологического </a:t>
            </a:r>
            <a:r>
              <a:rPr lang="ru-RU" sz="2600" dirty="0" smtClean="0">
                <a:latin typeface="Bookman Old Style" pitchFamily="18" charset="0"/>
              </a:rPr>
              <a:t>характера</a:t>
            </a:r>
            <a:r>
              <a:rPr lang="en-US" sz="2600" dirty="0" smtClean="0">
                <a:latin typeface="Bookman Old Style" pitchFamily="18" charset="0"/>
              </a:rPr>
              <a:t> (</a:t>
            </a:r>
            <a:r>
              <a:rPr lang="ru-RU" sz="2600" dirty="0" smtClean="0">
                <a:latin typeface="Bookman Old Style" pitchFamily="18" charset="0"/>
              </a:rPr>
              <a:t>семейно </a:t>
            </a:r>
            <a:r>
              <a:rPr lang="ru-RU" sz="2600" dirty="0" smtClean="0">
                <a:latin typeface="Bookman Old Style" pitchFamily="18" charset="0"/>
              </a:rPr>
              <a:t>бытовые условия, педагогическая запущенность, уровень образования </a:t>
            </a:r>
            <a:r>
              <a:rPr lang="ru-RU" sz="2600" dirty="0" smtClean="0">
                <a:latin typeface="Bookman Old Style" pitchFamily="18" charset="0"/>
              </a:rPr>
              <a:t>родителей</a:t>
            </a:r>
            <a:r>
              <a:rPr lang="en-US" sz="2600" dirty="0" smtClean="0">
                <a:latin typeface="Bookman Old Style" pitchFamily="18" charset="0"/>
              </a:rPr>
              <a:t>)</a:t>
            </a:r>
            <a:r>
              <a:rPr lang="ru-RU" sz="2600" dirty="0" smtClean="0">
                <a:latin typeface="Bookman Old Style" pitchFamily="18" charset="0"/>
              </a:rPr>
              <a:t>, </a:t>
            </a:r>
            <a:r>
              <a:rPr lang="ru-RU" sz="2600" dirty="0" smtClean="0">
                <a:latin typeface="Bookman Old Style" pitchFamily="18" charset="0"/>
              </a:rPr>
              <a:t>так и </a:t>
            </a:r>
            <a:r>
              <a:rPr lang="ru-RU" sz="2600" dirty="0" smtClean="0">
                <a:latin typeface="Bookman Old Style" pitchFamily="18" charset="0"/>
              </a:rPr>
              <a:t>психологического</a:t>
            </a:r>
            <a:r>
              <a:rPr lang="en-US" sz="2600" dirty="0" smtClean="0">
                <a:latin typeface="Bookman Old Style" pitchFamily="18" charset="0"/>
              </a:rPr>
              <a:t> (</a:t>
            </a:r>
            <a:r>
              <a:rPr lang="ru-RU" sz="2600" dirty="0" smtClean="0">
                <a:latin typeface="Bookman Old Style" pitchFamily="18" charset="0"/>
              </a:rPr>
              <a:t>недостатки </a:t>
            </a:r>
            <a:r>
              <a:rPr lang="ru-RU" sz="2600" dirty="0" smtClean="0">
                <a:latin typeface="Bookman Old Style" pitchFamily="18" charset="0"/>
              </a:rPr>
              <a:t>в познавательной, </a:t>
            </a:r>
            <a:r>
              <a:rPr lang="ru-RU" sz="2600" dirty="0" err="1" smtClean="0">
                <a:latin typeface="Bookman Old Style" pitchFamily="18" charset="0"/>
              </a:rPr>
              <a:t>потребностно</a:t>
            </a:r>
            <a:r>
              <a:rPr lang="en-US" sz="2600" dirty="0" smtClean="0">
                <a:latin typeface="Bookman Old Style" pitchFamily="18" charset="0"/>
              </a:rPr>
              <a:t>-</a:t>
            </a:r>
            <a:r>
              <a:rPr lang="ru-RU" sz="2600" dirty="0" smtClean="0">
                <a:latin typeface="Bookman Old Style" pitchFamily="18" charset="0"/>
              </a:rPr>
              <a:t>мотивационной </a:t>
            </a:r>
            <a:r>
              <a:rPr lang="ru-RU" sz="2600" dirty="0" smtClean="0">
                <a:latin typeface="Bookman Old Style" pitchFamily="18" charset="0"/>
              </a:rPr>
              <a:t>сферах, индивидуально психологические особенности учащихся, </a:t>
            </a:r>
            <a:r>
              <a:rPr lang="ru-RU" sz="2600" dirty="0" err="1" smtClean="0">
                <a:latin typeface="Bookman Old Style" pitchFamily="18" charset="0"/>
              </a:rPr>
              <a:t>несформированность</a:t>
            </a:r>
            <a:r>
              <a:rPr lang="ru-RU" sz="2600" dirty="0" smtClean="0">
                <a:latin typeface="Bookman Old Style" pitchFamily="18" charset="0"/>
              </a:rPr>
              <a:t> </a:t>
            </a:r>
            <a:r>
              <a:rPr lang="ru-RU" sz="2600" dirty="0" smtClean="0">
                <a:latin typeface="Bookman Old Style" pitchFamily="18" charset="0"/>
              </a:rPr>
              <a:t>анализа</a:t>
            </a:r>
            <a:r>
              <a:rPr lang="en-US" sz="2600" dirty="0" smtClean="0">
                <a:latin typeface="Bookman Old Style" pitchFamily="18" charset="0"/>
              </a:rPr>
              <a:t>)</a:t>
            </a:r>
            <a:r>
              <a:rPr lang="ru-RU" sz="2600" dirty="0" smtClean="0">
                <a:latin typeface="Bookman Old Style" pitchFamily="18" charset="0"/>
              </a:rPr>
              <a:t>. </a:t>
            </a:r>
            <a:endParaRPr lang="ru-RU" sz="26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54332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Причины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, лежащие в основе неуспеваемости,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можно разделить на 4 группы:</a:t>
            </a:r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психологические причины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биопсихические причины</a:t>
            </a:r>
            <a:endParaRPr lang="ru-RU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социальные причины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</a:t>
            </a: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едагогические причины</a:t>
            </a:r>
            <a:endParaRPr lang="ru-RU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571612"/>
            <a:ext cx="7634310" cy="10191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Причины неуспеваемости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Психологические </a:t>
            </a: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причины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00240"/>
            <a:ext cx="815340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Bookman Old Style" pitchFamily="18" charset="0"/>
              </a:rPr>
              <a:t>	Психологические причины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ru-RU" sz="1800" dirty="0" smtClean="0">
                <a:latin typeface="Bookman Old Style" pitchFamily="18" charset="0"/>
              </a:rPr>
              <a:t>неуспеваемости школьников могут быть вызваны:</a:t>
            </a:r>
          </a:p>
          <a:p>
            <a:pPr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недостатками </a:t>
            </a:r>
            <a:r>
              <a:rPr lang="ru-RU" sz="1800" dirty="0" smtClean="0">
                <a:latin typeface="Bookman Old Style" pitchFamily="18" charset="0"/>
              </a:rPr>
              <a:t>в познавательной </a:t>
            </a:r>
            <a:r>
              <a:rPr lang="ru-RU" sz="1800" dirty="0" smtClean="0">
                <a:latin typeface="Bookman Old Style" pitchFamily="18" charset="0"/>
              </a:rPr>
              <a:t>деятельности</a:t>
            </a:r>
            <a:endParaRPr lang="ru-RU" sz="1800" dirty="0" smtClean="0">
              <a:latin typeface="Bookman Old Style" pitchFamily="18" charset="0"/>
            </a:endParaRPr>
          </a:p>
          <a:p>
            <a:pPr marL="1080000" lvl="0"/>
            <a:r>
              <a:rPr lang="ru-RU" sz="1800" dirty="0" err="1" smtClean="0">
                <a:latin typeface="Bookman Old Style" pitchFamily="18" charset="0"/>
              </a:rPr>
              <a:t>несформированностью</a:t>
            </a:r>
            <a:r>
              <a:rPr lang="ru-RU" sz="1800" dirty="0" smtClean="0">
                <a:latin typeface="Bookman Old Style" pitchFamily="18" charset="0"/>
              </a:rPr>
              <a:t> приемов </a:t>
            </a:r>
            <a:r>
              <a:rPr lang="ru-RU" sz="1800" dirty="0" smtClean="0">
                <a:latin typeface="Bookman Old Style" pitchFamily="18" charset="0"/>
              </a:rPr>
              <a:t>учебной </a:t>
            </a:r>
            <a:r>
              <a:rPr lang="ru-RU" sz="1800" dirty="0" smtClean="0">
                <a:latin typeface="Bookman Old Style" pitchFamily="18" charset="0"/>
              </a:rPr>
              <a:t>деятельности</a:t>
            </a:r>
            <a:endParaRPr lang="ru-RU" sz="1800" dirty="0" smtClean="0">
              <a:latin typeface="Bookman Old Style" pitchFamily="18" charset="0"/>
            </a:endParaRPr>
          </a:p>
          <a:p>
            <a:pPr marL="1080000" lvl="0"/>
            <a:r>
              <a:rPr lang="ru-RU" sz="1800" dirty="0" smtClean="0">
                <a:latin typeface="Bookman Old Style" pitchFamily="18" charset="0"/>
              </a:rPr>
              <a:t>недостатком </a:t>
            </a:r>
            <a:r>
              <a:rPr lang="ru-RU" sz="1800" dirty="0" smtClean="0">
                <a:latin typeface="Bookman Old Style" pitchFamily="18" charset="0"/>
              </a:rPr>
              <a:t>развития психических </a:t>
            </a:r>
            <a:r>
              <a:rPr lang="ru-RU" sz="1800" dirty="0" smtClean="0">
                <a:latin typeface="Bookman Old Style" pitchFamily="18" charset="0"/>
              </a:rPr>
              <a:t>процессов</a:t>
            </a:r>
            <a:endParaRPr lang="ru-RU" sz="1800" dirty="0" smtClean="0">
              <a:latin typeface="Bookman Old Style" pitchFamily="18" charset="0"/>
            </a:endParaRPr>
          </a:p>
          <a:p>
            <a:pPr marL="1080000" lvl="0"/>
            <a:r>
              <a:rPr lang="ru-RU" sz="1800" dirty="0" smtClean="0">
                <a:latin typeface="Bookman Old Style" pitchFamily="18" charset="0"/>
              </a:rPr>
              <a:t>неадекватным использованием ребенком </a:t>
            </a:r>
            <a:r>
              <a:rPr lang="ru-RU" sz="1800" dirty="0" smtClean="0">
                <a:latin typeface="Bookman Old Style" pitchFamily="18" charset="0"/>
              </a:rPr>
              <a:t>своих индивидуально-типологических особенностей, проявляемых в познавательной </a:t>
            </a:r>
            <a:r>
              <a:rPr lang="ru-RU" sz="1800" dirty="0" smtClean="0">
                <a:latin typeface="Bookman Old Style" pitchFamily="18" charset="0"/>
              </a:rPr>
              <a:t>деятельности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недостатками </a:t>
            </a:r>
            <a:r>
              <a:rPr lang="ru-RU" sz="1800" dirty="0" smtClean="0">
                <a:latin typeface="Bookman Old Style" pitchFamily="18" charset="0"/>
              </a:rPr>
              <a:t>в </a:t>
            </a:r>
            <a:r>
              <a:rPr lang="ru-RU" sz="1800" dirty="0" smtClean="0">
                <a:latin typeface="Bookman Old Style" pitchFamily="18" charset="0"/>
              </a:rPr>
              <a:t>развитии </a:t>
            </a:r>
            <a:r>
              <a:rPr lang="ru-RU" sz="1800" dirty="0" smtClean="0">
                <a:latin typeface="Bookman Old Style" pitchFamily="18" charset="0"/>
              </a:rPr>
              <a:t>мотивационной </a:t>
            </a:r>
            <a:r>
              <a:rPr lang="ru-RU" sz="1800" dirty="0" smtClean="0">
                <a:latin typeface="Bookman Old Style" pitchFamily="18" charset="0"/>
              </a:rPr>
              <a:t>сферы</a:t>
            </a:r>
            <a:endParaRPr lang="ru-RU" sz="1800" dirty="0" smtClean="0">
              <a:latin typeface="Bookman Old Style" pitchFamily="18" charset="0"/>
            </a:endParaRPr>
          </a:p>
          <a:p>
            <a:endParaRPr lang="ru-RU" sz="1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Биопсихические </a:t>
            </a: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причины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00240"/>
            <a:ext cx="815340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Bookman Old Style" pitchFamily="18" charset="0"/>
              </a:rPr>
              <a:t>	Биопсихическими причинами  неуспеваемости школьников являются:</a:t>
            </a:r>
          </a:p>
          <a:p>
            <a:pPr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общая </a:t>
            </a:r>
            <a:r>
              <a:rPr lang="ru-RU" sz="1800" dirty="0" smtClean="0">
                <a:latin typeface="Bookman Old Style" pitchFamily="18" charset="0"/>
              </a:rPr>
              <a:t>слабость </a:t>
            </a:r>
            <a:r>
              <a:rPr lang="ru-RU" sz="1800" dirty="0" smtClean="0">
                <a:latin typeface="Bookman Old Style" pitchFamily="18" charset="0"/>
              </a:rPr>
              <a:t>организма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нарушение </a:t>
            </a:r>
            <a:r>
              <a:rPr lang="ru-RU" sz="1800" dirty="0" smtClean="0">
                <a:latin typeface="Bookman Old Style" pitchFamily="18" charset="0"/>
              </a:rPr>
              <a:t>зрения, слуха, </a:t>
            </a:r>
            <a:r>
              <a:rPr lang="ru-RU" sz="1800" dirty="0" smtClean="0">
                <a:latin typeface="Bookman Old Style" pitchFamily="18" charset="0"/>
              </a:rPr>
              <a:t>артикуляции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err="1" smtClean="0">
                <a:latin typeface="Bookman Old Style" pitchFamily="18" charset="0"/>
              </a:rPr>
              <a:t>леворукость</a:t>
            </a:r>
            <a:endParaRPr lang="ru-RU" sz="1800" dirty="0" smtClean="0">
              <a:latin typeface="Bookman Old Style" pitchFamily="18" charset="0"/>
            </a:endParaRPr>
          </a:p>
          <a:p>
            <a:endParaRPr lang="ru-RU" sz="1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Социальные </a:t>
            </a: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причины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00240"/>
            <a:ext cx="815340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Bookman Old Style" pitchFamily="18" charset="0"/>
              </a:rPr>
              <a:t>	Социальные причины  неуспеваемости школьников следующие:</a:t>
            </a:r>
          </a:p>
          <a:p>
            <a:pPr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материальная </a:t>
            </a:r>
            <a:r>
              <a:rPr lang="ru-RU" sz="1800" dirty="0" smtClean="0">
                <a:latin typeface="Bookman Old Style" pitchFamily="18" charset="0"/>
              </a:rPr>
              <a:t>необеспеченность </a:t>
            </a:r>
            <a:r>
              <a:rPr lang="ru-RU" sz="1800" dirty="0" smtClean="0">
                <a:latin typeface="Bookman Old Style" pitchFamily="18" charset="0"/>
              </a:rPr>
              <a:t>семьи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алкоголизм родителей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недостаток </a:t>
            </a:r>
            <a:r>
              <a:rPr lang="ru-RU" sz="1800" dirty="0" smtClean="0">
                <a:latin typeface="Bookman Old Style" pitchFamily="18" charset="0"/>
              </a:rPr>
              <a:t>любви и </a:t>
            </a:r>
            <a:r>
              <a:rPr lang="ru-RU" sz="1800" dirty="0" smtClean="0">
                <a:latin typeface="Bookman Old Style" pitchFamily="18" charset="0"/>
              </a:rPr>
              <a:t>заботы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педагогическая </a:t>
            </a:r>
            <a:r>
              <a:rPr lang="ru-RU" sz="1800" dirty="0" smtClean="0">
                <a:latin typeface="Bookman Old Style" pitchFamily="18" charset="0"/>
              </a:rPr>
              <a:t>безграмотность родителей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Педагогические </a:t>
            </a:r>
            <a:r>
              <a:rPr lang="ru-RU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причины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00240"/>
            <a:ext cx="815340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Bookman Old Style" pitchFamily="18" charset="0"/>
              </a:rPr>
              <a:t>	В числе педагогических причин неуспеваемости школьников можно выделить:</a:t>
            </a:r>
          </a:p>
          <a:p>
            <a:pPr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низкий </a:t>
            </a:r>
            <a:r>
              <a:rPr lang="ru-RU" sz="1800" dirty="0" smtClean="0">
                <a:latin typeface="Bookman Old Style" pitchFamily="18" charset="0"/>
              </a:rPr>
              <a:t>интерес учебной </a:t>
            </a:r>
            <a:r>
              <a:rPr lang="ru-RU" sz="1800" dirty="0" smtClean="0">
                <a:latin typeface="Bookman Old Style" pitchFamily="18" charset="0"/>
              </a:rPr>
              <a:t>деятельности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пропуск занятий</a:t>
            </a:r>
            <a:endParaRPr lang="ru-RU" sz="1800" dirty="0" smtClean="0">
              <a:latin typeface="Bookman Old Style" pitchFamily="18" charset="0"/>
            </a:endParaRP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низкая </a:t>
            </a:r>
            <a:r>
              <a:rPr lang="ru-RU" sz="1800" dirty="0" smtClean="0">
                <a:latin typeface="Bookman Old Style" pitchFamily="18" charset="0"/>
              </a:rPr>
              <a:t>эффективность </a:t>
            </a:r>
            <a:r>
              <a:rPr lang="ru-RU" sz="1800" dirty="0" smtClean="0">
                <a:latin typeface="Bookman Old Style" pitchFamily="18" charset="0"/>
              </a:rPr>
              <a:t>деятельности</a:t>
            </a:r>
          </a:p>
          <a:p>
            <a:pPr marL="1080000"/>
            <a:r>
              <a:rPr lang="ru-RU" sz="1800" dirty="0" smtClean="0">
                <a:latin typeface="Bookman Old Style" pitchFamily="18" charset="0"/>
              </a:rPr>
              <a:t>отсутствие дифференцированного подхода со стороны учителя</a:t>
            </a:r>
          </a:p>
          <a:p>
            <a:pPr marL="1080000"/>
            <a:endParaRPr lang="ru-RU" sz="1800" dirty="0" smtClean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214554"/>
            <a:ext cx="8153400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900" dirty="0" smtClean="0">
                <a:latin typeface="Bookman Old Style" pitchFamily="18" charset="0"/>
              </a:rPr>
              <a:t>	</a:t>
            </a:r>
            <a:r>
              <a:rPr lang="ru-RU" sz="1900" dirty="0" smtClean="0">
                <a:latin typeface="Bookman Old Style" pitchFamily="18" charset="0"/>
              </a:rPr>
              <a:t>Все </a:t>
            </a:r>
            <a:r>
              <a:rPr lang="ru-RU" sz="1900" dirty="0" smtClean="0">
                <a:latin typeface="Bookman Old Style" pitchFamily="18" charset="0"/>
              </a:rPr>
              <a:t>причины социально-педагогического характера и </a:t>
            </a:r>
            <a:r>
              <a:rPr lang="ru-RU" sz="1900" dirty="0" smtClean="0">
                <a:latin typeface="Bookman Old Style" pitchFamily="18" charset="0"/>
              </a:rPr>
              <a:t>биопсихические сводятся</a:t>
            </a:r>
            <a:r>
              <a:rPr lang="en-US" sz="1900" dirty="0" smtClean="0">
                <a:latin typeface="Bookman Old Style" pitchFamily="18" charset="0"/>
              </a:rPr>
              <a:t>, </a:t>
            </a:r>
            <a:r>
              <a:rPr lang="ru-RU" sz="1900" dirty="0" smtClean="0">
                <a:latin typeface="Bookman Old Style" pitchFamily="18" charset="0"/>
              </a:rPr>
              <a:t>в конечном </a:t>
            </a:r>
            <a:r>
              <a:rPr lang="ru-RU" sz="1900" dirty="0" smtClean="0">
                <a:latin typeface="Bookman Old Style" pitchFamily="18" charset="0"/>
              </a:rPr>
              <a:t>счёте</a:t>
            </a:r>
            <a:r>
              <a:rPr lang="en-US" sz="1900" dirty="0" smtClean="0">
                <a:latin typeface="Bookman Old Style" pitchFamily="18" charset="0"/>
              </a:rPr>
              <a:t>,</a:t>
            </a:r>
            <a:r>
              <a:rPr lang="ru-RU" sz="1900" dirty="0" smtClean="0">
                <a:latin typeface="Bookman Old Style" pitchFamily="18" charset="0"/>
              </a:rPr>
              <a:t> </a:t>
            </a:r>
            <a:r>
              <a:rPr lang="ru-RU" sz="1900" dirty="0" smtClean="0">
                <a:latin typeface="Bookman Old Style" pitchFamily="18" charset="0"/>
              </a:rPr>
              <a:t>к психологическим причинам. К неуспевающим детям относят не только «двоечников», но и «троечников», которые некачественно, поверхностно, с пробелами усваивают школьную программу.</a:t>
            </a:r>
          </a:p>
          <a:p>
            <a:pPr>
              <a:buNone/>
            </a:pPr>
            <a:r>
              <a:rPr lang="en-US" sz="1900" dirty="0" smtClean="0">
                <a:latin typeface="Bookman Old Style" pitchFamily="18" charset="0"/>
              </a:rPr>
              <a:t>	</a:t>
            </a:r>
            <a:r>
              <a:rPr lang="ru-RU" sz="1900" dirty="0" smtClean="0">
                <a:latin typeface="Bookman Old Style" pitchFamily="18" charset="0"/>
              </a:rPr>
              <a:t>Психологические </a:t>
            </a:r>
            <a:r>
              <a:rPr lang="ru-RU" sz="1900" dirty="0" smtClean="0">
                <a:latin typeface="Bookman Old Style" pitchFamily="18" charset="0"/>
              </a:rPr>
              <a:t>причины, лежащие в основе неуспеваемости, объединяют в две </a:t>
            </a:r>
            <a:r>
              <a:rPr lang="ru-RU" sz="1900" dirty="0" smtClean="0">
                <a:latin typeface="Bookman Old Style" pitchFamily="18" charset="0"/>
              </a:rPr>
              <a:t>группы</a:t>
            </a:r>
            <a:r>
              <a:rPr lang="ru-RU" sz="1900" dirty="0" smtClean="0">
                <a:latin typeface="Bookman Old Style" pitchFamily="18" charset="0"/>
              </a:rPr>
              <a:t>:</a:t>
            </a:r>
            <a:r>
              <a:rPr lang="ru-RU" sz="1900" dirty="0" smtClean="0">
                <a:latin typeface="Bookman Old Style" pitchFamily="18" charset="0"/>
              </a:rPr>
              <a:t> </a:t>
            </a:r>
            <a:r>
              <a:rPr lang="ru-RU" sz="1900" dirty="0" smtClean="0">
                <a:latin typeface="Bookman Old Style" pitchFamily="18" charset="0"/>
              </a:rPr>
              <a:t>к первой относят недостатки в познавательной деятельности в широком смысле слова, а ко второй – недостатки в развитии мотивационной сферы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Элементы </a:t>
            </a:r>
            <a:r>
              <a:rPr lang="ru-RU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неуспеваемости</a:t>
            </a:r>
            <a:endParaRPr lang="ru-RU" sz="3000" dirty="0">
              <a:solidFill>
                <a:schemeClr val="tx1">
                  <a:lumMod val="65000"/>
                  <a:lumOff val="3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latin typeface="Bookman Old Style" pitchFamily="18" charset="0"/>
              </a:rPr>
              <a:t>ученик  не владеет минимально необходимыми операциями творческой деятельности (комбинирование и использование в новой ситуации имеющихся знаний, умений и </a:t>
            </a:r>
            <a:r>
              <a:rPr lang="ru-RU" sz="1800" dirty="0" smtClean="0">
                <a:latin typeface="Bookman Old Style" pitchFamily="18" charset="0"/>
              </a:rPr>
              <a:t>навыков</a:t>
            </a:r>
            <a:r>
              <a:rPr lang="en-US" sz="1800" dirty="0" smtClean="0">
                <a:latin typeface="Bookman Old Style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latin typeface="Bookman Old Style" pitchFamily="18" charset="0"/>
              </a:rPr>
              <a:t>ученик не стремится получать новые знания теоретического характера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latin typeface="Bookman Old Style" pitchFamily="18" charset="0"/>
              </a:rPr>
              <a:t>ученик </a:t>
            </a:r>
            <a:r>
              <a:rPr lang="ru-RU" sz="1800" dirty="0" smtClean="0">
                <a:latin typeface="Bookman Old Style" pitchFamily="18" charset="0"/>
              </a:rPr>
              <a:t>избегает трудностей творческой деятельности, пассивен при столкновении с </a:t>
            </a:r>
            <a:r>
              <a:rPr lang="ru-RU" sz="1800" dirty="0" smtClean="0">
                <a:latin typeface="Bookman Old Style" pitchFamily="18" charset="0"/>
              </a:rPr>
              <a:t>ними</a:t>
            </a:r>
            <a:endParaRPr lang="ru-RU" sz="1800" dirty="0" smtClean="0"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latin typeface="Bookman Old Style" pitchFamily="18" charset="0"/>
              </a:rPr>
              <a:t>ученик </a:t>
            </a:r>
            <a:r>
              <a:rPr lang="ru-RU" sz="1800" dirty="0" smtClean="0">
                <a:latin typeface="Bookman Old Style" pitchFamily="18" charset="0"/>
              </a:rPr>
              <a:t>не стремится к оценке своих </a:t>
            </a:r>
            <a:r>
              <a:rPr lang="ru-RU" sz="1800" dirty="0" smtClean="0">
                <a:latin typeface="Bookman Old Style" pitchFamily="18" charset="0"/>
              </a:rPr>
              <a:t>достижений</a:t>
            </a:r>
            <a:endParaRPr lang="ru-RU" sz="1800" dirty="0" smtClean="0"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latin typeface="Bookman Old Style" pitchFamily="18" charset="0"/>
              </a:rPr>
              <a:t>ученик </a:t>
            </a:r>
            <a:r>
              <a:rPr lang="ru-RU" sz="1800" dirty="0" smtClean="0">
                <a:latin typeface="Bookman Old Style" pitchFamily="18" charset="0"/>
              </a:rPr>
              <a:t>не стремится расширять свои знания, совершенствовать умения и </a:t>
            </a:r>
            <a:r>
              <a:rPr lang="ru-RU" sz="1800" dirty="0" smtClean="0">
                <a:latin typeface="Bookman Old Style" pitchFamily="18" charset="0"/>
              </a:rPr>
              <a:t>навыки</a:t>
            </a:r>
            <a:endParaRPr lang="ru-RU" sz="1800" dirty="0" smtClean="0"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latin typeface="Bookman Old Style" pitchFamily="18" charset="0"/>
              </a:rPr>
              <a:t>ученик </a:t>
            </a:r>
            <a:r>
              <a:rPr lang="ru-RU" sz="1800" dirty="0" smtClean="0">
                <a:latin typeface="Bookman Old Style" pitchFamily="18" charset="0"/>
              </a:rPr>
              <a:t>не усвоил понятий в </a:t>
            </a:r>
            <a:r>
              <a:rPr lang="ru-RU" sz="1800" dirty="0" smtClean="0">
                <a:latin typeface="Bookman Old Style" pitchFamily="18" charset="0"/>
              </a:rPr>
              <a:t>системе</a:t>
            </a:r>
            <a:endParaRPr lang="ru-RU" sz="1800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219</TotalTime>
  <Words>304</Words>
  <Application>Microsoft PowerPoint</Application>
  <PresentationFormat>Экран (4:3)</PresentationFormat>
  <Paragraphs>89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        Причины неуспеваемости школьников</vt:lpstr>
      <vt:lpstr>Слайд 2</vt:lpstr>
      <vt:lpstr>Причины неуспеваемости</vt:lpstr>
      <vt:lpstr> Психологические причины </vt:lpstr>
      <vt:lpstr> Биопсихические причины </vt:lpstr>
      <vt:lpstr> Социальные причины </vt:lpstr>
      <vt:lpstr> Педагогические причины </vt:lpstr>
      <vt:lpstr>Слайд 8</vt:lpstr>
      <vt:lpstr>Элементы неуспеваемости</vt:lpstr>
      <vt:lpstr>Слайд 10</vt:lpstr>
      <vt:lpstr>Это важно</vt:lpstr>
      <vt:lpstr>Основные способы обнаружения проблемы</vt:lpstr>
      <vt:lpstr>Организация помощи школьнику</vt:lpstr>
      <vt:lpstr>Способы поддержания работоспособности</vt:lpstr>
      <vt:lpstr>Подведение итогов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 школьника</dc:title>
  <dc:creator>test</dc:creator>
  <cp:lastModifiedBy>Петросян</cp:lastModifiedBy>
  <cp:revision>28</cp:revision>
  <cp:lastPrinted>1601-01-01T00:00:00Z</cp:lastPrinted>
  <dcterms:created xsi:type="dcterms:W3CDTF">2007-11-20T10:20:34Z</dcterms:created>
  <dcterms:modified xsi:type="dcterms:W3CDTF">2012-12-12T20:56:41Z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