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8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83" r:id="rId18"/>
    <p:sldId id="274" r:id="rId19"/>
    <p:sldId id="277" r:id="rId20"/>
    <p:sldId id="280" r:id="rId21"/>
    <p:sldId id="281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B925-B7CD-4429-8E2A-C9229464C9DB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3721-26A4-4DEE-9D7B-C30E16921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B925-B7CD-4429-8E2A-C9229464C9DB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3721-26A4-4DEE-9D7B-C30E16921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B925-B7CD-4429-8E2A-C9229464C9DB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3721-26A4-4DEE-9D7B-C30E1692155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B925-B7CD-4429-8E2A-C9229464C9DB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3721-26A4-4DEE-9D7B-C30E169215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B925-B7CD-4429-8E2A-C9229464C9DB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3721-26A4-4DEE-9D7B-C30E16921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B925-B7CD-4429-8E2A-C9229464C9DB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3721-26A4-4DEE-9D7B-C30E169215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B925-B7CD-4429-8E2A-C9229464C9DB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3721-26A4-4DEE-9D7B-C30E16921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B925-B7CD-4429-8E2A-C9229464C9DB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3721-26A4-4DEE-9D7B-C30E16921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B925-B7CD-4429-8E2A-C9229464C9DB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3721-26A4-4DEE-9D7B-C30E16921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B925-B7CD-4429-8E2A-C9229464C9DB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3721-26A4-4DEE-9D7B-C30E169215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B925-B7CD-4429-8E2A-C9229464C9DB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3721-26A4-4DEE-9D7B-C30E169215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663B925-B7CD-4429-8E2A-C9229464C9DB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1AB3721-26A4-4DEE-9D7B-C30E169215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526473"/>
            <a:ext cx="7772400" cy="2758511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Государственное бюджетное общеобразовательное учреждение средняя общеобразовательная школа № 88 г. Санкт-Петербурга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000" dirty="0" smtClean="0"/>
              <a:t>Урок русского языка</a:t>
            </a:r>
            <a:br>
              <a:rPr lang="ru-RU" sz="2000" dirty="0" smtClean="0"/>
            </a:br>
            <a:r>
              <a:rPr lang="ru-RU" sz="2000" dirty="0" smtClean="0"/>
              <a:t>6 класс</a:t>
            </a:r>
            <a:endParaRPr lang="ru-RU" sz="2000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148064" y="4077072"/>
            <a:ext cx="3600400" cy="15121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077072"/>
            <a:ext cx="1512168" cy="187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513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1988840"/>
            <a:ext cx="8496944" cy="4137323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>
                <a:solidFill>
                  <a:schemeClr val="tx1"/>
                </a:solidFill>
              </a:rPr>
              <a:t>описание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</a:rPr>
              <a:t> </a:t>
            </a:r>
          </a:p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</a:rPr>
              <a:t>с</a:t>
            </a:r>
            <a:r>
              <a:rPr lang="ru-RU" sz="3200" b="1" dirty="0" smtClean="0">
                <a:solidFill>
                  <a:schemeClr val="tx1"/>
                </a:solidFill>
              </a:rPr>
              <a:t>остояния природы</a:t>
            </a:r>
            <a:r>
              <a:rPr lang="ru-RU" sz="3200" dirty="0" smtClean="0">
                <a:solidFill>
                  <a:schemeClr val="tx1"/>
                </a:solidFill>
              </a:rPr>
              <a:t>                </a:t>
            </a:r>
            <a:r>
              <a:rPr lang="ru-RU" sz="3200" b="1" dirty="0" smtClean="0">
                <a:solidFill>
                  <a:schemeClr val="tx1"/>
                </a:solidFill>
              </a:rPr>
              <a:t>человека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                  </a:t>
            </a:r>
            <a:r>
              <a:rPr lang="ru-RU" sz="3200" b="1" dirty="0" smtClean="0">
                <a:solidFill>
                  <a:schemeClr val="tx1"/>
                </a:solidFill>
              </a:rPr>
              <a:t>места, помещения, интерьера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+mn-lt"/>
              </a:rPr>
              <a:t>Обычно выделяют следующие виды описания</a:t>
            </a:r>
            <a:r>
              <a:rPr lang="ru-RU" dirty="0"/>
              <a:t>: </a:t>
            </a:r>
            <a:br>
              <a:rPr lang="ru-RU" dirty="0"/>
            </a:b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763688" y="2564904"/>
            <a:ext cx="252028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644008" y="2564904"/>
            <a:ext cx="194421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427984" y="2564904"/>
            <a:ext cx="0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253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+mn-lt"/>
              </a:rPr>
              <a:t>Состояние природы</a:t>
            </a:r>
            <a:endParaRPr lang="ru-RU" sz="14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908720"/>
            <a:ext cx="5112568" cy="58326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</a:rPr>
              <a:t>Был прекрасный июльский </a:t>
            </a:r>
            <a:r>
              <a:rPr lang="ru-RU" sz="1600" b="1" dirty="0" smtClean="0">
                <a:solidFill>
                  <a:schemeClr val="tx1"/>
                </a:solidFill>
              </a:rPr>
              <a:t>день. </a:t>
            </a:r>
            <a:r>
              <a:rPr lang="ru-RU" sz="1600" b="1" dirty="0">
                <a:solidFill>
                  <a:schemeClr val="tx1"/>
                </a:solidFill>
              </a:rPr>
              <a:t>С самого раннего утра небо ясно; утренняя заря не пылает пожаром: она разливается кротким румянцем. Солнце - не огнистое, не раскаленное, </a:t>
            </a:r>
            <a:r>
              <a:rPr lang="ru-RU" sz="1600" b="1" dirty="0" smtClean="0">
                <a:solidFill>
                  <a:schemeClr val="tx1"/>
                </a:solidFill>
              </a:rPr>
              <a:t>не </a:t>
            </a:r>
            <a:r>
              <a:rPr lang="ru-RU" sz="1600" b="1" dirty="0">
                <a:solidFill>
                  <a:schemeClr val="tx1"/>
                </a:solidFill>
              </a:rPr>
              <a:t>тускло-багровое, как перед бурей, но светлое и приветливо- лучезарное - мирно всплывает под узкой и длинной </a:t>
            </a:r>
            <a:r>
              <a:rPr lang="ru-RU" sz="1600" b="1" dirty="0" smtClean="0">
                <a:solidFill>
                  <a:schemeClr val="tx1"/>
                </a:solidFill>
              </a:rPr>
              <a:t>тучкой…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/>
                </a:solidFill>
              </a:rPr>
              <a:t>(</a:t>
            </a:r>
            <a:r>
              <a:rPr lang="ru-RU" sz="1600" b="1" dirty="0" err="1">
                <a:solidFill>
                  <a:schemeClr val="tx1"/>
                </a:solidFill>
              </a:rPr>
              <a:t>И.С.Тургенев</a:t>
            </a:r>
            <a:r>
              <a:rPr lang="ru-RU" sz="1600" b="1" dirty="0">
                <a:solidFill>
                  <a:schemeClr val="tx1"/>
                </a:solidFill>
              </a:rPr>
              <a:t> "</a:t>
            </a:r>
            <a:r>
              <a:rPr lang="ru-RU" sz="1600" b="1" dirty="0" err="1">
                <a:solidFill>
                  <a:schemeClr val="tx1"/>
                </a:solidFill>
              </a:rPr>
              <a:t>Бежин</a:t>
            </a:r>
            <a:r>
              <a:rPr lang="ru-RU" sz="1600" b="1" dirty="0">
                <a:solidFill>
                  <a:schemeClr val="tx1"/>
                </a:solidFill>
              </a:rPr>
              <a:t> луг").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717742"/>
            <a:ext cx="1728192" cy="1783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9552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052736"/>
            <a:ext cx="4896544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>
                <a:solidFill>
                  <a:schemeClr val="tx1"/>
                </a:solidFill>
              </a:rPr>
              <a:t>Первому, старшему из всех, Феде, вы бы дали лет четырнадцать. Это был стройный мальчик, с красивыми и тонкими, немного мелкими чертами лица, кудрявыми белокурыми волосами, светлыми глазами и постоянной </a:t>
            </a:r>
            <a:r>
              <a:rPr lang="ru-RU" sz="1800" b="1" dirty="0" err="1">
                <a:solidFill>
                  <a:schemeClr val="tx1"/>
                </a:solidFill>
              </a:rPr>
              <a:t>полувесёлой</a:t>
            </a:r>
            <a:r>
              <a:rPr lang="ru-RU" sz="1800" b="1" dirty="0">
                <a:solidFill>
                  <a:schemeClr val="tx1"/>
                </a:solidFill>
              </a:rPr>
              <a:t>, </a:t>
            </a:r>
            <a:r>
              <a:rPr lang="ru-RU" sz="1800" b="1" dirty="0" err="1">
                <a:solidFill>
                  <a:schemeClr val="tx1"/>
                </a:solidFill>
              </a:rPr>
              <a:t>полурассеянной</a:t>
            </a:r>
            <a:r>
              <a:rPr lang="ru-RU" sz="1800" b="1" dirty="0">
                <a:solidFill>
                  <a:schemeClr val="tx1"/>
                </a:solidFill>
              </a:rPr>
              <a:t> улыбкой.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tx1"/>
                </a:solidFill>
              </a:rPr>
              <a:t>На нем была пестрая ситцевая рубаха с желтой каемкой; небольшой новый армячок </a:t>
            </a:r>
            <a:r>
              <a:rPr lang="ru-RU" sz="1800" b="1" dirty="0" smtClean="0">
                <a:solidFill>
                  <a:schemeClr val="tx1"/>
                </a:solidFill>
              </a:rPr>
              <a:t>внакидку…</a:t>
            </a:r>
            <a:endParaRPr lang="ru-RU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(</a:t>
            </a:r>
            <a:r>
              <a:rPr lang="ru-RU" sz="1800" b="1" dirty="0" err="1">
                <a:solidFill>
                  <a:schemeClr val="tx1"/>
                </a:solidFill>
              </a:rPr>
              <a:t>И.С.Тургенев</a:t>
            </a:r>
            <a:r>
              <a:rPr lang="ru-RU" sz="1800" b="1" dirty="0">
                <a:solidFill>
                  <a:schemeClr val="tx1"/>
                </a:solidFill>
              </a:rPr>
              <a:t> "</a:t>
            </a:r>
            <a:r>
              <a:rPr lang="ru-RU" sz="1800" b="1" dirty="0" err="1">
                <a:solidFill>
                  <a:schemeClr val="tx1"/>
                </a:solidFill>
              </a:rPr>
              <a:t>Бежин</a:t>
            </a:r>
            <a:r>
              <a:rPr lang="ru-RU" sz="1800" b="1" dirty="0">
                <a:solidFill>
                  <a:schemeClr val="tx1"/>
                </a:solidFill>
              </a:rPr>
              <a:t> луг").</a:t>
            </a:r>
          </a:p>
          <a:p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580112" y="2679192"/>
            <a:ext cx="3240360" cy="34472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140969"/>
            <a:ext cx="1584176" cy="2157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+mn-lt"/>
              </a:rPr>
              <a:t>Описание человек</a:t>
            </a:r>
            <a:r>
              <a:rPr lang="ru-RU" sz="1800" dirty="0" smtClean="0">
                <a:latin typeface="+mn-lt"/>
              </a:rPr>
              <a:t>а</a:t>
            </a:r>
            <a:endParaRPr lang="ru-RU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432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268760"/>
            <a:ext cx="8352927" cy="5328592"/>
          </a:xfrm>
        </p:spPr>
        <p:txBody>
          <a:bodyPr>
            <a:normAutofit/>
          </a:bodyPr>
          <a:lstStyle/>
          <a:p>
            <a:pPr marL="276225" algn="just">
              <a:lnSpc>
                <a:spcPct val="115000"/>
              </a:lnSpc>
              <a:spcAft>
                <a:spcPts val="0"/>
              </a:spcAft>
            </a:pPr>
            <a:r>
              <a:rPr lang="ru-RU" sz="1700" b="1" dirty="0" smtClean="0">
                <a:solidFill>
                  <a:schemeClr val="tx1"/>
                </a:solidFill>
                <a:ea typeface="Calibri"/>
                <a:cs typeface="Times New Roman"/>
              </a:rPr>
              <a:t>Ему </a:t>
            </a:r>
            <a:r>
              <a:rPr lang="ru-RU" sz="1700" b="1" dirty="0">
                <a:solidFill>
                  <a:schemeClr val="tx1"/>
                </a:solidFill>
                <a:ea typeface="Calibri"/>
                <a:cs typeface="Times New Roman"/>
              </a:rPr>
              <a:t>отвели над кухней каморку; он устроил ее  себе сам по своему вкусу: соорудил в ней кровать из дубовых досок на четырех чурбанах, истинно богатырскую кровать; сто пудов можно было положить на неё - не прогнулась бы; под кроватью находился дюжий сундук; в уголку стоял столик такого же крепкого свойства, а возле столика-стул на трех ножках, да такой  прочный и приземистый, что сам Герасим, бывало, поднимет его, уронит и ухмыльнется. </a:t>
            </a:r>
            <a:endParaRPr lang="ru-RU" sz="1700" b="1" dirty="0" smtClean="0">
              <a:solidFill>
                <a:schemeClr val="tx1"/>
              </a:solidFill>
              <a:ea typeface="Calibri"/>
              <a:cs typeface="Times New Roman"/>
            </a:endParaRPr>
          </a:p>
          <a:p>
            <a:pPr marL="1905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700" b="1" dirty="0" smtClean="0">
                <a:solidFill>
                  <a:schemeClr val="tx1"/>
                </a:solidFill>
                <a:ea typeface="Calibri"/>
                <a:cs typeface="Times New Roman"/>
              </a:rPr>
              <a:t>                                                                        (</a:t>
            </a:r>
            <a:r>
              <a:rPr lang="ru-RU" sz="1700" b="1" dirty="0" err="1" smtClean="0">
                <a:solidFill>
                  <a:schemeClr val="tx1"/>
                </a:solidFill>
                <a:ea typeface="Calibri"/>
                <a:cs typeface="Times New Roman"/>
              </a:rPr>
              <a:t>И.С.Тургенев</a:t>
            </a:r>
            <a:r>
              <a:rPr lang="ru-RU" sz="1700" b="1" dirty="0" smtClean="0">
                <a:solidFill>
                  <a:schemeClr val="tx1"/>
                </a:solidFill>
                <a:ea typeface="Calibri"/>
                <a:cs typeface="Times New Roman"/>
              </a:rPr>
              <a:t> "Муму")</a:t>
            </a:r>
            <a:endParaRPr lang="ru-RU" sz="1700" b="1" dirty="0" smtClean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700" b="1" dirty="0">
                <a:solidFill>
                  <a:schemeClr val="tx1"/>
                </a:solidFill>
                <a:ea typeface="Calibri"/>
                <a:cs typeface="Times New Roman"/>
              </a:rPr>
              <a:t> </a:t>
            </a:r>
            <a:endParaRPr lang="ru-RU" sz="17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/>
          <a:lstStyle/>
          <a:p>
            <a:r>
              <a:rPr lang="ru-RU" b="1" dirty="0" smtClean="0">
                <a:latin typeface="+mn-lt"/>
              </a:rPr>
              <a:t>Описание помещения</a:t>
            </a:r>
            <a:endParaRPr lang="ru-RU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0744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204864"/>
            <a:ext cx="8064895" cy="4176464"/>
          </a:xfrm>
        </p:spPr>
        <p:txBody>
          <a:bodyPr/>
          <a:lstStyle/>
          <a:p>
            <a:endParaRPr lang="ru-RU" dirty="0"/>
          </a:p>
          <a:p>
            <a:pPr marL="0" indent="0" algn="ctr">
              <a:buNone/>
            </a:pPr>
            <a:r>
              <a:rPr lang="ru-RU" sz="1600" b="1" dirty="0" smtClean="0">
                <a:solidFill>
                  <a:schemeClr val="tx1"/>
                </a:solidFill>
              </a:rPr>
              <a:t>Какой?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latin typeface="+mn-lt"/>
              </a:rPr>
              <a:t>Основной вопрос, характерный </a:t>
            </a:r>
            <a:r>
              <a:rPr lang="ru-RU" sz="1600" b="1" dirty="0">
                <a:latin typeface="+mn-lt"/>
              </a:rPr>
              <a:t>для данного типа </a:t>
            </a:r>
            <a:r>
              <a:rPr lang="ru-RU" sz="1600" b="1" dirty="0" smtClean="0">
                <a:latin typeface="+mn-lt"/>
              </a:rPr>
              <a:t>речи:</a:t>
            </a:r>
            <a:endParaRPr lang="ru-RU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0788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628800"/>
            <a:ext cx="8280919" cy="488286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1.Общее </a:t>
            </a:r>
            <a:r>
              <a:rPr lang="ru-RU" sz="1800" b="1" dirty="0">
                <a:solidFill>
                  <a:schemeClr val="tx1"/>
                </a:solidFill>
              </a:rPr>
              <a:t>представление о </a:t>
            </a:r>
            <a:r>
              <a:rPr lang="ru-RU" sz="1800" b="1" dirty="0" smtClean="0">
                <a:solidFill>
                  <a:schemeClr val="tx1"/>
                </a:solidFill>
              </a:rPr>
              <a:t>предмете.</a:t>
            </a:r>
          </a:p>
          <a:p>
            <a:pPr marL="0" lvl="0" indent="0">
              <a:buNone/>
            </a:pPr>
            <a:r>
              <a:rPr lang="ru-RU" sz="1800" b="1" dirty="0" smtClean="0"/>
              <a:t>( </a:t>
            </a:r>
            <a:r>
              <a:rPr lang="ru-RU" sz="1800" b="1" dirty="0">
                <a:solidFill>
                  <a:srgbClr val="FF0000"/>
                </a:solidFill>
              </a:rPr>
              <a:t>Каков предмет описания</a:t>
            </a:r>
            <a:r>
              <a:rPr lang="ru-RU" sz="1800" b="1" dirty="0" smtClean="0">
                <a:solidFill>
                  <a:srgbClr val="FF0000"/>
                </a:solidFill>
              </a:rPr>
              <a:t>?</a:t>
            </a:r>
            <a:r>
              <a:rPr lang="ru-RU" sz="1800" b="1" dirty="0" smtClean="0"/>
              <a:t>)</a:t>
            </a:r>
            <a:endParaRPr lang="ru-RU" sz="1800" b="1" dirty="0"/>
          </a:p>
          <a:p>
            <a:pPr lvl="0"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2.Признаки </a:t>
            </a:r>
            <a:r>
              <a:rPr lang="ru-RU" sz="1800" b="1" dirty="0">
                <a:solidFill>
                  <a:schemeClr val="tx1"/>
                </a:solidFill>
              </a:rPr>
              <a:t>предмета, человека, явления или животного. 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 smtClean="0"/>
              <a:t>(</a:t>
            </a:r>
            <a:r>
              <a:rPr lang="ru-RU" sz="1800" b="1" dirty="0" smtClean="0">
                <a:solidFill>
                  <a:srgbClr val="FF0000"/>
                </a:solidFill>
              </a:rPr>
              <a:t>Как </a:t>
            </a:r>
            <a:r>
              <a:rPr lang="ru-RU" sz="1800" b="1" dirty="0">
                <a:solidFill>
                  <a:srgbClr val="FF0000"/>
                </a:solidFill>
              </a:rPr>
              <a:t>он выглядит</a:t>
            </a:r>
            <a:r>
              <a:rPr lang="ru-RU" sz="1800" b="1" dirty="0" smtClean="0">
                <a:solidFill>
                  <a:srgbClr val="FF0000"/>
                </a:solidFill>
              </a:rPr>
              <a:t>?</a:t>
            </a:r>
            <a:r>
              <a:rPr lang="ru-RU" sz="1800" b="1" dirty="0" smtClean="0">
                <a:solidFill>
                  <a:schemeClr val="tx1"/>
                </a:solidFill>
              </a:rPr>
              <a:t>)</a:t>
            </a:r>
            <a:endParaRPr lang="ru-RU" sz="1800" b="1" dirty="0">
              <a:solidFill>
                <a:schemeClr val="tx1"/>
              </a:solidFill>
            </a:endParaRPr>
          </a:p>
          <a:p>
            <a:pPr lvl="0"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3.Общая оценка предмета описания. </a:t>
            </a:r>
          </a:p>
          <a:p>
            <a:pPr marL="0" lvl="0" indent="0">
              <a:buNone/>
            </a:pPr>
            <a:r>
              <a:rPr lang="ru-RU" sz="1800" b="1" dirty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 Может </a:t>
            </a:r>
            <a:r>
              <a:rPr lang="ru-RU" sz="1800" b="1" dirty="0">
                <a:solidFill>
                  <a:schemeClr val="tx1"/>
                </a:solidFill>
              </a:rPr>
              <a:t>быть авторская оценка, </a:t>
            </a:r>
            <a:r>
              <a:rPr lang="ru-RU" sz="1800" b="1" dirty="0" smtClean="0">
                <a:solidFill>
                  <a:schemeClr val="tx1"/>
                </a:solidFill>
              </a:rPr>
              <a:t>вывод</a:t>
            </a:r>
            <a:r>
              <a:rPr lang="ru-RU" sz="1800" b="1" dirty="0" smtClean="0"/>
              <a:t>. (</a:t>
            </a:r>
            <a:r>
              <a:rPr lang="ru-RU" sz="1800" b="1" dirty="0" smtClean="0">
                <a:solidFill>
                  <a:srgbClr val="FF0000"/>
                </a:solidFill>
              </a:rPr>
              <a:t>Какие </a:t>
            </a:r>
            <a:r>
              <a:rPr lang="ru-RU" sz="1800" b="1" dirty="0">
                <a:solidFill>
                  <a:srgbClr val="FF0000"/>
                </a:solidFill>
              </a:rPr>
              <a:t>признаки для него характерны</a:t>
            </a:r>
            <a:r>
              <a:rPr lang="ru-RU" sz="1800" b="1" dirty="0" smtClean="0">
                <a:solidFill>
                  <a:srgbClr val="FF0000"/>
                </a:solidFill>
              </a:rPr>
              <a:t>?</a:t>
            </a:r>
            <a:r>
              <a:rPr lang="ru-RU" sz="1800" b="1" dirty="0" smtClean="0"/>
              <a:t>)</a:t>
            </a:r>
            <a:endParaRPr lang="ru-RU" sz="1800" b="1" dirty="0"/>
          </a:p>
          <a:p>
            <a:pPr>
              <a:buNone/>
            </a:pPr>
            <a:r>
              <a:rPr lang="ru-RU" sz="1800" b="1" dirty="0" smtClean="0"/>
              <a:t>  </a:t>
            </a:r>
            <a:r>
              <a:rPr lang="ru-RU" sz="1800" b="1" dirty="0" smtClean="0">
                <a:solidFill>
                  <a:schemeClr val="tx1"/>
                </a:solidFill>
              </a:rPr>
              <a:t>Описание </a:t>
            </a:r>
            <a:r>
              <a:rPr lang="ru-RU" sz="1800" b="1" dirty="0">
                <a:solidFill>
                  <a:schemeClr val="tx1"/>
                </a:solidFill>
              </a:rPr>
              <a:t>может заканчиваться общим впечатлением (или общим признаком).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+mn-lt"/>
              </a:rPr>
              <a:t>Композиция описания</a:t>
            </a:r>
            <a:endParaRPr lang="ru-RU" sz="1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738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1285860"/>
            <a:ext cx="8424936" cy="5143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  </a:t>
            </a:r>
            <a:r>
              <a:rPr lang="ru-RU" sz="1700" b="1" dirty="0" smtClean="0">
                <a:solidFill>
                  <a:schemeClr val="tx1"/>
                </a:solidFill>
              </a:rPr>
              <a:t>На </a:t>
            </a:r>
            <a:r>
              <a:rPr lang="ru-RU" sz="1700" b="1" dirty="0" err="1" smtClean="0">
                <a:solidFill>
                  <a:schemeClr val="tx1"/>
                </a:solidFill>
              </a:rPr>
              <a:t>р_бине</a:t>
            </a:r>
            <a:r>
              <a:rPr lang="ru-RU" sz="1700" b="1" dirty="0" smtClean="0">
                <a:solidFill>
                  <a:schemeClr val="tx1"/>
                </a:solidFill>
              </a:rPr>
              <a:t> я заметил </a:t>
            </a:r>
            <a:r>
              <a:rPr lang="ru-RU" sz="1700" b="1" dirty="0" err="1" smtClean="0">
                <a:solidFill>
                  <a:schemeClr val="tx1"/>
                </a:solidFill>
              </a:rPr>
              <a:t>сн_гиря</a:t>
            </a:r>
            <a:r>
              <a:rPr lang="ru-RU" sz="1700" b="1" dirty="0" smtClean="0">
                <a:solidFill>
                  <a:schemeClr val="tx1"/>
                </a:solidFill>
              </a:rPr>
              <a:t>!</a:t>
            </a:r>
          </a:p>
          <a:p>
            <a:pPr marL="0" indent="0">
              <a:buNone/>
            </a:pPr>
            <a:r>
              <a:rPr lang="ru-RU" sz="1700" b="1" dirty="0" smtClean="0">
                <a:solidFill>
                  <a:schemeClr val="tx1"/>
                </a:solidFill>
              </a:rPr>
              <a:t>Это небольшая серая птичка </a:t>
            </a:r>
            <a:r>
              <a:rPr lang="ru-RU" sz="1700" b="1" dirty="0">
                <a:solidFill>
                  <a:schemeClr val="tx1"/>
                </a:solidFill>
              </a:rPr>
              <a:t>с красной </a:t>
            </a:r>
            <a:r>
              <a:rPr lang="ru-RU" sz="1700" b="1" dirty="0" err="1" smtClean="0">
                <a:solidFill>
                  <a:schemeClr val="tx1"/>
                </a:solidFill>
              </a:rPr>
              <a:t>гру_кой</a:t>
            </a:r>
            <a:r>
              <a:rPr lang="ru-RU" sz="1700" b="1" dirty="0" smtClean="0">
                <a:solidFill>
                  <a:schemeClr val="tx1"/>
                </a:solidFill>
              </a:rPr>
              <a:t>, на </a:t>
            </a:r>
            <a:r>
              <a:rPr lang="ru-RU" sz="1700" b="1" dirty="0">
                <a:solidFill>
                  <a:schemeClr val="tx1"/>
                </a:solidFill>
              </a:rPr>
              <a:t>голове — от клюва до затылка — </a:t>
            </a:r>
            <a:r>
              <a:rPr lang="ru-RU" sz="1700" b="1" dirty="0" err="1" smtClean="0">
                <a:solidFill>
                  <a:schemeClr val="tx1"/>
                </a:solidFill>
              </a:rPr>
              <a:t>ч_рная</a:t>
            </a:r>
            <a:r>
              <a:rPr lang="ru-RU" sz="1700" b="1" dirty="0" smtClean="0">
                <a:solidFill>
                  <a:schemeClr val="tx1"/>
                </a:solidFill>
              </a:rPr>
              <a:t> шапочка, </a:t>
            </a:r>
          </a:p>
          <a:p>
            <a:pPr marL="0" indent="0">
              <a:buNone/>
            </a:pPr>
            <a:r>
              <a:rPr lang="ru-RU" sz="1700" b="1" dirty="0" smtClean="0">
                <a:solidFill>
                  <a:schemeClr val="tx1"/>
                </a:solidFill>
              </a:rPr>
              <a:t>хвостик и  крылышки</a:t>
            </a:r>
          </a:p>
          <a:p>
            <a:pPr marL="0" indent="0">
              <a:buNone/>
            </a:pPr>
            <a:r>
              <a:rPr lang="ru-RU" sz="1700" b="1" dirty="0" smtClean="0">
                <a:solidFill>
                  <a:schemeClr val="tx1"/>
                </a:solidFill>
              </a:rPr>
              <a:t>черного </a:t>
            </a:r>
            <a:r>
              <a:rPr lang="ru-RU" sz="1700" b="1" dirty="0" err="1" smtClean="0">
                <a:solidFill>
                  <a:schemeClr val="tx1"/>
                </a:solidFill>
              </a:rPr>
              <a:t>оп_рения</a:t>
            </a:r>
            <a:r>
              <a:rPr lang="ru-RU" sz="1700" b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700" b="1" dirty="0">
                <a:solidFill>
                  <a:schemeClr val="tx1"/>
                </a:solidFill>
              </a:rPr>
              <a:t>А</a:t>
            </a:r>
            <a:r>
              <a:rPr lang="ru-RU" sz="1700" b="1" dirty="0" smtClean="0">
                <a:solidFill>
                  <a:schemeClr val="tx1"/>
                </a:solidFill>
              </a:rPr>
              <a:t> </a:t>
            </a:r>
            <a:r>
              <a:rPr lang="ru-RU" sz="1700" b="1" dirty="0" err="1" smtClean="0">
                <a:solidFill>
                  <a:schemeClr val="tx1"/>
                </a:solidFill>
              </a:rPr>
              <a:t>гла_ки</a:t>
            </a:r>
            <a:r>
              <a:rPr lang="ru-RU" sz="1700" b="1" dirty="0" smtClean="0">
                <a:solidFill>
                  <a:schemeClr val="tx1"/>
                </a:solidFill>
              </a:rPr>
              <a:t> поблескивают,</a:t>
            </a:r>
            <a:endParaRPr lang="ru-RU" sz="17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700" b="1" dirty="0" smtClean="0">
                <a:solidFill>
                  <a:schemeClr val="tx1"/>
                </a:solidFill>
              </a:rPr>
              <a:t>как бусинки! </a:t>
            </a:r>
          </a:p>
          <a:p>
            <a:pPr marL="0" indent="0">
              <a:buNone/>
            </a:pPr>
            <a:r>
              <a:rPr lang="ru-RU" sz="1700" b="1" dirty="0">
                <a:solidFill>
                  <a:schemeClr val="tx1"/>
                </a:solidFill>
              </a:rPr>
              <a:t> </a:t>
            </a:r>
            <a:r>
              <a:rPr lang="ru-RU" sz="1700" b="1" dirty="0" smtClean="0">
                <a:solidFill>
                  <a:schemeClr val="tx1"/>
                </a:solidFill>
              </a:rPr>
              <a:t>Полакомиться прилетел</a:t>
            </a:r>
            <a:r>
              <a:rPr lang="ru-RU" sz="3200" b="1" dirty="0" smtClean="0">
                <a:solidFill>
                  <a:schemeClr val="tx1"/>
                </a:solidFill>
              </a:rPr>
              <a:t>!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endParaRPr lang="ru-RU" sz="3200" b="1" dirty="0">
              <a:solidFill>
                <a:schemeClr val="tx1"/>
              </a:solidFill>
            </a:endParaRPr>
          </a:p>
          <a:p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Определить композицию текста.</a:t>
            </a:r>
            <a:br>
              <a:rPr lang="ru-RU" sz="3600" b="1" dirty="0" smtClean="0">
                <a:solidFill>
                  <a:srgbClr val="C00000"/>
                </a:solidFill>
                <a:latin typeface="+mn-lt"/>
              </a:rPr>
            </a:br>
            <a:endParaRPr lang="ru-RU" sz="3600" b="1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6" y="4865556"/>
            <a:ext cx="792089" cy="855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640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628800"/>
            <a:ext cx="8215369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Задание: определить  композицию текста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tx1"/>
                </a:solidFill>
              </a:rPr>
              <a:t>Вот взять ягоду чернику,- та растет, и ее видишь: </a:t>
            </a:r>
            <a:r>
              <a:rPr lang="ru-RU" sz="1600" b="1" dirty="0" err="1" smtClean="0">
                <a:solidFill>
                  <a:schemeClr val="tx1"/>
                </a:solidFill>
              </a:rPr>
              <a:t>стебелечек</a:t>
            </a:r>
            <a:r>
              <a:rPr lang="ru-RU" sz="1600" b="1" dirty="0" smtClean="0">
                <a:solidFill>
                  <a:schemeClr val="tx1"/>
                </a:solidFill>
              </a:rPr>
              <a:t> тоненький тянется вверх, по стебельку, как крылышки, в разные стороны зеленые маленькие листики, и у листиков сидят мелким горошком чернички, черные ягодки с синим пушком.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tx1"/>
                </a:solidFill>
              </a:rPr>
              <a:t>Она любит влажную почву.</a:t>
            </a:r>
          </a:p>
          <a:p>
            <a:pPr>
              <a:buNone/>
            </a:pPr>
            <a:r>
              <a:rPr lang="ru-RU" sz="1600" b="1" dirty="0" smtClean="0"/>
              <a:t>             (М.М.Пришвин «Кладовая солнца»).</a:t>
            </a:r>
          </a:p>
          <a:p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76094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+mn-lt"/>
              </a:rPr>
              <a:t>Исследовательская работа</a:t>
            </a:r>
            <a:endParaRPr lang="ru-RU" sz="16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492896"/>
            <a:ext cx="8784975" cy="4178356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b="1" dirty="0" smtClean="0">
                <a:ea typeface="Calibri"/>
                <a:cs typeface="Times New Roman"/>
              </a:rPr>
              <a:t>Пришла зима! Раскинула свое … покрывало. 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b="1" dirty="0" smtClean="0">
                <a:ea typeface="Calibri"/>
                <a:cs typeface="Times New Roman"/>
              </a:rPr>
              <a:t> … снег искрится под лучами … солнца, переливается!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b="1" dirty="0" smtClean="0">
                <a:ea typeface="Calibri"/>
                <a:cs typeface="Times New Roman"/>
              </a:rPr>
              <a:t> Словно  … искорки вспыхивают!</a:t>
            </a:r>
            <a:endParaRPr lang="ru-RU" sz="1600" b="1" dirty="0" smtClean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b="1" dirty="0" smtClean="0">
                <a:ea typeface="Calibri"/>
                <a:cs typeface="Times New Roman"/>
              </a:rPr>
              <a:t>Зимние </a:t>
            </a:r>
            <a:r>
              <a:rPr lang="ru-RU" sz="1600" b="1" dirty="0">
                <a:ea typeface="Calibri"/>
                <a:cs typeface="Times New Roman"/>
              </a:rPr>
              <a:t>забавы ожидают детвору.</a:t>
            </a:r>
            <a:endParaRPr lang="ru-RU" sz="1600" b="1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sz="1600" dirty="0" smtClean="0"/>
              <a:t>(</a:t>
            </a:r>
            <a:r>
              <a:rPr lang="ru-RU" sz="1600" b="1" u="sng" dirty="0" smtClean="0">
                <a:solidFill>
                  <a:srgbClr val="FF0000"/>
                </a:solidFill>
              </a:rPr>
              <a:t>слова для справок: </a:t>
            </a:r>
            <a:r>
              <a:rPr lang="ru-RU" sz="1600" b="1" dirty="0" smtClean="0">
                <a:solidFill>
                  <a:srgbClr val="FF0000"/>
                </a:solidFill>
              </a:rPr>
              <a:t>пушистый, 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 белый, разноцветные, яркий</a:t>
            </a:r>
            <a:r>
              <a:rPr lang="ru-RU" sz="1600" dirty="0" smtClean="0"/>
              <a:t> )</a:t>
            </a: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232248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>
                <a:solidFill>
                  <a:srgbClr val="C00000"/>
                </a:solidFill>
                <a:latin typeface="+mn-lt"/>
              </a:rPr>
              <a:t>Эпитет (греч. «приложение») – определение, придающее выражению образность и эмоциональность, подчеркивающее один из признаков предмета или одно из впечатлений о </a:t>
            </a:r>
            <a:r>
              <a:rPr lang="ru-RU" sz="1600" b="1" dirty="0" smtClean="0">
                <a:solidFill>
                  <a:srgbClr val="C00000"/>
                </a:solidFill>
                <a:latin typeface="+mn-lt"/>
              </a:rPr>
              <a:t>предмете.</a:t>
            </a:r>
            <a:endParaRPr lang="ru-RU" sz="1600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651" y="4797152"/>
            <a:ext cx="1037710" cy="115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5689588"/>
      </p:ext>
    </p:extLst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2060848"/>
            <a:ext cx="7408333" cy="439248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500" b="1" dirty="0" smtClean="0">
                <a:ea typeface="Times New Roman"/>
                <a:cs typeface="Times New Roman"/>
              </a:rPr>
              <a:t>- </a:t>
            </a:r>
            <a:r>
              <a:rPr lang="ru-RU" sz="1700" b="1" dirty="0">
                <a:solidFill>
                  <a:schemeClr val="tx1"/>
                </a:solidFill>
                <a:ea typeface="Times New Roman"/>
                <a:cs typeface="Times New Roman"/>
              </a:rPr>
              <a:t>Теперь можно сказать, что это текст-описание ?</a:t>
            </a:r>
            <a:endParaRPr lang="ru-RU" sz="1700" b="1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700" b="1" dirty="0" smtClean="0">
                <a:solidFill>
                  <a:schemeClr val="tx1"/>
                </a:solidFill>
                <a:ea typeface="Times New Roman"/>
                <a:cs typeface="Times New Roman"/>
              </a:rPr>
              <a:t> - </a:t>
            </a:r>
            <a:r>
              <a:rPr lang="ru-RU" sz="1700" b="1" dirty="0">
                <a:solidFill>
                  <a:schemeClr val="tx1"/>
                </a:solidFill>
                <a:ea typeface="Times New Roman"/>
                <a:cs typeface="Times New Roman"/>
              </a:rPr>
              <a:t>Какова его основная тема? </a:t>
            </a:r>
            <a:endParaRPr lang="ru-RU" sz="1700" b="1" dirty="0" smtClean="0">
              <a:solidFill>
                <a:schemeClr val="tx1"/>
              </a:solidFill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700" b="1" dirty="0" smtClean="0">
                <a:solidFill>
                  <a:schemeClr val="tx1"/>
                </a:solidFill>
                <a:ea typeface="Times New Roman"/>
                <a:cs typeface="Times New Roman"/>
              </a:rPr>
              <a:t>- Какова </a:t>
            </a:r>
            <a:r>
              <a:rPr lang="ru-RU" sz="1700" b="1" dirty="0">
                <a:solidFill>
                  <a:schemeClr val="tx1"/>
                </a:solidFill>
                <a:ea typeface="Times New Roman"/>
                <a:cs typeface="Times New Roman"/>
              </a:rPr>
              <a:t>его основная мысль? </a:t>
            </a:r>
            <a:endParaRPr lang="ru-RU" sz="1700" b="1" dirty="0" smtClean="0">
              <a:solidFill>
                <a:schemeClr val="tx1"/>
              </a:solidFill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700" b="1" dirty="0" smtClean="0">
                <a:solidFill>
                  <a:schemeClr val="tx1"/>
                </a:solidFill>
                <a:ea typeface="Times New Roman"/>
                <a:cs typeface="Times New Roman"/>
              </a:rPr>
              <a:t>- </a:t>
            </a:r>
            <a:r>
              <a:rPr lang="ru-RU" sz="1700" b="1" dirty="0">
                <a:solidFill>
                  <a:schemeClr val="tx1"/>
                </a:solidFill>
                <a:ea typeface="Times New Roman"/>
                <a:cs typeface="Times New Roman"/>
              </a:rPr>
              <a:t>Как автор подчеркивает эту красоту? </a:t>
            </a:r>
            <a:endParaRPr lang="ru-RU" sz="1700" b="1" dirty="0" smtClean="0">
              <a:solidFill>
                <a:schemeClr val="tx1"/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1700" b="1" dirty="0" smtClean="0">
                <a:solidFill>
                  <a:schemeClr val="tx1"/>
                </a:solidFill>
                <a:ea typeface="Times New Roman"/>
                <a:cs typeface="Times New Roman"/>
              </a:rPr>
              <a:t>Каким </a:t>
            </a:r>
            <a:r>
              <a:rPr lang="ru-RU" sz="1700" b="1" dirty="0">
                <a:solidFill>
                  <a:schemeClr val="tx1"/>
                </a:solidFill>
                <a:ea typeface="Times New Roman"/>
                <a:cs typeface="Times New Roman"/>
              </a:rPr>
              <a:t>стилем написан этот текст? </a:t>
            </a:r>
            <a:endParaRPr lang="ru-RU" sz="1700" b="1" dirty="0" smtClean="0">
              <a:solidFill>
                <a:schemeClr val="tx1"/>
              </a:solidFill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700" dirty="0" smtClean="0">
                <a:solidFill>
                  <a:schemeClr val="tx1"/>
                </a:solidFill>
              </a:rPr>
              <a:t>-  </a:t>
            </a:r>
            <a:r>
              <a:rPr lang="ru-RU" sz="1700" b="1" dirty="0" smtClean="0">
                <a:solidFill>
                  <a:schemeClr val="tx1"/>
                </a:solidFill>
              </a:rPr>
              <a:t>Как можно озаглавить текст?</a:t>
            </a:r>
            <a:endParaRPr lang="ru-RU" sz="1700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a typeface="Times New Roman"/>
                <a:cs typeface="Times New Roman"/>
              </a:rPr>
              <a:t>Беседа по тексту: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831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8020413" cy="4752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4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                        </a:t>
            </a:r>
            <a:r>
              <a:rPr lang="ru-RU" b="1" dirty="0" smtClean="0">
                <a:solidFill>
                  <a:schemeClr val="tx1"/>
                </a:solidFill>
              </a:rPr>
              <a:t>Работа учителя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                                       русского языка и литературы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                   ГБОУ СОШ № 88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                       г. Санкт-Петербурга 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                            Малыгиной 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                            Ольги Николаевны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362480"/>
          </a:xfrm>
        </p:spPr>
        <p:txBody>
          <a:bodyPr>
            <a:normAutofit/>
          </a:bodyPr>
          <a:lstStyle/>
          <a:p>
            <a:r>
              <a:rPr lang="ru-RU" sz="1400" b="1" dirty="0">
                <a:solidFill>
                  <a:schemeClr val="tx1"/>
                </a:solidFill>
              </a:rPr>
              <a:t>Тип речи-описание</a:t>
            </a:r>
            <a:br>
              <a:rPr lang="ru-RU" sz="1400" b="1" dirty="0">
                <a:solidFill>
                  <a:schemeClr val="tx1"/>
                </a:solidFill>
              </a:rPr>
            </a:br>
            <a:endParaRPr lang="ru-RU" sz="1400" b="1" dirty="0"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653136"/>
            <a:ext cx="252028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792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948405" cy="4824535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 smtClean="0"/>
              <a:t>-</a:t>
            </a:r>
            <a:r>
              <a:rPr lang="ru-RU" sz="1600" b="1" dirty="0" smtClean="0"/>
              <a:t>Что я нового узнал на уроке?</a:t>
            </a:r>
          </a:p>
          <a:p>
            <a:pPr marL="0" indent="0">
              <a:buNone/>
            </a:pPr>
            <a:r>
              <a:rPr lang="ru-RU" sz="1600" b="1" dirty="0" smtClean="0"/>
              <a:t>-Чему научился?</a:t>
            </a:r>
          </a:p>
          <a:p>
            <a:pPr marL="0" indent="0">
              <a:buNone/>
            </a:pPr>
            <a:r>
              <a:rPr lang="ru-RU" sz="1600" b="1" dirty="0" smtClean="0"/>
              <a:t>-Где я применю полученные </a:t>
            </a:r>
          </a:p>
          <a:p>
            <a:pPr marL="0" indent="0">
              <a:buNone/>
            </a:pPr>
            <a:r>
              <a:rPr lang="ru-RU" sz="1600" b="1" dirty="0" smtClean="0"/>
              <a:t>    знания?</a:t>
            </a: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+mn-lt"/>
              </a:rPr>
              <a:t>Рефлексия</a:t>
            </a:r>
            <a:endParaRPr lang="ru-RU" sz="3200" b="1" dirty="0">
              <a:latin typeface="+mn-lt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7308304" y="5084898"/>
            <a:ext cx="1335662" cy="158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68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30408"/>
          </a:xfrm>
        </p:spPr>
        <p:txBody>
          <a:bodyPr>
            <a:normAutofit/>
          </a:bodyPr>
          <a:lstStyle/>
          <a:p>
            <a:r>
              <a:rPr lang="ru-RU" sz="1600" b="1" dirty="0">
                <a:latin typeface="+mn-lt"/>
              </a:rPr>
              <a:t>Домашнее задание: </a:t>
            </a:r>
            <a:r>
              <a:rPr lang="ru-RU" sz="1600" b="1" dirty="0" smtClean="0">
                <a:latin typeface="+mn-lt"/>
              </a:rPr>
              <a:t>составьте и запишите текст из 3-4 предложений на тему: </a:t>
            </a:r>
            <a:r>
              <a:rPr lang="ru-RU" sz="1600" b="1" dirty="0" smtClean="0">
                <a:solidFill>
                  <a:srgbClr val="FF0000"/>
                </a:solidFill>
                <a:latin typeface="+mn-lt"/>
              </a:rPr>
              <a:t>«Зимушка-зима».</a:t>
            </a:r>
            <a:endParaRPr lang="ru-RU" sz="16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22" y="4581128"/>
            <a:ext cx="1540870" cy="936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755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10552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+mn-lt"/>
              </a:rPr>
              <a:t>Спасибо за </a:t>
            </a:r>
            <a:r>
              <a:rPr lang="ru-RU" sz="1800" b="1" dirty="0" smtClean="0">
                <a:latin typeface="+mn-lt"/>
              </a:rPr>
              <a:t>урок!</a:t>
            </a:r>
            <a:endParaRPr lang="ru-RU" sz="1800" dirty="0">
              <a:latin typeface="+mn-lt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40152" y="3789040"/>
            <a:ext cx="986975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47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556792"/>
            <a:ext cx="8424936" cy="4680520"/>
          </a:xfrm>
        </p:spPr>
        <p:txBody>
          <a:bodyPr/>
          <a:lstStyle/>
          <a:p>
            <a:pPr marL="287274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 smtClean="0">
                <a:ea typeface="Calibri"/>
                <a:cs typeface="Times New Roman"/>
              </a:rPr>
              <a:t> </a:t>
            </a:r>
          </a:p>
          <a:p>
            <a:pPr marL="287274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1" dirty="0" smtClean="0">
                <a:solidFill>
                  <a:schemeClr val="tx1"/>
                </a:solidFill>
                <a:ea typeface="Calibri"/>
                <a:cs typeface="Times New Roman"/>
              </a:rPr>
              <a:t>Нам </a:t>
            </a:r>
            <a:r>
              <a:rPr lang="ru-RU" sz="1800" b="1" dirty="0">
                <a:solidFill>
                  <a:schemeClr val="tx1"/>
                </a:solidFill>
                <a:ea typeface="Calibri"/>
                <a:cs typeface="Times New Roman"/>
              </a:rPr>
              <a:t>дан во владение самый </a:t>
            </a:r>
            <a:r>
              <a:rPr lang="ru-RU" sz="1800" b="1" dirty="0" smtClean="0">
                <a:solidFill>
                  <a:schemeClr val="tx1"/>
                </a:solidFill>
                <a:ea typeface="Calibri"/>
                <a:cs typeface="Times New Roman"/>
              </a:rPr>
              <a:t>богатый</a:t>
            </a:r>
            <a:r>
              <a:rPr lang="ru-RU" sz="1800" b="1" dirty="0">
                <a:solidFill>
                  <a:schemeClr val="tx1"/>
                </a:solidFill>
                <a:ea typeface="Calibri"/>
                <a:cs typeface="Times New Roman"/>
              </a:rPr>
              <a:t>, меткий,   </a:t>
            </a:r>
            <a:r>
              <a:rPr lang="ru-RU" sz="1800" b="1" dirty="0" smtClean="0">
                <a:solidFill>
                  <a:schemeClr val="tx1"/>
                </a:solidFill>
                <a:ea typeface="Calibri"/>
                <a:cs typeface="Times New Roman"/>
              </a:rPr>
              <a:t>могучий </a:t>
            </a:r>
            <a:r>
              <a:rPr lang="ru-RU" sz="1800" b="1" dirty="0">
                <a:solidFill>
                  <a:schemeClr val="tx1"/>
                </a:solidFill>
                <a:ea typeface="Calibri"/>
                <a:cs typeface="Times New Roman"/>
              </a:rPr>
              <a:t>и поистине волшебный русский язык. </a:t>
            </a:r>
            <a:endParaRPr lang="ru-RU" sz="1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2697480"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a typeface="Calibri"/>
                <a:cs typeface="Times New Roman"/>
              </a:rPr>
              <a:t>     </a:t>
            </a:r>
            <a:r>
              <a:rPr lang="ru-RU" sz="1800" b="1" dirty="0" smtClean="0">
                <a:solidFill>
                  <a:schemeClr val="tx1"/>
                </a:solidFill>
                <a:ea typeface="Calibri"/>
                <a:cs typeface="Times New Roman"/>
              </a:rPr>
              <a:t>        </a:t>
            </a:r>
            <a:r>
              <a:rPr lang="ru-RU" sz="1800" b="1" dirty="0">
                <a:solidFill>
                  <a:schemeClr val="tx1"/>
                </a:solidFill>
                <a:ea typeface="Calibri"/>
                <a:cs typeface="Times New Roman"/>
              </a:rPr>
              <a:t>К. Г. Паустовский</a:t>
            </a:r>
            <a:endParaRPr lang="ru-RU" sz="1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+mn-lt"/>
              </a:rPr>
              <a:t>Тип речи - описание</a:t>
            </a:r>
            <a:endParaRPr lang="ru-RU" sz="1800" b="1" dirty="0">
              <a:latin typeface="+mn-lt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251520" y="2348880"/>
            <a:ext cx="2304256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17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196752"/>
            <a:ext cx="8784976" cy="4929411"/>
          </a:xfrm>
        </p:spPr>
        <p:txBody>
          <a:bodyPr/>
          <a:lstStyle/>
          <a:p>
            <a:r>
              <a:rPr lang="ru-RU" sz="2800" b="1" dirty="0" smtClean="0"/>
              <a:t>Повествование		Рассуждение         </a:t>
            </a:r>
            <a:r>
              <a:rPr lang="ru-RU" sz="2800" b="1" dirty="0"/>
              <a:t>О</a:t>
            </a:r>
            <a:r>
              <a:rPr lang="ru-RU" sz="2800" b="1" dirty="0" smtClean="0"/>
              <a:t>писание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</a:rPr>
              <a:t>Типы речи:</a:t>
            </a:r>
            <a:endParaRPr lang="ru-RU" b="1" dirty="0">
              <a:latin typeface="+mn-lt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727297" y="1484784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788024" y="1772816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751178" y="1650117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179513" y="1889448"/>
            <a:ext cx="2808311" cy="4851919"/>
          </a:xfrm>
          <a:prstGeom prst="round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0000"/>
                </a:solidFill>
                <a:ea typeface="Times New Roman"/>
              </a:rPr>
              <a:t>Повествование-это такой </a:t>
            </a:r>
            <a:r>
              <a:rPr lang="ru-RU" b="1" dirty="0" smtClean="0">
                <a:solidFill>
                  <a:srgbClr val="000000"/>
                </a:solidFill>
                <a:ea typeface="Times New Roman"/>
              </a:rPr>
              <a:t>тип речи</a:t>
            </a:r>
            <a:r>
              <a:rPr lang="ru-RU" b="1" dirty="0">
                <a:solidFill>
                  <a:srgbClr val="000000"/>
                </a:solidFill>
                <a:ea typeface="Times New Roman"/>
              </a:rPr>
              <a:t>, где события следуют одно за другим. И каждое предложение несёт в себе что-то новое</a:t>
            </a:r>
            <a:r>
              <a:rPr lang="ru-RU" b="1" dirty="0" smtClean="0">
                <a:solidFill>
                  <a:srgbClr val="000000"/>
                </a:solidFill>
                <a:ea typeface="Times New Roman"/>
              </a:rPr>
              <a:t>. Несколько фотографий  или рисунков</a:t>
            </a:r>
            <a:r>
              <a:rPr lang="ru-RU" sz="2400" b="1" dirty="0" smtClean="0">
                <a:solidFill>
                  <a:srgbClr val="000000"/>
                </a:solidFill>
                <a:ea typeface="Times New Roman"/>
              </a:rPr>
              <a:t>.</a:t>
            </a:r>
            <a:endParaRPr lang="ru-RU" sz="2400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03848" y="1889448"/>
            <a:ext cx="2736304" cy="4851919"/>
          </a:xfrm>
          <a:prstGeom prst="round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000000"/>
                </a:solidFill>
                <a:ea typeface="Times New Roman"/>
              </a:rPr>
              <a:t>Рассуждение – это такой тип речи, где нет никаких картин, рисунков, образов. Выдвигается тезис, затем идут доказательства, размышления</a:t>
            </a:r>
            <a:r>
              <a:rPr lang="ru-RU" sz="2400" b="1" dirty="0">
                <a:solidFill>
                  <a:srgbClr val="000000"/>
                </a:solidFill>
                <a:ea typeface="Times New Roman"/>
              </a:rPr>
              <a:t>. </a:t>
            </a:r>
            <a:endParaRPr lang="ru-RU" sz="24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084169" y="1889448"/>
            <a:ext cx="2880320" cy="4968552"/>
          </a:xfrm>
          <a:prstGeom prst="round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000000"/>
                </a:solidFill>
                <a:ea typeface="Times New Roman"/>
              </a:rPr>
              <a:t>Описание - это такой тип речи, когда </a:t>
            </a:r>
            <a:r>
              <a:rPr lang="ru-RU" b="1" dirty="0" smtClean="0">
                <a:solidFill>
                  <a:srgbClr val="000000"/>
                </a:solidFill>
                <a:ea typeface="Times New Roman"/>
              </a:rPr>
              <a:t>мы подробно </a:t>
            </a:r>
            <a:r>
              <a:rPr lang="ru-RU" b="1" dirty="0">
                <a:solidFill>
                  <a:srgbClr val="000000"/>
                </a:solidFill>
                <a:ea typeface="Times New Roman"/>
              </a:rPr>
              <a:t>рассказываем о предмете, его внешнем виде, </a:t>
            </a:r>
            <a:r>
              <a:rPr lang="ru-RU" b="1" dirty="0" smtClean="0">
                <a:solidFill>
                  <a:srgbClr val="000000"/>
                </a:solidFill>
                <a:ea typeface="Times New Roman"/>
              </a:rPr>
              <a:t>свойствах, которые воспринимаются одновременно Один рисунок</a:t>
            </a:r>
          </a:p>
          <a:p>
            <a:r>
              <a:rPr lang="ru-RU" b="1" dirty="0" smtClean="0">
                <a:solidFill>
                  <a:srgbClr val="000000"/>
                </a:solidFill>
                <a:ea typeface="Times New Roman"/>
              </a:rPr>
              <a:t>(фотография).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604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+mn-lt"/>
              </a:rPr>
              <a:t>Тип речи -повествование</a:t>
            </a:r>
            <a:endParaRPr lang="ru-RU" sz="16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268760"/>
            <a:ext cx="4247327" cy="5184576"/>
          </a:xfrm>
        </p:spPr>
        <p:txBody>
          <a:bodyPr>
            <a:normAutofit/>
          </a:bodyPr>
          <a:lstStyle/>
          <a:p>
            <a:pPr marL="342900" lvl="0" indent="-342900" algn="ctr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Я лежал под кустиком в стороне  и поглядывал на мальчиков.  Небольшой котёльчик висел над одним из огней; в нем варились картошки. Павлуша наблюдал за 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ними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, стоя на коленях, тыкал щепкой в закипавшую воду.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197447"/>
            <a:ext cx="1152128" cy="1392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7597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35436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+mn-lt"/>
              </a:rPr>
              <a:t>Тип речи-рассуждение</a:t>
            </a:r>
            <a:endParaRPr lang="ru-RU" sz="16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836712"/>
            <a:ext cx="5328592" cy="5904656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Почему воробьи выбирают для ночлега самые освещённые места? А вот почему. К зиме филины, сычи переселяются из лесов на окраины городов и нападают на птиц. На голых деревьях в темноте они легко находят себе добычу. Это и заставляет птиц прятаться зимой от хищников в центре города. Хищники не прилетят сюда. Яркий  свет ослепляет их. </a:t>
            </a:r>
          </a:p>
        </p:txBody>
      </p:sp>
      <p:pic>
        <p:nvPicPr>
          <p:cNvPr id="5" name="Объект 4"/>
          <p:cNvPicPr>
            <a:picLocks noGrp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6732240" y="2492896"/>
            <a:ext cx="1368152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42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+mn-lt"/>
              </a:rPr>
              <a:t>Тип речи - описание</a:t>
            </a:r>
            <a:endParaRPr lang="ru-RU" sz="16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556792"/>
            <a:ext cx="4175319" cy="482453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tx1"/>
                </a:solidFill>
              </a:rPr>
              <a:t>Костя, мальчик лет десяти, возбуждал моё любопытство своим задумчивым и печальным взором. Все лицо его было невелико, худо, в веснушках, книзу заострено, как у белки; губы едва было можно различить.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508104" y="2679192"/>
            <a:ext cx="2959240" cy="34472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851116"/>
            <a:ext cx="1440160" cy="1738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1257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b="1" dirty="0" smtClean="0"/>
              <a:t>А для чего нам нужно описание?</a:t>
            </a:r>
            <a:endParaRPr lang="ru-RU" sz="1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98384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+mn-lt"/>
              </a:rPr>
              <a:t>Тип речи - описание</a:t>
            </a:r>
            <a:endParaRPr lang="ru-RU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257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/>
          <a:lstStyle/>
          <a:p>
            <a:r>
              <a:rPr lang="ru-RU" sz="1600" b="1" dirty="0" smtClean="0">
                <a:latin typeface="+mn-lt"/>
              </a:rPr>
              <a:t>Тип речи - описани</a:t>
            </a:r>
            <a:r>
              <a:rPr lang="ru-RU" b="1" dirty="0" smtClean="0">
                <a:latin typeface="+mn-lt"/>
              </a:rPr>
              <a:t>е</a:t>
            </a:r>
            <a:endParaRPr lang="ru-RU" b="1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6656" y="1268760"/>
            <a:ext cx="3822192" cy="731480"/>
          </a:xfrm>
        </p:spPr>
        <p:txBody>
          <a:bodyPr>
            <a:normAutofit/>
          </a:bodyPr>
          <a:lstStyle/>
          <a:p>
            <a:r>
              <a:rPr lang="ru-RU" sz="1400" b="1" dirty="0">
                <a:solidFill>
                  <a:srgbClr val="FF0000"/>
                </a:solidFill>
                <a:latin typeface="+mn-lt"/>
              </a:rPr>
              <a:t>Цель </a:t>
            </a:r>
            <a:r>
              <a:rPr lang="ru-RU" sz="1400" b="1" dirty="0" smtClean="0">
                <a:solidFill>
                  <a:srgbClr val="FF0000"/>
                </a:solidFill>
                <a:latin typeface="+mn-lt"/>
              </a:rPr>
              <a:t>описания:</a:t>
            </a:r>
            <a:endParaRPr lang="ru-RU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000240"/>
            <a:ext cx="4245867" cy="45971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наглядно </a:t>
            </a:r>
            <a:r>
              <a:rPr lang="ru-RU" sz="1800" b="1" dirty="0">
                <a:solidFill>
                  <a:schemeClr val="tx1"/>
                </a:solidFill>
              </a:rPr>
              <a:t>нарисовать словесную картину, чтобы читающий зримо представил себе предмет изображения. </a:t>
            </a:r>
          </a:p>
          <a:p>
            <a:endParaRPr lang="ru-RU" sz="1800" b="1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477" y="4581128"/>
            <a:ext cx="1373691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054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591</TotalTime>
  <Words>880</Words>
  <Application>Microsoft Office PowerPoint</Application>
  <PresentationFormat>Экран (4:3)</PresentationFormat>
  <Paragraphs>93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Волна</vt:lpstr>
      <vt:lpstr>Государственное бюджетное общеобразовательное учреждение средняя общеобразовательная школа № 88 г. Санкт-Петербурга    Урок русского языка 6 класс</vt:lpstr>
      <vt:lpstr>Тип речи-описание </vt:lpstr>
      <vt:lpstr>Тип речи - описание</vt:lpstr>
      <vt:lpstr>Типы речи:</vt:lpstr>
      <vt:lpstr>Тип речи -повествование</vt:lpstr>
      <vt:lpstr>Тип речи-рассуждение</vt:lpstr>
      <vt:lpstr>Тип речи - описание</vt:lpstr>
      <vt:lpstr>Тип речи - описание</vt:lpstr>
      <vt:lpstr>Тип речи - описание</vt:lpstr>
      <vt:lpstr>Обычно выделяют следующие виды описания:  </vt:lpstr>
      <vt:lpstr>Состояние природы</vt:lpstr>
      <vt:lpstr>Описание человека</vt:lpstr>
      <vt:lpstr>Описание помещения</vt:lpstr>
      <vt:lpstr>Основной вопрос, характерный для данного типа речи:</vt:lpstr>
      <vt:lpstr>Композиция описания</vt:lpstr>
      <vt:lpstr> Определить композицию текста. </vt:lpstr>
      <vt:lpstr>Исследовательская работа</vt:lpstr>
      <vt:lpstr>Эпитет (греч. «приложение») – определение, придающее выражению образность и эмоциональность, подчеркивающее один из признаков предмета или одно из впечатлений о предмете.</vt:lpstr>
      <vt:lpstr>Беседа по тексту: </vt:lpstr>
      <vt:lpstr>Рефлексия</vt:lpstr>
      <vt:lpstr>Домашнее задание: составьте и запишите текст из 3-4 предложений на тему: «Зимушка-зима».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6 класс</dc:title>
  <dc:creator>ЧННГ</dc:creator>
  <cp:lastModifiedBy>ЧННГ</cp:lastModifiedBy>
  <cp:revision>48</cp:revision>
  <dcterms:created xsi:type="dcterms:W3CDTF">2012-11-27T17:18:35Z</dcterms:created>
  <dcterms:modified xsi:type="dcterms:W3CDTF">2012-12-21T17:57:18Z</dcterms:modified>
</cp:coreProperties>
</file>