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26"/>
  </p:notesMasterIdLst>
  <p:sldIdLst>
    <p:sldId id="319" r:id="rId2"/>
    <p:sldId id="348" r:id="rId3"/>
    <p:sldId id="282" r:id="rId4"/>
    <p:sldId id="346" r:id="rId5"/>
    <p:sldId id="321" r:id="rId6"/>
    <p:sldId id="347" r:id="rId7"/>
    <p:sldId id="327" r:id="rId8"/>
    <p:sldId id="322" r:id="rId9"/>
    <p:sldId id="323" r:id="rId10"/>
    <p:sldId id="332" r:id="rId11"/>
    <p:sldId id="325" r:id="rId12"/>
    <p:sldId id="328" r:id="rId13"/>
    <p:sldId id="286" r:id="rId14"/>
    <p:sldId id="304" r:id="rId15"/>
    <p:sldId id="289" r:id="rId16"/>
    <p:sldId id="279" r:id="rId17"/>
    <p:sldId id="278" r:id="rId18"/>
    <p:sldId id="275" r:id="rId19"/>
    <p:sldId id="295" r:id="rId20"/>
    <p:sldId id="316" r:id="rId21"/>
    <p:sldId id="317" r:id="rId22"/>
    <p:sldId id="318" r:id="rId23"/>
    <p:sldId id="271" r:id="rId24"/>
    <p:sldId id="33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3C3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19" autoAdjust="0"/>
    <p:restoredTop sz="80633" autoAdjust="0"/>
  </p:normalViewPr>
  <p:slideViewPr>
    <p:cSldViewPr>
      <p:cViewPr>
        <p:scale>
          <a:sx n="66" d="100"/>
          <a:sy n="66" d="100"/>
        </p:scale>
        <p:origin x="-240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F419F9-B324-4337-8FD3-95EB7985F82F}" type="datetimeFigureOut">
              <a:rPr lang="ru-RU" smtClean="0"/>
              <a:pPr/>
              <a:t>10.04.2012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A4A0A9-F945-4B68-91A1-8D90EF0CD0B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Масло машинное</a:t>
            </a:r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A135F04-AABC-42EB-A03C-F36BD185995F}" type="slidenum">
              <a:rPr lang="ru-RU" smtClean="0"/>
              <a:pPr/>
              <a:t>20</a:t>
            </a:fld>
            <a:endParaRPr 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93A61-EA54-4B89-8C65-E1813D805BCC}" type="datetime1">
              <a:rPr lang="ru-RU" smtClean="0"/>
              <a:t>10.04.2012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40D22-3929-4395-91CE-0A89DE1E04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E54B7-27F2-44E3-9D51-CF7B353A9AC1}" type="datetime1">
              <a:rPr lang="ru-RU" smtClean="0"/>
              <a:t>10.04.2012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40D22-3929-4395-91CE-0A89DE1E04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7B6CA-B428-4A89-A93E-6BB12D3147F9}" type="datetime1">
              <a:rPr lang="ru-RU" smtClean="0"/>
              <a:t>10.04.2012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40D22-3929-4395-91CE-0A89DE1E04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8422C12-4BA6-4169-ABAF-FC5BEE7908D4}" type="datetime1">
              <a:rPr lang="ru-RU" smtClean="0"/>
              <a:t>10.04.2012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41ECBBB-92D4-4E2A-9690-2D6C1E111BCE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A5AEC3C-1930-497F-A7EC-FFC2665BAC28}" type="datetime1">
              <a:rPr lang="ru-RU" smtClean="0"/>
              <a:t>10.04.2012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A373216-E4F8-4AF5-94EF-3325C54A839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59851-061E-4BBE-B5A8-D80E1EEB4FFA}" type="datetime1">
              <a:rPr lang="ru-RU" smtClean="0"/>
              <a:t>10.04.2012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40D22-3929-4395-91CE-0A89DE1E04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EE03F-9AF2-44CB-85F7-DADD5A45B2AB}" type="datetime1">
              <a:rPr lang="ru-RU" smtClean="0"/>
              <a:t>10.04.2012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40D22-3929-4395-91CE-0A89DE1E04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47EC3-4682-4D65-9D3A-9453BE088BA7}" type="datetime1">
              <a:rPr lang="ru-RU" smtClean="0"/>
              <a:t>10.04.2012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40D22-3929-4395-91CE-0A89DE1E04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11B10-691C-43B4-8A98-58763C70B651}" type="datetime1">
              <a:rPr lang="ru-RU" smtClean="0"/>
              <a:t>10.04.2012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40D22-3929-4395-91CE-0A89DE1E04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16032-B726-4C9D-88B7-EB3D8396F366}" type="datetime1">
              <a:rPr lang="ru-RU" smtClean="0"/>
              <a:t>10.04.2012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40D22-3929-4395-91CE-0A89DE1E04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81811-CEF3-436F-B622-3AFCF4334406}" type="datetime1">
              <a:rPr lang="ru-RU" smtClean="0"/>
              <a:t>10.04.2012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40D22-3929-4395-91CE-0A89DE1E04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12DB2-5168-42E1-BE92-C14A23E0F9BC}" type="datetime1">
              <a:rPr lang="ru-RU" smtClean="0"/>
              <a:t>10.04.2012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40D22-3929-4395-91CE-0A89DE1E04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F10D-073E-48BC-8BAB-BF94249CF8B7}" type="datetime1">
              <a:rPr lang="ru-RU" smtClean="0"/>
              <a:t>10.04.2012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A040D22-3929-4395-91CE-0A89DE1E04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3235B8-5BF0-4B2E-986D-95825EBE6AC7}" type="datetime1">
              <a:rPr lang="ru-RU" smtClean="0"/>
              <a:t>10.04.2012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A040D22-3929-4395-91CE-0A89DE1E04C0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&#1052;&#1072;&#1090;&#1077;&#1088;&#1080;&#1072;&#1083;&#1099;%20&#1082;%20&#1091;&#1088;&#1086;&#1082;&#1091;/&#1084;&#1086;&#1083;&#1086;&#1090;&#1086;&#1082;%20&#1080;%20&#1075;&#1074;&#1086;&#1079;&#1076;&#1100;.exe" TargetMode="External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489922"/>
          </a:xfrm>
        </p:spPr>
        <p:txBody>
          <a:bodyPr>
            <a:noAutofit/>
          </a:bodyPr>
          <a:lstStyle/>
          <a:p>
            <a:pPr lvl="0" algn="ctr"/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Урок-соревнование.</a:t>
            </a:r>
            <a:b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40D22-3929-4395-91CE-0A89DE1E04C0}" type="slidenum">
              <a:rPr lang="ru-RU" smtClean="0"/>
              <a:pPr/>
              <a:t>1</a:t>
            </a:fld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285852" y="1643050"/>
            <a:ext cx="583134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 урока: </a:t>
            </a:r>
            <a:endParaRPr lang="en-US" sz="3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Плавание тел. Воздухоплавание</a:t>
            </a:r>
            <a:r>
              <a:rPr lang="ru-RU" sz="32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29060" y="2857496"/>
            <a:ext cx="47149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Мы обязаны Архимеду фундаментом учения о равновесии жидкостей.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572264" y="4286256"/>
            <a:ext cx="23583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Ж.Лагранж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00034" y="3000372"/>
            <a:ext cx="3143272" cy="3467784"/>
          </a:xfrm>
          <a:prstGeom prst="rect">
            <a:avLst/>
          </a:prstGeom>
          <a:solidFill>
            <a:srgbClr val="00B0F0"/>
          </a:solidFill>
          <a:ln w="28575" cap="sq">
            <a:solidFill>
              <a:schemeClr val="accent6">
                <a:lumMod val="50000"/>
              </a:schemeClr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9" name="Rectangle 15" descr="Зигзаг"/>
          <p:cNvSpPr>
            <a:spLocks noChangeArrowheads="1"/>
          </p:cNvSpPr>
          <p:nvPr/>
        </p:nvSpPr>
        <p:spPr bwMode="auto">
          <a:xfrm>
            <a:off x="6786578" y="3214686"/>
            <a:ext cx="1584325" cy="2520950"/>
          </a:xfrm>
          <a:prstGeom prst="rect">
            <a:avLst/>
          </a:prstGeom>
          <a:pattFill prst="zigZag">
            <a:fgClr>
              <a:schemeClr val="accent1">
                <a:alpha val="30000"/>
              </a:schemeClr>
            </a:fgClr>
            <a:bgClr>
              <a:srgbClr val="879EDD">
                <a:alpha val="30000"/>
              </a:srgbClr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38" name="Rectangle 14" descr="Зигзаг"/>
          <p:cNvSpPr>
            <a:spLocks noChangeArrowheads="1"/>
          </p:cNvSpPr>
          <p:nvPr/>
        </p:nvSpPr>
        <p:spPr bwMode="auto">
          <a:xfrm>
            <a:off x="827088" y="3284538"/>
            <a:ext cx="1584325" cy="2520950"/>
          </a:xfrm>
          <a:prstGeom prst="rect">
            <a:avLst/>
          </a:prstGeom>
          <a:pattFill prst="zigZag">
            <a:fgClr>
              <a:schemeClr val="accent1">
                <a:alpha val="30000"/>
              </a:schemeClr>
            </a:fgClr>
            <a:bgClr>
              <a:srgbClr val="879EDD">
                <a:alpha val="30000"/>
              </a:srgbClr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827088" y="2492375"/>
            <a:ext cx="1584325" cy="792163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37" name="Rectangle 13"/>
          <p:cNvSpPr>
            <a:spLocks noChangeArrowheads="1"/>
          </p:cNvSpPr>
          <p:nvPr/>
        </p:nvSpPr>
        <p:spPr bwMode="auto">
          <a:xfrm>
            <a:off x="6804025" y="2493963"/>
            <a:ext cx="1584325" cy="792162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40" name="Oval 16"/>
          <p:cNvSpPr>
            <a:spLocks noChangeArrowheads="1"/>
          </p:cNvSpPr>
          <p:nvPr/>
        </p:nvSpPr>
        <p:spPr bwMode="auto">
          <a:xfrm>
            <a:off x="1258888" y="4797425"/>
            <a:ext cx="792162" cy="1008063"/>
          </a:xfrm>
          <a:prstGeom prst="ellipse">
            <a:avLst/>
          </a:prstGeom>
          <a:gradFill rotWithShape="1">
            <a:gsLst>
              <a:gs pos="0">
                <a:srgbClr val="D67F00"/>
              </a:gs>
              <a:gs pos="100000">
                <a:srgbClr val="1E1200"/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41" name="Oval 17"/>
          <p:cNvSpPr>
            <a:spLocks noChangeArrowheads="1"/>
          </p:cNvSpPr>
          <p:nvPr/>
        </p:nvSpPr>
        <p:spPr bwMode="auto">
          <a:xfrm>
            <a:off x="7235825" y="3141663"/>
            <a:ext cx="792163" cy="1008062"/>
          </a:xfrm>
          <a:prstGeom prst="ellipse">
            <a:avLst/>
          </a:prstGeom>
          <a:gradFill rotWithShape="1">
            <a:gsLst>
              <a:gs pos="0">
                <a:srgbClr val="D67F00"/>
              </a:gs>
              <a:gs pos="100000">
                <a:srgbClr val="180E00"/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Содержимое 4"/>
          <p:cNvSpPr txBox="1">
            <a:spLocks/>
          </p:cNvSpPr>
          <p:nvPr/>
        </p:nvSpPr>
        <p:spPr>
          <a:xfrm>
            <a:off x="428596" y="400848"/>
            <a:ext cx="8229600" cy="5410712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Черный ящик! В нем находится оригинальный индикатор, который поможет вам определить: в каком из стаканов налита пресная вода, а в  каком – соленая.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Что находится в черном ящике?</a:t>
            </a:r>
            <a:r>
              <a:rPr lang="ru-RU" sz="4000" i="1" dirty="0" smtClean="0"/>
              <a:t> </a:t>
            </a:r>
            <a:r>
              <a:rPr lang="en-US" sz="4000" i="1" dirty="0" smtClean="0"/>
              <a:t>(</a:t>
            </a:r>
            <a:r>
              <a:rPr lang="ru-RU" sz="4000" i="1" dirty="0" smtClean="0">
                <a:solidFill>
                  <a:schemeClr val="bg1"/>
                </a:solidFill>
              </a:rPr>
              <a:t>4балла</a:t>
            </a:r>
            <a:endParaRPr lang="en-US" sz="4000" i="1" dirty="0" smtClean="0">
              <a:solidFill>
                <a:schemeClr val="bg1"/>
              </a:solidFill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endParaRPr lang="ru-RU" sz="4400" dirty="0" smtClean="0">
              <a:solidFill>
                <a:schemeClr val="bg1"/>
              </a:solidFill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4929198"/>
            <a:ext cx="1357322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5000636"/>
            <a:ext cx="1357322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40D22-3929-4395-91CE-0A89DE1E04C0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>
            <a:normAutofit/>
          </a:bodyPr>
          <a:lstStyle/>
          <a:p>
            <a:pPr lvl="0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«Белый айсберг плывет по волне, в океан  погруженный для верности. На три четверти он в глубине и на четверть всего на поверхности», - такие строчки написал поэт М.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Матусовский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Какую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ошибку допустил поэт с точки зрения физики?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40D22-3929-4395-91CE-0A89DE1E04C0}" type="slidenum">
              <a:rPr lang="ru-RU" smtClean="0"/>
              <a:pPr/>
              <a:t>11</a:t>
            </a:fld>
            <a:endParaRPr lang="ru-RU" dirty="0"/>
          </a:p>
        </p:txBody>
      </p:sp>
      <p:pic>
        <p:nvPicPr>
          <p:cNvPr id="5" name="Picture 7" descr="Айсберг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2857496"/>
            <a:ext cx="3203575" cy="2979745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6" name="Picture 13" descr="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4000504"/>
            <a:ext cx="2714644" cy="2374900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40D22-3929-4395-91CE-0A89DE1E04C0}" type="slidenum">
              <a:rPr lang="ru-RU" smtClean="0"/>
              <a:pPr/>
              <a:t>12</a:t>
            </a:fld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071678"/>
            <a:ext cx="2714644" cy="2714644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3571876"/>
            <a:ext cx="2928958" cy="2714644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71604" y="571480"/>
            <a:ext cx="57150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Почему мыльные пузыри поднимаются вверх?</a:t>
            </a:r>
            <a:r>
              <a:rPr lang="ru-RU" sz="3200" dirty="0" smtClean="0"/>
              <a:t> </a:t>
            </a:r>
            <a:r>
              <a:rPr lang="en-US" sz="3200" dirty="0" smtClean="0"/>
              <a:t>(</a:t>
            </a:r>
            <a:r>
              <a:rPr lang="ru-RU" sz="3200" dirty="0" smtClean="0"/>
              <a:t>1 балл</a:t>
            </a:r>
            <a:r>
              <a:rPr lang="en-US" sz="3200" dirty="0" smtClean="0"/>
              <a:t>)</a:t>
            </a:r>
            <a:endParaRPr lang="ru-RU" sz="3200" dirty="0" smtClean="0"/>
          </a:p>
          <a:p>
            <a:pPr algn="ctr"/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704088"/>
            <a:ext cx="811532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3.Конкурс  «Экологический»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H:\картинки\Ландшафты\038034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643182"/>
            <a:ext cx="3605189" cy="3786214"/>
          </a:xfrm>
          <a:prstGeom prst="rect">
            <a:avLst/>
          </a:prstGeom>
          <a:noFill/>
          <a:ln w="34925" cmpd="tri">
            <a:solidFill>
              <a:schemeClr val="accent6">
                <a:lumMod val="75000"/>
              </a:schemeClr>
            </a:solidFill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40D22-3929-4395-91CE-0A89DE1E04C0}" type="slidenum">
              <a:rPr lang="ru-RU" smtClean="0"/>
              <a:pPr/>
              <a:t>13</a:t>
            </a:fld>
            <a:endParaRPr lang="ru-RU" dirty="0"/>
          </a:p>
        </p:txBody>
      </p:sp>
      <p:pic>
        <p:nvPicPr>
          <p:cNvPr id="5" name="Picture 5" descr="7960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2143116"/>
            <a:ext cx="3246438" cy="3786214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Задания.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686800" cy="4389120"/>
          </a:xfrm>
        </p:spPr>
        <p:txBody>
          <a:bodyPr/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 Охарактеризовать экологическую ситуацию, создаваемую в результате эксплуатации подводных , надводных и воздушных транспортных средств.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Предложить альтернативный транспорт.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7" descr="Атомная ракетная подводная лод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42910" y="4500570"/>
            <a:ext cx="3429024" cy="2000264"/>
          </a:xfrm>
          <a:prstGeom prst="rect">
            <a:avLst/>
          </a:prstGeom>
          <a:noFill/>
          <a:ln/>
          <a:scene3d>
            <a:camera prst="isometricOffAxis1Right"/>
            <a:lightRig rig="threePt" dir="t"/>
          </a:scene3d>
        </p:spPr>
      </p:pic>
      <p:pic>
        <p:nvPicPr>
          <p:cNvPr id="5" name="Picture 4" descr="003-MiG-25U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4286256"/>
            <a:ext cx="3000364" cy="1857388"/>
          </a:xfrm>
          <a:prstGeom prst="rect">
            <a:avLst/>
          </a:prstGeom>
          <a:noFill/>
          <a:ln w="38100" cmpd="sng">
            <a:solidFill>
              <a:srgbClr val="4A3C3F"/>
            </a:solidFill>
            <a:miter lim="800000"/>
            <a:headEnd/>
            <a:tailEnd/>
          </a:ln>
          <a:scene3d>
            <a:camera prst="isometricOffAxis1Right"/>
            <a:lightRig rig="threePt" dir="t"/>
          </a:scene3d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40D22-3929-4395-91CE-0A89DE1E04C0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№4.Задачи на смекалку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929454" y="1785926"/>
            <a:ext cx="2008182" cy="2500330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  <a:scene3d>
            <a:camera prst="isometricOffAxis1Right"/>
            <a:lightRig rig="threePt" dir="t"/>
          </a:scene3d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071678"/>
            <a:ext cx="2928958" cy="1928826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  <a:scene3d>
            <a:camera prst="isometricOffAxis1Right"/>
            <a:lightRig rig="threePt" dir="t"/>
          </a:scene3d>
        </p:spPr>
      </p:pic>
      <p:pic>
        <p:nvPicPr>
          <p:cNvPr id="8" name="Picture 4" descr="1d40_04_0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3571876"/>
            <a:ext cx="2592388" cy="2160587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scene3d>
            <a:camera prst="isometricOffAxis1Right"/>
            <a:lightRig rig="threePt" dir="t"/>
          </a:scene3d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40D22-3929-4395-91CE-0A89DE1E04C0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428604"/>
            <a:ext cx="5286412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Воздухоплаватели.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357298"/>
            <a:ext cx="8572560" cy="496730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1.С какой целью воздухоплаватели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берут с собой мешки с песком (балласт)?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smtClean="0">
                <a:solidFill>
                  <a:srgbClr val="C00000"/>
                </a:solidFill>
              </a:rPr>
              <a:t>Ответ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Выбрасывая  балласт, увеличивают подъёмную силу, действующую на воздушный шар.</a:t>
            </a: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2.В каком случае подъёмная сила, действующая на воздушный шар , заполненный горячим воздухом больше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холодную погоду или в тёплый солнечный день?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smtClean="0">
                <a:solidFill>
                  <a:srgbClr val="C00000"/>
                </a:solidFill>
              </a:rPr>
              <a:t>Ответ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Чем больше разница в плотностях воздуха и газа , заполняющего шар, тем больше подъёмная сила. Поэтому подъёмная сила больше в холодный день, когда воздух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менее прогрет.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0000006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28596" y="0"/>
            <a:ext cx="1531919" cy="1370011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40D22-3929-4395-91CE-0A89DE1E04C0}" type="slidenum">
              <a:rPr lang="ru-RU" smtClean="0"/>
              <a:pPr/>
              <a:t>16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704088"/>
            <a:ext cx="6400816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Мореплаватели .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000240"/>
            <a:ext cx="8229600" cy="438912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1.Как изменится осадка теплохода при переходе из реки в море?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u="sng" dirty="0" smtClean="0">
                <a:solidFill>
                  <a:srgbClr val="C00000"/>
                </a:solidFill>
              </a:rPr>
              <a:t>Ответ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Уменьшается, так как увеличивается выталкивающая сила.</a:t>
            </a:r>
          </a:p>
          <a:p>
            <a:pPr>
              <a:buNone/>
            </a:pPr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2.Подводная лодка всплыла на поверхность воды в Северном Ледовитом океане и обледенела. </a:t>
            </a:r>
          </a:p>
          <a:p>
            <a:pPr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Труднее или легче будет опускаться лодке под воду?</a:t>
            </a:r>
          </a:p>
          <a:p>
            <a:pPr>
              <a:buNone/>
            </a:pPr>
            <a:r>
              <a:rPr lang="ru-RU" sz="2800" u="sng" dirty="0" smtClean="0">
                <a:solidFill>
                  <a:srgbClr val="C00000"/>
                </a:solidFill>
              </a:rPr>
              <a:t>Ответ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Ледяной покров создаёт дополнительную выталкивающую силу и затрудняет движение лодки</a:t>
            </a:r>
          </a:p>
          <a:p>
            <a:endParaRPr lang="ru-RU" sz="1400" dirty="0"/>
          </a:p>
        </p:txBody>
      </p:sp>
      <p:pic>
        <p:nvPicPr>
          <p:cNvPr id="4" name="Picture 4" descr="m3-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14282" y="285728"/>
            <a:ext cx="1571636" cy="1443057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40D22-3929-4395-91CE-0A89DE1E04C0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5472122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Учёные.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1.С какой целью ботинки для водолаза делают с тяжёлыми свинцовыми подошвами?</a:t>
            </a:r>
          </a:p>
          <a:p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u="sng" dirty="0" smtClean="0">
                <a:solidFill>
                  <a:srgbClr val="C00000"/>
                </a:solidFill>
              </a:rPr>
              <a:t>Ответ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Тяжёлые ботинки помогают преодолевать выталкивающую силу.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2.Кит , очутившись на суше, не проживёт и часа. Почему?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u="sng" dirty="0" smtClean="0">
                <a:solidFill>
                  <a:srgbClr val="C00000"/>
                </a:solidFill>
              </a:rPr>
              <a:t>Ответ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суше вес кита увеличивается, и он от этого погибает.</a:t>
            </a:r>
          </a:p>
          <a:p>
            <a:endParaRPr lang="ru-RU" sz="11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285728"/>
            <a:ext cx="1928826" cy="1500198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40D22-3929-4395-91CE-0A89DE1E04C0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5. Конкурс   «Подумай!».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" name="Picture 5" descr="C:\Documents and Settings\Admin.MICROSOF-28BF33\Мои документы\всё\Новая папка (2)\картинки по физике\L027\1c27_05_0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857364"/>
            <a:ext cx="3000396" cy="2071702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  <a:scene3d>
            <a:camera prst="isometricOffAxis1Right"/>
            <a:lightRig rig="threePt" dir="t"/>
          </a:scene3d>
        </p:spPr>
      </p:pic>
      <p:pic>
        <p:nvPicPr>
          <p:cNvPr id="6" name="Picture 7" descr="Атомная ракетная подводная лод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357422" y="4357694"/>
            <a:ext cx="3429024" cy="2000264"/>
          </a:xfrm>
          <a:prstGeom prst="rect">
            <a:avLst/>
          </a:prstGeom>
          <a:noFill/>
          <a:ln/>
          <a:scene3d>
            <a:camera prst="isometricOffAxis1Right"/>
            <a:lightRig rig="threePt" dir="t"/>
          </a:scene3d>
        </p:spPr>
      </p:pic>
      <p:pic>
        <p:nvPicPr>
          <p:cNvPr id="8" name="Picture 11" descr="возд шары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500694" y="1714488"/>
            <a:ext cx="2884484" cy="2468562"/>
          </a:xfrm>
          <a:prstGeom prst="rect">
            <a:avLst/>
          </a:prstGeom>
          <a:noFill/>
          <a:ln/>
          <a:scene3d>
            <a:camera prst="isometricOffAxis1Right"/>
            <a:lightRig rig="threePt" dir="t"/>
          </a:scene3d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40D22-3929-4395-91CE-0A89DE1E04C0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Конкурс «Презентации»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Плавание тел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232" y="2214554"/>
            <a:ext cx="5210175" cy="3762375"/>
          </a:xfrm>
          <a:prstGeom prst="rect">
            <a:avLst/>
          </a:prstGeom>
          <a:solidFill>
            <a:schemeClr val="accent1"/>
          </a:solidFill>
          <a:ln w="57150">
            <a:solidFill>
              <a:schemeClr val="accent6">
                <a:lumMod val="50000"/>
              </a:schemeClr>
            </a:solidFill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40D22-3929-4395-91CE-0A89DE1E04C0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2" descr="C:\Users\Директор\Documents\Давление\Архимед1\7.png"/>
          <p:cNvPicPr>
            <a:picLocks noChangeAspect="1" noChangeArrowheads="1"/>
          </p:cNvPicPr>
          <p:nvPr/>
        </p:nvPicPr>
        <p:blipFill>
          <a:blip r:embed="rId3"/>
          <a:srcRect t="14027"/>
          <a:stretch>
            <a:fillRect/>
          </a:stretch>
        </p:blipFill>
        <p:spPr bwMode="auto">
          <a:xfrm>
            <a:off x="1857375" y="1928813"/>
            <a:ext cx="414337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395288" y="836613"/>
            <a:ext cx="8001000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воде плавают три тела шарообразной формы равного объема. Плотность какого тела больше?</a:t>
            </a:r>
          </a:p>
          <a:p>
            <a:pPr algn="just"/>
            <a:endParaRPr lang="ru-RU" dirty="0"/>
          </a:p>
          <a:p>
            <a:pPr algn="just"/>
            <a:endParaRPr lang="ru-RU" dirty="0"/>
          </a:p>
          <a:p>
            <a:pPr algn="just"/>
            <a:endParaRPr lang="ru-RU" dirty="0"/>
          </a:p>
          <a:p>
            <a:pPr algn="just"/>
            <a:endParaRPr lang="ru-RU" dirty="0"/>
          </a:p>
          <a:p>
            <a:pPr algn="just"/>
            <a:endParaRPr lang="ru-RU" dirty="0"/>
          </a:p>
          <a:p>
            <a:pPr algn="just"/>
            <a:endParaRPr lang="ru-RU" dirty="0"/>
          </a:p>
          <a:p>
            <a:pPr algn="just"/>
            <a:r>
              <a:rPr lang="en-US" dirty="0"/>
              <a:t>                                         </a:t>
            </a:r>
            <a:r>
              <a:rPr lang="en-US" b="1" dirty="0">
                <a:solidFill>
                  <a:schemeClr val="bg1"/>
                </a:solidFill>
              </a:rPr>
              <a:t>A                     B                    C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8197" name="Picture 4" descr="C:\Users\Директор\Documents\Давление\Архимед1\7н.png"/>
          <p:cNvPicPr>
            <a:picLocks noChangeAspect="1" noChangeArrowheads="1"/>
          </p:cNvPicPr>
          <p:nvPr/>
        </p:nvPicPr>
        <p:blipFill>
          <a:blip r:embed="rId4"/>
          <a:srcRect t="50226"/>
          <a:stretch>
            <a:fillRect/>
          </a:stretch>
        </p:blipFill>
        <p:spPr bwMode="auto">
          <a:xfrm>
            <a:off x="1857375" y="3143250"/>
            <a:ext cx="4143375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1857375" y="1857375"/>
            <a:ext cx="4143375" cy="71438"/>
          </a:xfrm>
          <a:prstGeom prst="rect">
            <a:avLst/>
          </a:prstGeom>
          <a:gradFill flip="none" rotWithShape="1">
            <a:gsLst>
              <a:gs pos="0">
                <a:srgbClr val="0066FF">
                  <a:tint val="66000"/>
                  <a:satMod val="160000"/>
                </a:srgbClr>
              </a:gs>
              <a:gs pos="50000">
                <a:srgbClr val="0066FF">
                  <a:tint val="44500"/>
                  <a:satMod val="160000"/>
                </a:srgbClr>
              </a:gs>
              <a:gs pos="100000">
                <a:srgbClr val="0066FF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2286000" y="2085975"/>
            <a:ext cx="1071563" cy="1057275"/>
          </a:xfrm>
          <a:prstGeom prst="ellipse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50000">
                <a:schemeClr val="bg1"/>
              </a:gs>
              <a:gs pos="50000">
                <a:schemeClr val="bg1">
                  <a:lumMod val="75000"/>
                </a:schemeClr>
              </a:gs>
            </a:gsLst>
            <a:lin ang="0" scaled="1"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b="1" dirty="0">
                <a:solidFill>
                  <a:schemeClr val="tx1"/>
                </a:solidFill>
              </a:rPr>
              <a:t>Парафин</a:t>
            </a:r>
          </a:p>
        </p:txBody>
      </p:sp>
      <p:sp>
        <p:nvSpPr>
          <p:cNvPr id="6" name="Овал 5"/>
          <p:cNvSpPr/>
          <p:nvPr/>
        </p:nvSpPr>
        <p:spPr>
          <a:xfrm>
            <a:off x="3500438" y="2071688"/>
            <a:ext cx="1071562" cy="1071562"/>
          </a:xfrm>
          <a:prstGeom prst="ellipse">
            <a:avLst/>
          </a:prstGeom>
          <a:gradFill flip="none" rotWithShape="1">
            <a:gsLst>
              <a:gs pos="0">
                <a:srgbClr val="FF9900"/>
              </a:gs>
              <a:gs pos="50000">
                <a:srgbClr val="FFB84F"/>
              </a:gs>
              <a:gs pos="50000">
                <a:srgbClr val="FF99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b="1" dirty="0">
                <a:solidFill>
                  <a:schemeClr val="tx1"/>
                </a:solidFill>
              </a:rPr>
              <a:t>Медь</a:t>
            </a:r>
          </a:p>
        </p:txBody>
      </p:sp>
      <p:sp>
        <p:nvSpPr>
          <p:cNvPr id="12" name="Овал 11"/>
          <p:cNvSpPr/>
          <p:nvPr/>
        </p:nvSpPr>
        <p:spPr>
          <a:xfrm>
            <a:off x="4714875" y="2085975"/>
            <a:ext cx="1071563" cy="1057275"/>
          </a:xfrm>
          <a:prstGeom prst="ellipse">
            <a:avLst/>
          </a:prstGeom>
          <a:blipFill>
            <a:blip r:embed="rId5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b="1" dirty="0">
                <a:solidFill>
                  <a:schemeClr val="tx1"/>
                </a:solidFill>
              </a:rPr>
              <a:t>Сосна</a:t>
            </a:r>
          </a:p>
        </p:txBody>
      </p:sp>
      <p:pic>
        <p:nvPicPr>
          <p:cNvPr id="8202" name="Picture 6">
            <a:hlinkClick r:id="rId6" action="ppaction://hlinkfile" tooltip="Молоток и гвоздь"/>
          </p:cNvPr>
          <p:cNvPicPr>
            <a:picLocks noChangeAspect="1" noChangeArrowheads="1"/>
          </p:cNvPicPr>
          <p:nvPr/>
        </p:nvPicPr>
        <p:blipFill>
          <a:blip r:embed="rId7"/>
          <a:srcRect l="77446" t="11224" r="16541" b="10745"/>
          <a:stretch>
            <a:fillRect/>
          </a:stretch>
        </p:blipFill>
        <p:spPr bwMode="auto">
          <a:xfrm>
            <a:off x="1428750" y="5173663"/>
            <a:ext cx="4929188" cy="11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1357313" y="3141663"/>
            <a:ext cx="5429250" cy="1587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04" name="Прямоугольник 12"/>
          <p:cNvSpPr>
            <a:spLocks noChangeArrowheads="1"/>
          </p:cNvSpPr>
          <p:nvPr/>
        </p:nvSpPr>
        <p:spPr bwMode="auto">
          <a:xfrm>
            <a:off x="4714875" y="4572000"/>
            <a:ext cx="12827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000" b="1" dirty="0"/>
              <a:t>Масло машинное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85720" y="285728"/>
            <a:ext cx="20242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ПОДУМАЙ !</a:t>
            </a:r>
            <a:endParaRPr lang="ru-RU" sz="2400" dirty="0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40D22-3929-4395-91CE-0A89DE1E04C0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7.12303E-7 L -5.55556E-7 0.22016 " pathEditMode="relative" ptsTypes="AA">
                                      <p:cBhvr>
                                        <p:cTn id="11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5.92044E-6 L 2.77778E-7 0.30412 " pathEditMode="relative" ptsTypes="AA">
                                      <p:cBhvr>
                                        <p:cTn id="15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25717E-6 L -1.38889E-6 0.05249 " pathEditMode="relative" ptsTypes="AA">
                                      <p:cBhvr>
                                        <p:cTn id="19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6" grpId="0" animBg="1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4" name="Rectangle 6"/>
          <p:cNvSpPr>
            <a:spLocks noChangeArrowheads="1"/>
          </p:cNvSpPr>
          <p:nvPr/>
        </p:nvSpPr>
        <p:spPr bwMode="auto">
          <a:xfrm>
            <a:off x="1428728" y="785794"/>
            <a:ext cx="7500958" cy="2062103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В атмосфере какой планеты будет подниматься 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воздушный шар, наполненный воздухом?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135185" name="Picture 17" descr="99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285720" y="2928934"/>
            <a:ext cx="3217863" cy="3482977"/>
          </a:xfrm>
          <a:noFill/>
          <a:ln>
            <a:solidFill>
              <a:schemeClr val="accent6">
                <a:lumMod val="50000"/>
              </a:schemeClr>
            </a:solidFill>
          </a:ln>
        </p:spPr>
      </p:pic>
      <p:sp>
        <p:nvSpPr>
          <p:cNvPr id="135187" name="Text Box 19"/>
          <p:cNvSpPr txBox="1">
            <a:spLocks noChangeArrowheads="1"/>
          </p:cNvSpPr>
          <p:nvPr/>
        </p:nvSpPr>
        <p:spPr bwMode="auto">
          <a:xfrm>
            <a:off x="4429124" y="3286124"/>
            <a:ext cx="4286280" cy="2739211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u="sng" dirty="0" smtClean="0">
                <a:solidFill>
                  <a:srgbClr val="C00000"/>
                </a:solidFill>
              </a:rPr>
              <a:t>Ответ</a:t>
            </a:r>
            <a:r>
              <a:rPr lang="ru-RU" sz="3200" u="sng" dirty="0" smtClean="0">
                <a:solidFill>
                  <a:srgbClr val="0070C0"/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Атмосфера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планеты</a:t>
            </a:r>
          </a:p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должна иметь </a:t>
            </a:r>
          </a:p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плотность меньшую,</a:t>
            </a:r>
          </a:p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чем плотность воздуха</a:t>
            </a:r>
          </a:p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шарике.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285728"/>
            <a:ext cx="15619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ПОДУМАЙ !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ECBBB-92D4-4E2A-9690-2D6C1E111BCE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5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8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571736" y="428604"/>
            <a:ext cx="518637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ПОДУМАЙ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8596" y="1428736"/>
            <a:ext cx="7783285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Почему подводной   лодке иногда трудно 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оторваться от глинистого дна.</a:t>
            </a:r>
          </a:p>
          <a:p>
            <a:endParaRPr lang="ru-RU" sz="2800" dirty="0" smtClean="0">
              <a:solidFill>
                <a:srgbClr val="0070C0"/>
              </a:solidFill>
            </a:endParaRPr>
          </a:p>
          <a:p>
            <a:r>
              <a:rPr lang="ru-RU" sz="2800" u="sng" dirty="0" smtClean="0">
                <a:solidFill>
                  <a:srgbClr val="C00000"/>
                </a:solidFill>
              </a:rPr>
              <a:t>Ответ .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Архимедова сила  не возникает в том случае ,когда вода не проникает между лодкой и дном.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8" name="Picture 7" descr="C:\WINDOWS\Рабочий стол\Cеменова\Рисунки к урокам\Атомная ракетная подводная лодка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00430" y="4643446"/>
            <a:ext cx="4572032" cy="1643074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40D22-3929-4395-91CE-0A89DE1E04C0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857224" y="928670"/>
            <a:ext cx="71438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Конкурс </a:t>
            </a:r>
            <a:r>
              <a:rPr kumimoji="0" lang="ru-RU" sz="4400" b="1" i="0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    </a:t>
            </a:r>
            <a:r>
              <a:rPr kumimoji="0" lang="ru-RU" sz="3200" b="1" i="1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Морской бой</a:t>
            </a:r>
            <a:endParaRPr kumimoji="0" lang="ru-RU" sz="4000" b="0" i="0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17" y="2214551"/>
          <a:ext cx="8572560" cy="4453773"/>
        </p:xfrm>
        <a:graphic>
          <a:graphicData uri="http://schemas.openxmlformats.org/drawingml/2006/table">
            <a:tbl>
              <a:tblPr/>
              <a:tblGrid>
                <a:gridCol w="714380"/>
                <a:gridCol w="892975"/>
                <a:gridCol w="892975"/>
                <a:gridCol w="714380"/>
                <a:gridCol w="714380"/>
                <a:gridCol w="892975"/>
                <a:gridCol w="714380"/>
                <a:gridCol w="714380"/>
                <a:gridCol w="714380"/>
                <a:gridCol w="714380"/>
                <a:gridCol w="892975"/>
              </a:tblGrid>
              <a:tr h="46366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32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4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5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6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7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8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9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590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4636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  <a:sym typeface="Wingdings"/>
                        </a:rPr>
                        <a:t></a:t>
                      </a:r>
                      <a:endParaRPr lang="ru-RU" sz="2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3538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4636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sym typeface="Wingdings"/>
                        </a:rPr>
                        <a:t>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Times New Roman"/>
                          <a:sym typeface="Wingdings"/>
                        </a:rPr>
                        <a:t>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4636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Times New Roman"/>
                          <a:sym typeface="Wingdings"/>
                        </a:rPr>
                        <a:t>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590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538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590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8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590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9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590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40D22-3929-4395-91CE-0A89DE1E04C0}" type="slidenum">
              <a:rPr lang="ru-RU" smtClean="0"/>
              <a:pPr/>
              <a:t>23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457200" y="1066800"/>
            <a:ext cx="4038600" cy="4433888"/>
          </a:xfrm>
        </p:spPr>
        <p:txBody>
          <a:bodyPr/>
          <a:lstStyle/>
          <a:p>
            <a:pPr marL="273050" indent="-273050" eaLnBrk="1" hangingPunct="1">
              <a:lnSpc>
                <a:spcPct val="80000"/>
              </a:lnSpc>
              <a:buFontTx/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Жидкости на тело давят, </a:t>
            </a:r>
          </a:p>
          <a:p>
            <a:pPr marL="273050" indent="-273050" eaLnBrk="1" hangingPunct="1">
              <a:lnSpc>
                <a:spcPct val="80000"/>
              </a:lnSpc>
              <a:buFontTx/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Вверх его все поднимают, </a:t>
            </a:r>
          </a:p>
          <a:p>
            <a:pPr marL="273050" indent="-273050" eaLnBrk="1" hangingPunct="1">
              <a:lnSpc>
                <a:spcPct val="80000"/>
              </a:lnSpc>
              <a:buFontTx/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этом силу создают, </a:t>
            </a:r>
          </a:p>
          <a:p>
            <a:pPr marL="273050" indent="-273050" eaLnBrk="1" hangingPunct="1">
              <a:lnSpc>
                <a:spcPct val="80000"/>
              </a:lnSpc>
              <a:buFontTx/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Архимедовой зовут! </a:t>
            </a:r>
          </a:p>
          <a:p>
            <a:pPr marL="273050" indent="-273050" eaLnBrk="1" hangingPunct="1">
              <a:lnSpc>
                <a:spcPct val="80000"/>
              </a:lnSpc>
              <a:buFontTx/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Ее считать умеем мы: </a:t>
            </a:r>
          </a:p>
          <a:p>
            <a:pPr marL="273050" indent="-273050" eaLnBrk="1" hangingPunct="1">
              <a:lnSpc>
                <a:spcPct val="80000"/>
              </a:lnSpc>
              <a:buFontTx/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Надо знать лишь вес воды, </a:t>
            </a:r>
          </a:p>
          <a:p>
            <a:pPr marL="273050" indent="-273050" eaLnBrk="1" hangingPunct="1">
              <a:lnSpc>
                <a:spcPct val="80000"/>
              </a:lnSpc>
              <a:buFontTx/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Что-то тело вытесняет - </a:t>
            </a:r>
          </a:p>
          <a:p>
            <a:pPr marL="273050" indent="-273050" eaLnBrk="1" hangingPunct="1">
              <a:lnSpc>
                <a:spcPct val="80000"/>
              </a:lnSpc>
              <a:buFontTx/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 закон нам объясняет -</a:t>
            </a:r>
          </a:p>
          <a:p>
            <a:pPr marL="273050" indent="-273050" eaLnBrk="1" hangingPunct="1">
              <a:lnSpc>
                <a:spcPct val="80000"/>
              </a:lnSpc>
              <a:buFontTx/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Открыл его великий грек </a:t>
            </a:r>
          </a:p>
          <a:p>
            <a:pPr marL="273050" indent="-273050" eaLnBrk="1" hangingPunct="1">
              <a:lnSpc>
                <a:spcPct val="80000"/>
              </a:lnSpc>
              <a:buFontTx/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Ему имя - Архимед! </a:t>
            </a:r>
          </a:p>
          <a:p>
            <a:pPr marL="273050" indent="-273050" eaLnBrk="1" hangingPunct="1">
              <a:lnSpc>
                <a:spcPct val="80000"/>
              </a:lnSpc>
              <a:buFontTx/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5" name="Содержимое 4" descr="Archimedes_%28Graphiлk%2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990600"/>
            <a:ext cx="4100513" cy="4595813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500298" y="357166"/>
            <a:ext cx="49292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Итог урока.</a:t>
            </a:r>
            <a:endParaRPr lang="ru-RU" sz="4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40D22-3929-4395-91CE-0A89DE1E04C0}" type="slidenum">
              <a:rPr lang="ru-RU" smtClean="0"/>
              <a:pPr/>
              <a:t>24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6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8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785794"/>
            <a:ext cx="67946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5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Конкурс «Эрудит».</a:t>
            </a:r>
            <a:endParaRPr lang="ru-RU" sz="5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40D22-3929-4395-91CE-0A89DE1E04C0}" type="slidenum">
              <a:rPr lang="ru-RU" smtClean="0"/>
              <a:pPr/>
              <a:t>3</a:t>
            </a:fld>
            <a:endParaRPr lang="ru-RU" dirty="0"/>
          </a:p>
        </p:txBody>
      </p:sp>
      <p:pic>
        <p:nvPicPr>
          <p:cNvPr id="9" name="Picture 2" descr="D:\Картинки\Clipart\анимация\корабль плывёт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214554"/>
            <a:ext cx="8001056" cy="4214842"/>
          </a:xfrm>
          <a:prstGeom prst="rect">
            <a:avLst/>
          </a:prstGeom>
          <a:noFill/>
          <a:ln w="47625" cmpd="tri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571480"/>
            <a:ext cx="9144000" cy="5559445"/>
          </a:xfrm>
        </p:spPr>
        <p:txBody>
          <a:bodyPr/>
          <a:lstStyle/>
          <a:p>
            <a:pPr>
              <a:buNone/>
            </a:pPr>
            <a:r>
              <a:rPr lang="ru-RU" dirty="0"/>
              <a:t>  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какой из опущенных в воду шаров действует наибольшая выталкивающая сила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3200" dirty="0" smtClean="0"/>
              <a:t> </a:t>
            </a:r>
            <a:r>
              <a:rPr lang="ru-RU" dirty="0" smtClean="0"/>
              <a:t>1 балл</a:t>
            </a:r>
          </a:p>
          <a:p>
            <a:pPr>
              <a:buFont typeface="Wingdings" pitchFamily="2" charset="2"/>
              <a:buNone/>
            </a:pP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3668" name="Picture 4" descr="stat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214554"/>
            <a:ext cx="8715404" cy="4357718"/>
          </a:xfrm>
          <a:prstGeom prst="rect">
            <a:avLst/>
          </a:prstGeom>
          <a:noFill/>
          <a:ln w="57150">
            <a:solidFill>
              <a:schemeClr val="accent6">
                <a:lumMod val="50000"/>
              </a:schemeClr>
            </a:solidFill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73216-E4F8-4AF5-94EF-3325C54A839F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89599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3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осуд</a:t>
            </a:r>
            <a:r>
              <a:rPr lang="en-US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который помог Архимеду открыть свой знаменитый закон.</a:t>
            </a:r>
            <a:r>
              <a:rPr lang="ru-RU" sz="3600" dirty="0" smtClean="0">
                <a:solidFill>
                  <a:srgbClr val="0070C0"/>
                </a:solidFill>
              </a:rPr>
              <a:t> 1 балл</a:t>
            </a:r>
          </a:p>
          <a:p>
            <a:pPr algn="ctr">
              <a:buNone/>
            </a:pP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i="1" dirty="0" smtClean="0"/>
          </a:p>
          <a:p>
            <a:endParaRPr lang="ru-RU" i="1" dirty="0" smtClean="0"/>
          </a:p>
          <a:p>
            <a:endParaRPr lang="ru-RU" i="1" dirty="0" smtClean="0"/>
          </a:p>
          <a:p>
            <a:pPr>
              <a:buNone/>
            </a:pPr>
            <a:r>
              <a:rPr lang="ru-RU" i="1" dirty="0" smtClean="0">
                <a:solidFill>
                  <a:srgbClr val="0070C0"/>
                </a:solidFill>
              </a:rPr>
              <a:t>(Ванна)</a:t>
            </a:r>
            <a:endParaRPr lang="ru-RU" dirty="0" smtClean="0">
              <a:solidFill>
                <a:srgbClr val="0070C0"/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40D22-3929-4395-91CE-0A89DE1E04C0}" type="slidenum">
              <a:rPr lang="ru-RU" smtClean="0"/>
              <a:pPr/>
              <a:t>5</a:t>
            </a:fld>
            <a:endParaRPr lang="ru-RU" dirty="0"/>
          </a:p>
        </p:txBody>
      </p:sp>
      <p:pic>
        <p:nvPicPr>
          <p:cNvPr id="3993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500174"/>
            <a:ext cx="6000792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9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600200"/>
            <a:ext cx="4989512" cy="4530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b="1" dirty="0">
                <a:solidFill>
                  <a:srgbClr val="002060"/>
                </a:solidFill>
              </a:rPr>
              <a:t>  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сосуде с водой плавает брусок из льда, на котором лежит деревянный шар. Плотность вещества шара меньше плотности воды. Изменится ли уровень воды в сосуде, если лед растает?</a:t>
            </a:r>
          </a:p>
        </p:txBody>
      </p:sp>
      <p:pic>
        <p:nvPicPr>
          <p:cNvPr id="114691" name="Picture 3" descr="9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8625" y="3141663"/>
            <a:ext cx="3311525" cy="3244850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2500298" y="5857892"/>
            <a:ext cx="1214414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балла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73216-E4F8-4AF5-94EF-3325C54A839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Средняя плотность тела человека около 1 г/см</a:t>
            </a:r>
            <a:r>
              <a:rPr lang="ru-RU" sz="2400" b="1" baseline="30000" dirty="0" smtClean="0">
                <a:solidFill>
                  <a:srgbClr val="002060"/>
                </a:solidFill>
              </a:rPr>
              <a:t>3</a:t>
            </a:r>
            <a:r>
              <a:rPr lang="ru-RU" sz="2400" b="1" dirty="0" smtClean="0">
                <a:solidFill>
                  <a:srgbClr val="002060"/>
                </a:solidFill>
              </a:rPr>
              <a:t>, т.е. как у воды. Следовательно, люди должны в воде плавать. Почему же некоторые люди тонут в воде?</a:t>
            </a:r>
            <a:r>
              <a:rPr lang="ru-RU" sz="2400" b="1" dirty="0" smtClean="0">
                <a:solidFill>
                  <a:srgbClr val="0070C0"/>
                </a:solidFill>
              </a:rPr>
              <a:t> </a:t>
            </a:r>
            <a:r>
              <a:rPr lang="ru-RU" sz="2400" dirty="0" smtClean="0"/>
              <a:t>3 балла </a:t>
            </a:r>
            <a:br>
              <a:rPr lang="ru-RU" sz="2400" dirty="0" smtClean="0"/>
            </a:b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40D22-3929-4395-91CE-0A89DE1E04C0}" type="slidenum">
              <a:rPr lang="ru-RU" smtClean="0"/>
              <a:pPr/>
              <a:t>7</a:t>
            </a:fld>
            <a:endParaRPr lang="ru-RU" dirty="0"/>
          </a:p>
        </p:txBody>
      </p:sp>
      <p:pic>
        <p:nvPicPr>
          <p:cNvPr id="5" name="Рисунок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714884"/>
            <a:ext cx="3714776" cy="1922463"/>
          </a:xfrm>
          <a:prstGeom prst="rect">
            <a:avLst/>
          </a:prstGeom>
          <a:noFill/>
          <a:ln w="5715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14810" y="1928802"/>
            <a:ext cx="4357718" cy="2643206"/>
          </a:xfrm>
          <a:prstGeom prst="rect">
            <a:avLst/>
          </a:prstGeom>
          <a:noFill/>
          <a:ln w="5715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81682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одну минуту приведите примеры  использования закона Архимеда в мире живой природы.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больше наберёт слов 5 баллов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40D22-3929-4395-91CE-0A89DE1E04C0}" type="slidenum">
              <a:rPr lang="ru-RU" smtClean="0"/>
              <a:pPr/>
              <a:t>8</a:t>
            </a:fld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928934"/>
            <a:ext cx="5715000" cy="3157533"/>
          </a:xfrm>
          <a:prstGeom prst="rect">
            <a:avLst/>
          </a:prstGeom>
          <a:noFill/>
          <a:ln w="5715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39593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плавает ягодка винограда в стакане с газированной водой.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 общего между этим явлением и подводной лодкой?</a:t>
            </a:r>
            <a:r>
              <a:rPr lang="ru-RU" sz="3200" dirty="0" smtClean="0">
                <a:solidFill>
                  <a:srgbClr val="0070C0"/>
                </a:solidFill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3балла</a:t>
            </a:r>
          </a:p>
          <a:p>
            <a:pPr lvl="0" algn="ctr"/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40D22-3929-4395-91CE-0A89DE1E04C0}" type="slidenum">
              <a:rPr lang="ru-RU" smtClean="0"/>
              <a:pPr/>
              <a:t>9</a:t>
            </a:fld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357562"/>
            <a:ext cx="3071834" cy="3214710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2571744"/>
            <a:ext cx="2933708" cy="2643182"/>
          </a:xfrm>
          <a:prstGeom prst="rect">
            <a:avLst/>
          </a:prstGeom>
          <a:noFill/>
          <a:ln w="5715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861</TotalTime>
  <Words>684</Words>
  <Application>Microsoft Office PowerPoint</Application>
  <PresentationFormat>Экран (4:3)</PresentationFormat>
  <Paragraphs>146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Поток</vt:lpstr>
      <vt:lpstr>Урок-соревнование. </vt:lpstr>
      <vt:lpstr>1. Конкурс «Презентации».</vt:lpstr>
      <vt:lpstr>Слайд 3</vt:lpstr>
      <vt:lpstr>Слайд 4</vt:lpstr>
      <vt:lpstr>Слайд 5</vt:lpstr>
      <vt:lpstr>Слайд 6</vt:lpstr>
      <vt:lpstr>Средняя плотность тела человека около 1 г/см3, т.е. как у воды. Следовательно, люди должны в воде плавать. Почему же некоторые люди тонут в воде? 3 балла  </vt:lpstr>
      <vt:lpstr>Слайд 8</vt:lpstr>
      <vt:lpstr>Слайд 9</vt:lpstr>
      <vt:lpstr>Слайд 10</vt:lpstr>
      <vt:lpstr>Слайд 11</vt:lpstr>
      <vt:lpstr>          </vt:lpstr>
      <vt:lpstr>3.Конкурс  «Экологический»</vt:lpstr>
      <vt:lpstr>Задания.</vt:lpstr>
      <vt:lpstr>№4.Задачи на смекалку</vt:lpstr>
      <vt:lpstr>Воздухоплаватели.</vt:lpstr>
      <vt:lpstr>Мореплаватели .</vt:lpstr>
      <vt:lpstr>Учёные.</vt:lpstr>
      <vt:lpstr>5. Конкурс   «Подумай!».</vt:lpstr>
      <vt:lpstr>Слайд 20</vt:lpstr>
      <vt:lpstr>Слайд 21</vt:lpstr>
      <vt:lpstr>ПОДУМАЙ !</vt:lpstr>
      <vt:lpstr>Слайд 23</vt:lpstr>
      <vt:lpstr>Слайд 24</vt:lpstr>
    </vt:vector>
  </TitlesOfParts>
  <Company>Сош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 Александровна</dc:creator>
  <cp:lastModifiedBy>Татьяна</cp:lastModifiedBy>
  <cp:revision>121</cp:revision>
  <dcterms:created xsi:type="dcterms:W3CDTF">2011-03-29T05:42:57Z</dcterms:created>
  <dcterms:modified xsi:type="dcterms:W3CDTF">2012-04-10T14:06:15Z</dcterms:modified>
</cp:coreProperties>
</file>