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rawings/legacyDiagramText6.bin" ContentType="application/vnd.ms-office.legacyDiagramText"/>
  <Override PartName="/ppt/drawings/legacyDiagramText4.bin" ContentType="application/vnd.ms-office.legacyDiagramText"/>
  <Override PartName="/ppt/drawings/legacyDiagramText5.bin" ContentType="application/vnd.ms-office.legacyDiagramText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rawings/legacyDiagramText1.bin" ContentType="application/vnd.ms-office.legacyDiagramText"/>
  <Override PartName="/ppt/drawings/legacyDiagramText2.bin" ContentType="application/vnd.ms-office.legacyDiagramText"/>
  <Override PartName="/ppt/drawings/legacyDiagramText3.bin" ContentType="application/vnd.ms-office.legacyDiagramText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  <p:sldMasterId id="2147483703" r:id="rId2"/>
    <p:sldMasterId id="2147483705" r:id="rId3"/>
  </p:sldMasterIdLst>
  <p:notesMasterIdLst>
    <p:notesMasterId r:id="rId18"/>
  </p:notesMasterIdLst>
  <p:sldIdLst>
    <p:sldId id="259" r:id="rId4"/>
    <p:sldId id="271" r:id="rId5"/>
    <p:sldId id="257" r:id="rId6"/>
    <p:sldId id="258" r:id="rId7"/>
    <p:sldId id="261" r:id="rId8"/>
    <p:sldId id="260" r:id="rId9"/>
    <p:sldId id="270" r:id="rId10"/>
    <p:sldId id="262" r:id="rId11"/>
    <p:sldId id="266" r:id="rId12"/>
    <p:sldId id="267" r:id="rId13"/>
    <p:sldId id="268" r:id="rId14"/>
    <p:sldId id="269" r:id="rId15"/>
    <p:sldId id="264" r:id="rId16"/>
    <p:sldId id="26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06/relationships/legacyDocTextInfo" Target="legacyDocTextInfo.bin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52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E5A6B2E-02F8-46C0-8113-8DF6BEF40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578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578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741AA77-9986-47FE-A1A9-FA347FA38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4020-D079-4B5F-BF22-64B239EB1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5F2E3-6FB0-4D8A-B429-DFEA0DD8BC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A20FF-0A26-4C51-8718-B3E712B0F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914AB-4460-4A8D-AE68-87B0A9499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FBB98-F7DA-4616-A0DF-FF93F2498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6C8D5-888F-4F85-BCAC-D0734C385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BA061-CF21-41B1-96F8-3396837520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5D8FC-7EB0-422C-98AF-96697D708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8A915-880D-4684-A61B-76E1BB228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968AC-28F1-4F94-A519-632520027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3141C-DD0F-4BE1-86BA-7AC7B1266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11535-DA54-44F0-BFDD-626054F84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9D5BE-08BA-4BD8-B24A-C5739732A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81838-978A-4FB4-AC7A-CF48764411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545E0-C674-4583-8B51-AF8B1750F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39D17-46C9-478D-A0A7-595A9CADD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7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16777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6778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B555D-65C0-4371-9318-A758C663A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C2FD7-3F1A-4351-85AF-55DECCADC7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CDC2A-2BC0-4AF8-8069-DB2B32DB9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633E0-1645-4FAC-AF63-C0B45BEF7A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83172-260D-4AEE-883A-E63BD46D1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5C051-D6DE-486E-A28A-E4668BD61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78D00-9138-4EE6-AFD6-3323958B4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8BAF3-A3E2-4D46-9D7F-31BC51524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E69A4-90D0-4012-8BF7-A2129F44B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7987A-7F94-4EF1-82EB-7160EC726C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2CA20-162A-435A-9326-674B37FED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8750"/>
            <a:ext cx="2057400" cy="5972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8750"/>
            <a:ext cx="6019800" cy="5972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15FF0-3955-4481-BC83-8EC459D00E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BDA16-1068-48CB-9B4C-CA881BD2C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B9A2D-A273-44B1-98FB-D373C997D1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2C09E-4506-4856-AEF0-056D925029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A1916-22D5-4EEA-9B3B-B25399366B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44E6B-5140-46F5-B27C-F0EDEF817A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8B465-4047-46C4-BD06-64CD7320D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7475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7475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476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476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476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EBA0879-B0A0-44E4-B62E-C7DE199C0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20" r:id="rId2"/>
    <p:sldLayoutId id="2147483719" r:id="rId3"/>
    <p:sldLayoutId id="2147483718" r:id="rId4"/>
    <p:sldLayoutId id="2147483717" r:id="rId5"/>
    <p:sldLayoutId id="2147483716" r:id="rId6"/>
    <p:sldLayoutId id="2147483715" r:id="rId7"/>
    <p:sldLayoutId id="2147483714" r:id="rId8"/>
    <p:sldLayoutId id="2147483713" r:id="rId9"/>
    <p:sldLayoutId id="2147483712" r:id="rId10"/>
    <p:sldLayoutId id="2147483711" r:id="rId11"/>
    <p:sldLayoutId id="2147483710" r:id="rId12"/>
    <p:sldLayoutId id="214748370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5CC80337-406E-4A8E-AFF7-11CC94545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264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64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5370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126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6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6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6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6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6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6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6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6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5396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5397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1266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66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66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11266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6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6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5401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1266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67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67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67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67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67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67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67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5371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1267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67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5372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5373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1268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5376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1268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68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1" y="329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68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1" y="179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68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68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0" y="894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68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3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69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69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0" y="139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11269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30" r:id="rId2"/>
    <p:sldLayoutId id="2147483729" r:id="rId3"/>
    <p:sldLayoutId id="2147483728" r:id="rId4"/>
    <p:sldLayoutId id="2147483727" r:id="rId5"/>
    <p:sldLayoutId id="2147483726" r:id="rId6"/>
    <p:sldLayoutId id="2147483725" r:id="rId7"/>
    <p:sldLayoutId id="2147483724" r:id="rId8"/>
    <p:sldLayoutId id="2147483723" r:id="rId9"/>
    <p:sldLayoutId id="2147483722" r:id="rId10"/>
    <p:sldLayoutId id="214748372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115715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716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717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718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719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720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721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722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723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724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725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726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7668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15728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29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30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31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32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33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34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35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36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37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38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39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40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41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42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43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44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45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46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47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48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49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50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51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752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15753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5754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5755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56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57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909623D-3B08-4E39-87C7-371C73C1F9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3" r:id="rId1"/>
    <p:sldLayoutId id="2147483740" r:id="rId2"/>
    <p:sldLayoutId id="2147483739" r:id="rId3"/>
    <p:sldLayoutId id="2147483738" r:id="rId4"/>
    <p:sldLayoutId id="2147483737" r:id="rId5"/>
    <p:sldLayoutId id="2147483736" r:id="rId6"/>
    <p:sldLayoutId id="2147483735" r:id="rId7"/>
    <p:sldLayoutId id="2147483734" r:id="rId8"/>
    <p:sldLayoutId id="2147483733" r:id="rId9"/>
    <p:sldLayoutId id="2147483732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4076700"/>
            <a:ext cx="6048375" cy="1003300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rgbClr val="0000FF"/>
                </a:solidFill>
                <a:latin typeface="Arial" charset="0"/>
              </a:rPr>
              <a:t>Учитель физической культуры:</a:t>
            </a:r>
          </a:p>
          <a:p>
            <a:pPr eaLnBrk="1" hangingPunct="1"/>
            <a:r>
              <a:rPr lang="ru-RU" sz="1800" b="1" dirty="0" err="1" smtClean="0">
                <a:solidFill>
                  <a:srgbClr val="0000FF"/>
                </a:solidFill>
                <a:latin typeface="Arial" charset="0"/>
              </a:rPr>
              <a:t>Базиров</a:t>
            </a:r>
            <a:r>
              <a:rPr lang="ru-RU" sz="1800" b="1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ru-RU" sz="1800" b="1" dirty="0" err="1" smtClean="0">
                <a:solidFill>
                  <a:srgbClr val="0000FF"/>
                </a:solidFill>
                <a:latin typeface="Arial" charset="0"/>
              </a:rPr>
              <a:t>Ербулат</a:t>
            </a:r>
            <a:r>
              <a:rPr lang="ru-RU" sz="1800" b="1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ru-RU" sz="1800" b="1" dirty="0" err="1" smtClean="0">
                <a:solidFill>
                  <a:srgbClr val="0000FF"/>
                </a:solidFill>
                <a:latin typeface="Arial" charset="0"/>
              </a:rPr>
              <a:t>Серкович</a:t>
            </a:r>
            <a:endParaRPr lang="ru-RU" sz="1800" b="1" dirty="0" smtClean="0">
              <a:solidFill>
                <a:srgbClr val="0000FF"/>
              </a:solidFill>
              <a:latin typeface="Arial" charset="0"/>
            </a:endParaRPr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9229725" y="7132638"/>
          <a:ext cx="1230313" cy="182562"/>
        </p:xfrm>
        <a:graphic>
          <a:graphicData uri="http://schemas.openxmlformats.org/presentationml/2006/ole">
            <p:oleObj spid="_x0000_s5125" name="Диаграмма" r:id="rId3" imgW="7553249" imgH="4829251" progId="MSGraph.Chart.8">
              <p:embed followColorScheme="full"/>
            </p:oleObj>
          </a:graphicData>
        </a:graphic>
      </p:graphicFrame>
      <p:sp>
        <p:nvSpPr>
          <p:cNvPr id="5127" name="Text Box 14"/>
          <p:cNvSpPr txBox="1">
            <a:spLocks noChangeArrowheads="1"/>
          </p:cNvSpPr>
          <p:nvPr/>
        </p:nvSpPr>
        <p:spPr bwMode="auto">
          <a:xfrm>
            <a:off x="1617663" y="2636838"/>
            <a:ext cx="5754687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 i="1">
                <a:solidFill>
                  <a:schemeClr val="hlink"/>
                </a:solidFill>
                <a:latin typeface="Arial" charset="0"/>
              </a:rPr>
              <a:t>Физические качества</a:t>
            </a:r>
            <a:endParaRPr lang="ru-RU" b="1">
              <a:solidFill>
                <a:srgbClr val="0000FF"/>
              </a:solidFill>
              <a:latin typeface="Arial" charset="0"/>
            </a:endParaRPr>
          </a:p>
          <a:p>
            <a:pPr algn="ctr"/>
            <a:r>
              <a:rPr lang="ru-RU" b="1">
                <a:solidFill>
                  <a:srgbClr val="0000FF"/>
                </a:solidFill>
                <a:latin typeface="Arial" charset="0"/>
              </a:rPr>
              <a:t>                     </a:t>
            </a:r>
            <a:endParaRPr lang="ru-RU">
              <a:latin typeface="Arial" charset="0"/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048125" y="4984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1331913" y="188913"/>
            <a:ext cx="757104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Arial" charset="0"/>
              </a:rPr>
              <a:t>МКОУ «</a:t>
            </a:r>
            <a:r>
              <a:rPr lang="ru-RU" b="1" dirty="0" err="1" smtClean="0">
                <a:solidFill>
                  <a:schemeClr val="tx2"/>
                </a:solidFill>
                <a:latin typeface="Arial" charset="0"/>
              </a:rPr>
              <a:t>Коммунаровская</a:t>
            </a:r>
            <a:r>
              <a:rPr lang="ru-RU" b="1" dirty="0" smtClean="0">
                <a:solidFill>
                  <a:schemeClr val="tx2"/>
                </a:solidFill>
                <a:latin typeface="Arial" charset="0"/>
              </a:rPr>
              <a:t> средняя </a:t>
            </a:r>
            <a:r>
              <a:rPr lang="ru-RU" b="1" dirty="0">
                <a:solidFill>
                  <a:schemeClr val="tx2"/>
                </a:solidFill>
                <a:latin typeface="Arial" charset="0"/>
              </a:rPr>
              <a:t>общеобразовательная школа»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Arial" charset="0"/>
              </a:rPr>
              <a:t>Ленинский район</a:t>
            </a:r>
            <a:endParaRPr lang="ru-RU" b="1" dirty="0">
              <a:solidFill>
                <a:schemeClr val="tx2"/>
              </a:solidFill>
              <a:latin typeface="Arial" charset="0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Arial" charset="0"/>
              </a:rPr>
              <a:t>Волгоградская </a:t>
            </a:r>
            <a:r>
              <a:rPr lang="ru-RU" b="1" dirty="0">
                <a:solidFill>
                  <a:schemeClr val="tx2"/>
                </a:solidFill>
                <a:latin typeface="Arial" charset="0"/>
              </a:rPr>
              <a:t>область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rgbClr val="0000FF"/>
                </a:solidFill>
              </a:rPr>
              <a:t>Физическое качество –</a:t>
            </a:r>
            <a:r>
              <a:rPr lang="en-US" sz="3200" smtClean="0">
                <a:solidFill>
                  <a:srgbClr val="0000FF"/>
                </a:solidFill>
              </a:rPr>
              <a:t/>
            </a:r>
            <a:br>
              <a:rPr lang="en-US" sz="3200" smtClean="0">
                <a:solidFill>
                  <a:srgbClr val="0000FF"/>
                </a:solidFill>
              </a:rPr>
            </a:br>
            <a:r>
              <a:rPr lang="en-US" sz="3200" smtClean="0">
                <a:solidFill>
                  <a:srgbClr val="0000FF"/>
                </a:solidFill>
              </a:rPr>
              <a:t>       </a:t>
            </a:r>
            <a:r>
              <a:rPr lang="ru-RU" smtClean="0">
                <a:solidFill>
                  <a:srgbClr val="0000FF"/>
                </a:solidFill>
              </a:rPr>
              <a:t> </a:t>
            </a:r>
            <a:r>
              <a:rPr lang="ru-RU" sz="4000" smtClean="0">
                <a:solidFill>
                  <a:srgbClr val="0000FF"/>
                </a:solidFill>
              </a:rPr>
              <a:t>ловкость</a:t>
            </a:r>
            <a:endParaRPr lang="ru-RU" smtClean="0">
              <a:solidFill>
                <a:srgbClr val="0000FF"/>
              </a:solidFill>
            </a:endParaRPr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ru-RU" sz="2400" smtClean="0"/>
              <a:t>Ловкость - это способность человека быстро, целенаправленно и творчески решать в процессе двигательной активности неожиданно возникающие задачи.</a:t>
            </a:r>
          </a:p>
          <a:p>
            <a:pPr algn="just" eaLnBrk="1" hangingPunct="1"/>
            <a:r>
              <a:rPr lang="ru-RU" sz="2400" smtClean="0"/>
              <a:t> Наилучшим временем для развития ловкости является: младший школьный возраст</a:t>
            </a:r>
          </a:p>
        </p:txBody>
      </p:sp>
      <p:pic>
        <p:nvPicPr>
          <p:cNvPr id="52227" name="Picture 4" descr="Изображение 014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6084888" y="0"/>
            <a:ext cx="2449512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 </a:t>
            </a:r>
            <a:r>
              <a:rPr lang="ru-RU" sz="3200" smtClean="0">
                <a:solidFill>
                  <a:srgbClr val="0000FF"/>
                </a:solidFill>
              </a:rPr>
              <a:t>Упражнения для развития ловкости</a:t>
            </a:r>
          </a:p>
        </p:txBody>
      </p:sp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27313" y="2017713"/>
            <a:ext cx="6327775" cy="4114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1800" smtClean="0"/>
              <a:t>       </a:t>
            </a:r>
            <a:r>
              <a:rPr lang="ru-RU" sz="2000" smtClean="0"/>
              <a:t>Для развития ловкости используются физические  упражнения, требующие точного воспроизведения             движений пространственным, временным и динамическими характеристиками, а также перестроением движений в зависимости от внешних условий.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/>
              <a:t>   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000" smtClean="0"/>
              <a:t>        Упражнения: прыжок в заданное место, прохождение полосы препятствий, кувырок вперед и назад, спуски парами, взявшись за руки (лыжи), повторение движений партнера, различные виды ходьбы по скамейке, бег по скамейке, по рейке скамейки и др. </a:t>
            </a:r>
          </a:p>
        </p:txBody>
      </p:sp>
      <p:pic>
        <p:nvPicPr>
          <p:cNvPr id="53251" name="Рисунок 5" descr="Изображение 02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50"/>
            <a:ext cx="300037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rgbClr val="0000FF"/>
                </a:solidFill>
              </a:rPr>
              <a:t>Физическое качество –</a:t>
            </a:r>
            <a:r>
              <a:rPr lang="en-US" sz="3200" smtClean="0">
                <a:solidFill>
                  <a:srgbClr val="0000FF"/>
                </a:solidFill>
              </a:rPr>
              <a:t/>
            </a:r>
            <a:br>
              <a:rPr lang="en-US" sz="3200" smtClean="0">
                <a:solidFill>
                  <a:srgbClr val="0000FF"/>
                </a:solidFill>
              </a:rPr>
            </a:br>
            <a:r>
              <a:rPr lang="en-US" sz="3200" smtClean="0">
                <a:solidFill>
                  <a:srgbClr val="0000FF"/>
                </a:solidFill>
              </a:rPr>
              <a:t>    </a:t>
            </a:r>
            <a:r>
              <a:rPr lang="ru-RU" sz="4000" smtClean="0">
                <a:solidFill>
                  <a:srgbClr val="0000FF"/>
                </a:solidFill>
              </a:rPr>
              <a:t>выносливость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sz="2800" smtClean="0"/>
              <a:t>Выносливость</a:t>
            </a:r>
            <a:r>
              <a:rPr lang="ru-RU" sz="1800" smtClean="0"/>
              <a:t> – </a:t>
            </a:r>
            <a:r>
              <a:rPr lang="ru-RU" sz="2000" smtClean="0"/>
              <a:t>это способность выполнять какую-либо деятельность длительное время, не снижая эффективности</a:t>
            </a:r>
          </a:p>
          <a:p>
            <a:pPr eaLnBrk="1" hangingPunct="1">
              <a:lnSpc>
                <a:spcPct val="80000"/>
              </a:lnSpc>
            </a:pPr>
            <a:endParaRPr lang="ru-RU" sz="1400" smtClean="0"/>
          </a:p>
          <a:p>
            <a:pPr eaLnBrk="1" hangingPunct="1">
              <a:lnSpc>
                <a:spcPct val="80000"/>
              </a:lnSpc>
            </a:pPr>
            <a:endParaRPr lang="ru-RU" sz="1400" smtClean="0"/>
          </a:p>
          <a:p>
            <a:pPr eaLnBrk="1" hangingPunct="1">
              <a:lnSpc>
                <a:spcPct val="80000"/>
              </a:lnSpc>
            </a:pPr>
            <a:endParaRPr lang="ru-RU" sz="1400" smtClean="0"/>
          </a:p>
          <a:p>
            <a:pPr eaLnBrk="1" hangingPunct="1">
              <a:lnSpc>
                <a:spcPct val="80000"/>
              </a:lnSpc>
            </a:pPr>
            <a:endParaRPr lang="ru-RU" sz="1400" smtClean="0"/>
          </a:p>
          <a:p>
            <a:pPr eaLnBrk="1" hangingPunct="1">
              <a:lnSpc>
                <a:spcPct val="80000"/>
              </a:lnSpc>
            </a:pPr>
            <a:endParaRPr lang="ru-RU" sz="1400" smtClean="0"/>
          </a:p>
          <a:p>
            <a:pPr eaLnBrk="1" hangingPunct="1">
              <a:lnSpc>
                <a:spcPct val="80000"/>
              </a:lnSpc>
            </a:pPr>
            <a:endParaRPr lang="ru-RU" sz="1400" smtClean="0"/>
          </a:p>
          <a:p>
            <a:pPr eaLnBrk="1" hangingPunct="1">
              <a:lnSpc>
                <a:spcPct val="80000"/>
              </a:lnSpc>
            </a:pPr>
            <a:endParaRPr lang="ru-RU" sz="18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Наилучшем временем для развития выносливости являются: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    а) младший школьный возраст (от 8-9 до 10-11 лет)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    б) старший школьный возраст (от 15-16 до 17-18 лет)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/>
              <a:t>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/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 rot="10800000">
            <a:off x="1692275" y="3644900"/>
            <a:ext cx="2303463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ru-RU"/>
              <a:t>Общая</a:t>
            </a:r>
          </a:p>
        </p:txBody>
      </p:sp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5219700" y="3644900"/>
            <a:ext cx="2354263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Специальная </a:t>
            </a:r>
          </a:p>
        </p:txBody>
      </p:sp>
      <p:sp>
        <p:nvSpPr>
          <p:cNvPr id="54277" name="Line 7"/>
          <p:cNvSpPr>
            <a:spLocks noChangeShapeType="1"/>
          </p:cNvSpPr>
          <p:nvPr/>
        </p:nvSpPr>
        <p:spPr bwMode="auto">
          <a:xfrm flipV="1">
            <a:off x="2987675" y="2924175"/>
            <a:ext cx="1512888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278" name="Line 8"/>
          <p:cNvSpPr>
            <a:spLocks noChangeShapeType="1"/>
          </p:cNvSpPr>
          <p:nvPr/>
        </p:nvSpPr>
        <p:spPr bwMode="auto">
          <a:xfrm flipH="1" flipV="1">
            <a:off x="4716463" y="2924175"/>
            <a:ext cx="16557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4279" name="Picture 9" descr="Изображение 013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6156325" y="0"/>
            <a:ext cx="2232025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0" grpId="0" animBg="1"/>
      <p:bldP spid="9114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rgbClr val="0000FF"/>
                </a:solidFill>
              </a:rPr>
              <a:t>Упражнения для развития выносливости </a:t>
            </a:r>
          </a:p>
        </p:txBody>
      </p:sp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43213" y="2017713"/>
            <a:ext cx="6111875" cy="4506912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000" smtClean="0"/>
              <a:t>       Для развития выносливости используются физические  упражнения, включающие в работу большие мышечные группы и выполняемые относительно длительное время. </a:t>
            </a:r>
          </a:p>
          <a:p>
            <a:pPr algn="just" eaLnBrk="1" hangingPunct="1">
              <a:buFont typeface="Wingdings" pitchFamily="2" charset="2"/>
              <a:buNone/>
            </a:pPr>
            <a:endParaRPr lang="ru-RU" sz="2000" smtClean="0"/>
          </a:p>
          <a:p>
            <a:pPr algn="just" eaLnBrk="1" hangingPunct="1">
              <a:buFont typeface="Wingdings" pitchFamily="2" charset="2"/>
              <a:buNone/>
            </a:pPr>
            <a:r>
              <a:rPr lang="ru-RU" sz="2000" smtClean="0"/>
              <a:t>        Упражнения: передвижения на лыжах, плаванье, равномерный бег на длительные дистанции, непрерывный бег с чередованием скорости движения, полосы препятствий с увеличенным объемом разнообразных прыжковых упражнений, бег по пересеченной местности  и др. </a:t>
            </a:r>
          </a:p>
        </p:txBody>
      </p:sp>
      <p:pic>
        <p:nvPicPr>
          <p:cNvPr id="55299" name="Рисунок 5" descr="Изображение 027.png"/>
          <p:cNvPicPr>
            <a:picLocks noChangeAspect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357188" y="2143125"/>
            <a:ext cx="264318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Рисунок 6" descr="Изображение 029.png"/>
          <p:cNvPicPr>
            <a:picLocks noChangeAspect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357188" y="4214813"/>
            <a:ext cx="270986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smtClean="0">
                <a:solidFill>
                  <a:srgbClr val="0000FF"/>
                </a:solidFill>
              </a:rPr>
              <a:t>Тесты используемые для проверки уровня физических качеств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277100" cy="4114800"/>
          </a:xfrm>
        </p:spPr>
        <p:txBody>
          <a:bodyPr/>
          <a:lstStyle/>
          <a:p>
            <a:pPr algn="just" eaLnBrk="1" hangingPunct="1"/>
            <a:r>
              <a:rPr lang="ru-RU" sz="3600" smtClean="0"/>
              <a:t>Сила </a:t>
            </a:r>
            <a:r>
              <a:rPr lang="ru-RU" sz="2400" smtClean="0"/>
              <a:t>-</a:t>
            </a:r>
            <a:r>
              <a:rPr lang="ru-RU" sz="3600" smtClean="0"/>
              <a:t> </a:t>
            </a:r>
            <a:r>
              <a:rPr lang="ru-RU" sz="2400" smtClean="0"/>
              <a:t>подтягивание на высокой (юноши) и низкой (девушки) перекладине</a:t>
            </a:r>
          </a:p>
          <a:p>
            <a:pPr eaLnBrk="1" hangingPunct="1"/>
            <a:r>
              <a:rPr lang="ru-RU" sz="3600" smtClean="0"/>
              <a:t>Быстрота </a:t>
            </a:r>
            <a:r>
              <a:rPr lang="ru-RU" sz="2400" smtClean="0"/>
              <a:t>-</a:t>
            </a:r>
            <a:r>
              <a:rPr lang="ru-RU" sz="3600" smtClean="0"/>
              <a:t> </a:t>
            </a:r>
            <a:r>
              <a:rPr lang="ru-RU" sz="2400" smtClean="0"/>
              <a:t>бег на 30 метров</a:t>
            </a:r>
          </a:p>
          <a:p>
            <a:pPr algn="just" eaLnBrk="1" hangingPunct="1"/>
            <a:r>
              <a:rPr lang="ru-RU" sz="3600" smtClean="0"/>
              <a:t>Гибкость </a:t>
            </a:r>
            <a:r>
              <a:rPr lang="ru-RU" sz="2400" smtClean="0"/>
              <a:t>-</a:t>
            </a:r>
            <a:r>
              <a:rPr lang="ru-RU" sz="3600" smtClean="0"/>
              <a:t> </a:t>
            </a:r>
            <a:r>
              <a:rPr lang="ru-RU" sz="2400" smtClean="0"/>
              <a:t>наклон вперед  из положения сидя </a:t>
            </a:r>
          </a:p>
          <a:p>
            <a:pPr algn="just" eaLnBrk="1" hangingPunct="1"/>
            <a:r>
              <a:rPr lang="ru-RU" sz="3600" smtClean="0"/>
              <a:t>Ловкость </a:t>
            </a:r>
            <a:r>
              <a:rPr lang="ru-RU" sz="2400" smtClean="0"/>
              <a:t>-</a:t>
            </a:r>
            <a:r>
              <a:rPr lang="ru-RU" sz="3600" smtClean="0"/>
              <a:t> </a:t>
            </a:r>
            <a:r>
              <a:rPr lang="ru-RU" sz="2400" smtClean="0"/>
              <a:t>челночный с бег (с кубиками) </a:t>
            </a:r>
          </a:p>
          <a:p>
            <a:pPr algn="just" eaLnBrk="1" hangingPunct="1"/>
            <a:r>
              <a:rPr lang="ru-RU" sz="3600" smtClean="0"/>
              <a:t>Выносливость </a:t>
            </a:r>
            <a:r>
              <a:rPr lang="ru-RU" sz="2400" smtClean="0"/>
              <a:t>-</a:t>
            </a:r>
            <a:r>
              <a:rPr lang="ru-RU" sz="3600" smtClean="0"/>
              <a:t> </a:t>
            </a:r>
            <a:r>
              <a:rPr lang="ru-RU" sz="2400" smtClean="0"/>
              <a:t>бег на 1000 метров</a:t>
            </a:r>
            <a:endParaRPr lang="ru-RU" sz="3600" smtClean="0"/>
          </a:p>
        </p:txBody>
      </p:sp>
      <p:pic>
        <p:nvPicPr>
          <p:cNvPr id="56323" name="Рисунок 6" descr="Изображение 223.jpg"/>
          <p:cNvPicPr>
            <a:picLocks noChangeAspect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5500688"/>
            <a:ext cx="1190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Рисунок 7" descr="Изображение 224.jpg"/>
          <p:cNvPicPr>
            <a:picLocks noChangeAspect="1"/>
          </p:cNvPicPr>
          <p:nvPr/>
        </p:nvPicPr>
        <p:blipFill>
          <a:blip r:embed="rId3">
            <a:lum contrast="30000"/>
          </a:blip>
          <a:srcRect/>
          <a:stretch>
            <a:fillRect/>
          </a:stretch>
        </p:blipFill>
        <p:spPr bwMode="auto">
          <a:xfrm>
            <a:off x="7715250" y="1143000"/>
            <a:ext cx="1428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Изображение 225.jpg"/>
          <p:cNvPicPr>
            <a:picLocks noChangeAspect="1"/>
          </p:cNvPicPr>
          <p:nvPr/>
        </p:nvPicPr>
        <p:blipFill>
          <a:blip r:embed="rId4" cstate="email">
            <a:lum contrast="30000"/>
          </a:blip>
          <a:stretch>
            <a:fillRect/>
          </a:stretch>
        </p:blipFill>
        <p:spPr>
          <a:xfrm>
            <a:off x="1" y="2143116"/>
            <a:ext cx="1285852" cy="1285884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714375"/>
            <a:ext cx="7772400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dirty="0" smtClean="0"/>
              <a:t>План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714489"/>
            <a:ext cx="6143652" cy="474591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Определение физических качеств и виды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Характеристика физических качеств: 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– сила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– быстрота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– гибкость 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– ловкость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– выносливость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и упражнения для их  развития.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     Тесты для определения уровня физических качеств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60350"/>
            <a:ext cx="7921625" cy="1462088"/>
          </a:xfrm>
        </p:spPr>
        <p:txBody>
          <a:bodyPr/>
          <a:lstStyle/>
          <a:p>
            <a:pPr algn="ctr"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>
                <a:solidFill>
                  <a:srgbClr val="0000FF"/>
                </a:solidFill>
              </a:rPr>
              <a:t>ФИЗИЧЕСКИЕ КАЧЕСТВА </a:t>
            </a:r>
            <a:r>
              <a:rPr lang="en-US" sz="4000" smtClean="0">
                <a:solidFill>
                  <a:srgbClr val="0000FF"/>
                </a:solidFill>
              </a:rPr>
              <a:t/>
            </a:r>
            <a:br>
              <a:rPr lang="en-US" sz="4000" smtClean="0">
                <a:solidFill>
                  <a:srgbClr val="0000FF"/>
                </a:solidFill>
              </a:rPr>
            </a:br>
            <a:r>
              <a:rPr lang="ru-RU" sz="1800" smtClean="0">
                <a:solidFill>
                  <a:srgbClr val="0000FF"/>
                </a:solidFill>
              </a:rPr>
              <a:t>- ЭТО</a:t>
            </a:r>
            <a:r>
              <a:rPr lang="en-US" sz="1800" smtClean="0">
                <a:solidFill>
                  <a:srgbClr val="0000FF"/>
                </a:solidFill>
              </a:rPr>
              <a:t> </a:t>
            </a:r>
            <a:r>
              <a:rPr lang="ru-RU" sz="1800" smtClean="0">
                <a:solidFill>
                  <a:srgbClr val="0000FF"/>
                </a:solidFill>
              </a:rPr>
              <a:t>ФУНКЦИОНАЛЬНЫЕ СВОЙСТВА ОРГАНИЗМА, ХАРАКТЕРИЗУЮЩИЕ </a:t>
            </a:r>
            <a:br>
              <a:rPr lang="ru-RU" sz="1800" smtClean="0">
                <a:solidFill>
                  <a:srgbClr val="0000FF"/>
                </a:solidFill>
              </a:rPr>
            </a:br>
            <a:r>
              <a:rPr lang="ru-RU" sz="1800" smtClean="0">
                <a:solidFill>
                  <a:srgbClr val="0000FF"/>
                </a:solidFill>
              </a:rPr>
              <a:t>ОДАРЕННОСТЬ ЧЕЛОВЕКА.</a:t>
            </a:r>
            <a:endParaRPr lang="ru-RU" sz="4000" smtClean="0">
              <a:solidFill>
                <a:srgbClr val="0000FF"/>
              </a:solidFill>
            </a:endParaRPr>
          </a:p>
        </p:txBody>
      </p:sp>
      <p:graphicFrame>
        <p:nvGraphicFramePr>
          <p:cNvPr id="3077" name="Diagram 5"/>
          <p:cNvGraphicFramePr>
            <a:graphicFrameLocks/>
          </p:cNvGraphicFramePr>
          <p:nvPr>
            <p:ph idx="1"/>
          </p:nvPr>
        </p:nvGraphicFramePr>
        <p:xfrm>
          <a:off x="2339975" y="1844675"/>
          <a:ext cx="4679950" cy="4652963"/>
        </p:xfrm>
        <a:graphic>
          <a:graphicData uri="http://schemas.openxmlformats.org/drawingml/2006/compatibility">
            <com:legacyDrawing xmlns:com="http://schemas.openxmlformats.org/drawingml/2006/compatibility" spid="_x0000_s3077"/>
          </a:graphicData>
        </a:graphic>
      </p:graphicFrame>
      <p:sp>
        <p:nvSpPr>
          <p:cNvPr id="3091" name="Text Box 20"/>
          <p:cNvSpPr txBox="1">
            <a:spLocks noChangeArrowheads="1"/>
          </p:cNvSpPr>
          <p:nvPr/>
        </p:nvSpPr>
        <p:spPr bwMode="auto">
          <a:xfrm>
            <a:off x="7793038" y="12176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3092" name="Picture 21" descr="Изображение 012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7164388" y="2924175"/>
            <a:ext cx="136683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3" name="Picture 22" descr="Изображение 015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6443663" y="4797425"/>
            <a:ext cx="14414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4" name="Picture 23" descr="Изображение 011"/>
          <p:cNvPicPr>
            <a:picLocks noChangeAspect="1" noChangeArrowheads="1"/>
          </p:cNvPicPr>
          <p:nvPr/>
        </p:nvPicPr>
        <p:blipFill>
          <a:blip r:embed="rId5">
            <a:lum contrast="20000"/>
          </a:blip>
          <a:srcRect/>
          <a:stretch>
            <a:fillRect/>
          </a:stretch>
        </p:blipFill>
        <p:spPr bwMode="auto">
          <a:xfrm>
            <a:off x="5508625" y="1844675"/>
            <a:ext cx="13684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5" name="Picture 25" descr="Изображение 013"/>
          <p:cNvPicPr>
            <a:picLocks noChangeAspect="1" noChangeArrowheads="1"/>
          </p:cNvPicPr>
          <p:nvPr/>
        </p:nvPicPr>
        <p:blipFill>
          <a:blip r:embed="rId6">
            <a:lum contrast="20000"/>
          </a:blip>
          <a:srcRect/>
          <a:stretch>
            <a:fillRect/>
          </a:stretch>
        </p:blipFill>
        <p:spPr bwMode="auto">
          <a:xfrm>
            <a:off x="827088" y="2781300"/>
            <a:ext cx="143986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6" name="Picture 24" descr="Изображение 014"/>
          <p:cNvPicPr>
            <a:picLocks noChangeAspect="1" noChangeArrowheads="1"/>
          </p:cNvPicPr>
          <p:nvPr/>
        </p:nvPicPr>
        <p:blipFill>
          <a:blip r:embed="rId7">
            <a:lum contrast="20000"/>
          </a:blip>
          <a:srcRect/>
          <a:stretch>
            <a:fillRect/>
          </a:stretch>
        </p:blipFill>
        <p:spPr bwMode="auto">
          <a:xfrm>
            <a:off x="1143000" y="4714875"/>
            <a:ext cx="144145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30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rgbClr val="0000FF"/>
                </a:solidFill>
              </a:rPr>
              <a:t>Физическое качество – </a:t>
            </a:r>
            <a:r>
              <a:rPr lang="en-US" sz="3200" smtClean="0">
                <a:solidFill>
                  <a:srgbClr val="0000FF"/>
                </a:solidFill>
              </a:rPr>
              <a:t/>
            </a:r>
            <a:br>
              <a:rPr lang="en-US" sz="3200" smtClean="0">
                <a:solidFill>
                  <a:srgbClr val="0000FF"/>
                </a:solidFill>
              </a:rPr>
            </a:br>
            <a:r>
              <a:rPr lang="en-US" sz="3200" smtClean="0">
                <a:solidFill>
                  <a:srgbClr val="0000FF"/>
                </a:solidFill>
              </a:rPr>
              <a:t>             </a:t>
            </a:r>
            <a:r>
              <a:rPr lang="ru-RU" sz="4000" smtClean="0">
                <a:solidFill>
                  <a:srgbClr val="0000FF"/>
                </a:solidFill>
              </a:rPr>
              <a:t>сила</a:t>
            </a:r>
            <a:endParaRPr lang="ru-RU" sz="3200" smtClean="0">
              <a:solidFill>
                <a:srgbClr val="0000FF"/>
              </a:solidFill>
            </a:endParaRPr>
          </a:p>
        </p:txBody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ru-RU" smtClean="0"/>
              <a:t>Сила </a:t>
            </a:r>
            <a:r>
              <a:rPr lang="ru-RU" sz="2000" smtClean="0"/>
              <a:t>- способность человека преодолевать внешнее сопротивление или противодействовать ему посредством мышечных напряжений. </a:t>
            </a:r>
          </a:p>
          <a:p>
            <a:pPr eaLnBrk="1" hangingPunct="1"/>
            <a:endParaRPr lang="ru-RU" sz="2000" smtClean="0"/>
          </a:p>
          <a:p>
            <a:pPr eaLnBrk="1" hangingPunct="1"/>
            <a:endParaRPr lang="ru-RU" sz="2000" smtClean="0"/>
          </a:p>
          <a:p>
            <a:pPr eaLnBrk="1" hangingPunct="1">
              <a:buFont typeface="Wingdings" pitchFamily="2" charset="2"/>
              <a:buNone/>
            </a:pPr>
            <a:endParaRPr lang="ru-RU" sz="2000" smtClean="0"/>
          </a:p>
          <a:p>
            <a:pPr eaLnBrk="1" hangingPunct="1"/>
            <a:endParaRPr lang="ru-RU" sz="2000" smtClean="0"/>
          </a:p>
          <a:p>
            <a:pPr eaLnBrk="1" hangingPunct="1"/>
            <a:endParaRPr lang="ru-RU" sz="2000" smtClean="0"/>
          </a:p>
          <a:p>
            <a:pPr algn="just" eaLnBrk="1" hangingPunct="1"/>
            <a:r>
              <a:rPr lang="ru-RU" sz="2000" smtClean="0"/>
              <a:t>Наилучшим временем для развития силы являются: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000" smtClean="0"/>
              <a:t>    а) средний школьный возраст (от9-10 до 11-12 лет)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000" smtClean="0"/>
              <a:t>    б) старший школьный возраст (от 14-15 до 17-18 лет)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476375" y="3500438"/>
            <a:ext cx="3024188" cy="14414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Абсолютная</a:t>
            </a:r>
          </a:p>
          <a:p>
            <a:pPr algn="ctr"/>
            <a:r>
              <a:rPr lang="ru-RU"/>
              <a:t> (суммарная </a:t>
            </a:r>
            <a:r>
              <a:rPr lang="ru-RU" sz="1200"/>
              <a:t> </a:t>
            </a:r>
            <a:r>
              <a:rPr lang="ru-RU"/>
              <a:t>сила всех</a:t>
            </a:r>
          </a:p>
          <a:p>
            <a:pPr algn="ctr"/>
            <a:r>
              <a:rPr lang="ru-RU"/>
              <a:t> мышечных групп)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5003800" y="3500438"/>
            <a:ext cx="3097213" cy="14414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Относительная</a:t>
            </a:r>
          </a:p>
          <a:p>
            <a:pPr algn="ctr"/>
            <a:r>
              <a:rPr lang="ru-RU"/>
              <a:t> (величина абсолютной</a:t>
            </a:r>
          </a:p>
          <a:p>
            <a:pPr algn="ctr"/>
            <a:r>
              <a:rPr lang="ru-RU"/>
              <a:t> силы,</a:t>
            </a:r>
          </a:p>
          <a:p>
            <a:pPr algn="ctr"/>
            <a:r>
              <a:rPr lang="ru-RU"/>
              <a:t> приходящаяся на 1кг</a:t>
            </a:r>
          </a:p>
          <a:p>
            <a:pPr algn="ctr"/>
            <a:r>
              <a:rPr lang="ru-RU"/>
              <a:t> веса человека)</a:t>
            </a:r>
          </a:p>
        </p:txBody>
      </p:sp>
      <p:sp>
        <p:nvSpPr>
          <p:cNvPr id="46085" name="Line 10"/>
          <p:cNvSpPr>
            <a:spLocks noChangeShapeType="1"/>
          </p:cNvSpPr>
          <p:nvPr/>
        </p:nvSpPr>
        <p:spPr bwMode="auto">
          <a:xfrm flipH="1" flipV="1">
            <a:off x="5364163" y="2924175"/>
            <a:ext cx="1439862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86" name="Line 11"/>
          <p:cNvSpPr>
            <a:spLocks noChangeShapeType="1"/>
          </p:cNvSpPr>
          <p:nvPr/>
        </p:nvSpPr>
        <p:spPr bwMode="auto">
          <a:xfrm flipV="1">
            <a:off x="2987675" y="2924175"/>
            <a:ext cx="18716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6087" name="Picture 13" descr="Изображение 011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6227763" y="0"/>
            <a:ext cx="208915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rgbClr val="0000FF"/>
                </a:solidFill>
              </a:rPr>
              <a:t>Упражнения для развития силы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1050" y="1916113"/>
            <a:ext cx="6904038" cy="52578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            </a:t>
            </a:r>
            <a:r>
              <a:rPr lang="ru-RU" sz="2400" smtClean="0"/>
              <a:t>Для развития силы используются физические         упражнения, отягощенные либо весом   собственного тела, либо дополнительными  внешними отягощениями.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    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         Упражнения: подтягивание на перекладине, приседание, упражнения с гантелями, отжимание, поднимание туловища из положение лежа, прыжок в длину, прыжки на скакалке, тройной и пятерной прыжки, «многоскоки», упражнения в парах, броски набивного мяча, прыжки вверх с доставание подвешенных предметов и др.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mtClean="0"/>
              <a:t>       </a:t>
            </a:r>
          </a:p>
        </p:txBody>
      </p:sp>
      <p:pic>
        <p:nvPicPr>
          <p:cNvPr id="6" name="Рисунок 5" descr="Изображение 02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5" y="2000240"/>
            <a:ext cx="2286016" cy="464347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rgbClr val="0000FF"/>
                </a:solidFill>
              </a:rPr>
              <a:t>Физическое качество</a:t>
            </a:r>
            <a:r>
              <a:rPr lang="ru-RU" smtClean="0">
                <a:solidFill>
                  <a:srgbClr val="0000FF"/>
                </a:solidFill>
              </a:rPr>
              <a:t> – </a:t>
            </a:r>
            <a:r>
              <a:rPr lang="en-US" smtClean="0">
                <a:solidFill>
                  <a:srgbClr val="0000FF"/>
                </a:solidFill>
              </a:rPr>
              <a:t/>
            </a:r>
            <a:br>
              <a:rPr lang="en-US" smtClean="0">
                <a:solidFill>
                  <a:srgbClr val="0000FF"/>
                </a:solidFill>
              </a:rPr>
            </a:br>
            <a:r>
              <a:rPr lang="en-US" smtClean="0">
                <a:solidFill>
                  <a:srgbClr val="0000FF"/>
                </a:solidFill>
              </a:rPr>
              <a:t>       </a:t>
            </a:r>
            <a:r>
              <a:rPr lang="ru-RU" sz="4000" smtClean="0">
                <a:solidFill>
                  <a:srgbClr val="0000FF"/>
                </a:solidFill>
              </a:rPr>
              <a:t>быстрота</a:t>
            </a:r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017713"/>
            <a:ext cx="8270875" cy="4114800"/>
          </a:xfrm>
        </p:spPr>
        <p:txBody>
          <a:bodyPr/>
          <a:lstStyle/>
          <a:p>
            <a:pPr algn="just" eaLnBrk="1" hangingPunct="1"/>
            <a:r>
              <a:rPr lang="ru-RU" sz="2400" smtClean="0"/>
              <a:t>Быстрота - способность человека выполнять большое количество движений с максимальной скоростью </a:t>
            </a:r>
          </a:p>
          <a:p>
            <a:pPr algn="just" eaLnBrk="1" hangingPunct="1"/>
            <a:r>
              <a:rPr lang="ru-RU" sz="2400" smtClean="0"/>
              <a:t>Наилучшим временем для развития быстроты являются: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    а) младший школьный возраст (от 7 до 8 лет)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    б) средний школьный возраст (от 10-11 до 12-13 лет)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    в) старший школьный возраст (от 15-16 до17-18 лет)</a:t>
            </a:r>
          </a:p>
          <a:p>
            <a:pPr eaLnBrk="1" hangingPunct="1"/>
            <a:endParaRPr lang="ru-RU" sz="2400" smtClean="0"/>
          </a:p>
        </p:txBody>
      </p:sp>
      <p:pic>
        <p:nvPicPr>
          <p:cNvPr id="48131" name="Picture 4" descr="Изображение 01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6156325" y="0"/>
            <a:ext cx="2303463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rgbClr val="0000FF"/>
                </a:solidFill>
              </a:rPr>
              <a:t>Упражнения для развития быстроты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8538" y="2017713"/>
            <a:ext cx="6686550" cy="41148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     Для развитии быстроты используются физические  упражнения по перемещению тела и его звеньев с максимально возможной скоростью движений.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       Упражнения: максимальный бег по наклонной и ровной плоскости, бег из различных исходных положений, бег с максимально скоростью с остановками, с изменением направления, бег с максимальной скоростью на дистанции 30 и 60 метров, ускорение, переходящее в многоскоки и др.</a:t>
            </a:r>
            <a:r>
              <a:rPr lang="ru-RU" sz="2800" smtClean="0"/>
              <a:t>     </a:t>
            </a:r>
          </a:p>
          <a:p>
            <a:pPr eaLnBrk="1" hangingPunct="1">
              <a:lnSpc>
                <a:spcPct val="80000"/>
              </a:lnSpc>
            </a:pPr>
            <a:endParaRPr lang="ru-RU" sz="4400" smtClean="0"/>
          </a:p>
          <a:p>
            <a:pPr eaLnBrk="1" hangingPunct="1">
              <a:lnSpc>
                <a:spcPct val="80000"/>
              </a:lnSpc>
            </a:pPr>
            <a:endParaRPr lang="ru-RU" sz="2800" smtClean="0"/>
          </a:p>
        </p:txBody>
      </p:sp>
      <p:pic>
        <p:nvPicPr>
          <p:cNvPr id="49155" name="Рисунок 5" descr="Изображение 218.jpg"/>
          <p:cNvPicPr>
            <a:picLocks noChangeAspect="1"/>
          </p:cNvPicPr>
          <p:nvPr/>
        </p:nvPicPr>
        <p:blipFill>
          <a:blip r:embed="rId2">
            <a:lum bright="10000" contrast="20000"/>
          </a:blip>
          <a:srcRect/>
          <a:stretch>
            <a:fillRect/>
          </a:stretch>
        </p:blipFill>
        <p:spPr bwMode="auto">
          <a:xfrm>
            <a:off x="142875" y="1857375"/>
            <a:ext cx="2500313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Рисунок 6" descr="Изображение 219.jpg"/>
          <p:cNvPicPr>
            <a:picLocks noChangeAspect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4214813" y="0"/>
            <a:ext cx="49291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rgbClr val="0000FF"/>
                </a:solidFill>
              </a:rPr>
              <a:t>Физическое качество – </a:t>
            </a:r>
            <a:r>
              <a:rPr lang="en-US" sz="3200" smtClean="0">
                <a:solidFill>
                  <a:srgbClr val="0000FF"/>
                </a:solidFill>
              </a:rPr>
              <a:t/>
            </a:r>
            <a:br>
              <a:rPr lang="en-US" sz="3200" smtClean="0">
                <a:solidFill>
                  <a:srgbClr val="0000FF"/>
                </a:solidFill>
              </a:rPr>
            </a:br>
            <a:r>
              <a:rPr lang="en-US" sz="3200" smtClean="0">
                <a:solidFill>
                  <a:srgbClr val="0000FF"/>
                </a:solidFill>
              </a:rPr>
              <a:t>        </a:t>
            </a:r>
            <a:r>
              <a:rPr lang="ru-RU" sz="4000" smtClean="0">
                <a:solidFill>
                  <a:srgbClr val="0000FF"/>
                </a:solidFill>
              </a:rPr>
              <a:t>гибкость </a:t>
            </a:r>
            <a:endParaRPr lang="ru-RU" sz="3200" smtClean="0">
              <a:solidFill>
                <a:srgbClr val="0000FF"/>
              </a:solidFill>
            </a:endParaRP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ru-RU" smtClean="0"/>
              <a:t>Гибкость </a:t>
            </a:r>
            <a:r>
              <a:rPr lang="ru-RU" sz="2000" smtClean="0"/>
              <a:t>-</a:t>
            </a:r>
            <a:r>
              <a:rPr lang="ru-RU" smtClean="0"/>
              <a:t> </a:t>
            </a:r>
            <a:r>
              <a:rPr lang="ru-RU" sz="2000" smtClean="0"/>
              <a:t>это способность человека выполнять движения с большой амплитудой 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/>
            <a:r>
              <a:rPr lang="ru-RU" sz="2000" smtClean="0"/>
              <a:t>Наилучшим временем для развития гибкости являются: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/>
              <a:t>     а) дошкольный возраст (от 3 до 7 лет)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/>
              <a:t>     б) младший школьный возраст (от 7 до 9-10 лет)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/>
              <a:t>     в) средний школьный возраст (от 10 до 14 лет)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331913" y="3213100"/>
            <a:ext cx="2952750" cy="1130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/>
              <a:t>Активная – способность выполнять </a:t>
            </a:r>
          </a:p>
          <a:p>
            <a:pPr algn="ctr"/>
            <a:r>
              <a:rPr lang="ru-RU" sz="1400"/>
              <a:t>движения с большей амплитудой</a:t>
            </a:r>
          </a:p>
          <a:p>
            <a:pPr algn="ctr"/>
            <a:r>
              <a:rPr lang="ru-RU" sz="1400"/>
              <a:t> за счет активности групп мышц,</a:t>
            </a:r>
          </a:p>
          <a:p>
            <a:pPr algn="ctr"/>
            <a:r>
              <a:rPr lang="ru-RU" sz="1400"/>
              <a:t> окружающих суставов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5148263" y="3213100"/>
            <a:ext cx="3097212" cy="1130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/>
              <a:t>Пассивная – способность к </a:t>
            </a:r>
          </a:p>
          <a:p>
            <a:pPr algn="ctr"/>
            <a:r>
              <a:rPr lang="ru-RU" sz="1400"/>
              <a:t>достижению наивысшей подвижности</a:t>
            </a:r>
          </a:p>
          <a:p>
            <a:pPr algn="ctr"/>
            <a:r>
              <a:rPr lang="ru-RU" sz="1400"/>
              <a:t>в суставах в результате действия</a:t>
            </a:r>
          </a:p>
          <a:p>
            <a:pPr algn="ctr"/>
            <a:r>
              <a:rPr lang="ru-RU" sz="1400"/>
              <a:t>внешних сил (вес собственного тела, </a:t>
            </a:r>
          </a:p>
          <a:p>
            <a:pPr algn="ctr"/>
            <a:r>
              <a:rPr lang="ru-RU" sz="1400"/>
              <a:t>снаряда и др.)</a:t>
            </a:r>
          </a:p>
        </p:txBody>
      </p:sp>
      <p:sp>
        <p:nvSpPr>
          <p:cNvPr id="50181" name="Line 6"/>
          <p:cNvSpPr>
            <a:spLocks noChangeShapeType="1"/>
          </p:cNvSpPr>
          <p:nvPr/>
        </p:nvSpPr>
        <p:spPr bwMode="auto">
          <a:xfrm flipV="1">
            <a:off x="3059113" y="2852738"/>
            <a:ext cx="136842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182" name="Line 7"/>
          <p:cNvSpPr>
            <a:spLocks noChangeShapeType="1"/>
          </p:cNvSpPr>
          <p:nvPr/>
        </p:nvSpPr>
        <p:spPr bwMode="auto">
          <a:xfrm flipH="1" flipV="1">
            <a:off x="4787900" y="2852738"/>
            <a:ext cx="1223963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0183" name="Picture 8" descr="Изображение 015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6372225" y="0"/>
            <a:ext cx="2376488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rgbClr val="0000FF"/>
                </a:solidFill>
              </a:rPr>
              <a:t>Упражнения для развития гибкости  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8538" y="2017713"/>
            <a:ext cx="6686550" cy="4114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000" smtClean="0"/>
              <a:t>      Для развития гибкости используются физические упражнения  с большой амплитудой движения, выполняемые за счет собственных мышечных сокращений (активная гибкость) или за счет внешних дополнительных отягощений (пассивная гибкость).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000" smtClean="0"/>
              <a:t>      Упражнения: наклон вперед без и со штангой, наклоны туловища вперед, назад, в стороны с возрастающей амплитудой движения в положении стоя; наклоны в положении седа; упражнения с гимнастической палкой, «шпагат», «мост», «складка» и др.</a:t>
            </a:r>
          </a:p>
        </p:txBody>
      </p:sp>
      <p:pic>
        <p:nvPicPr>
          <p:cNvPr id="51203" name="Рисунок 6" descr="Изображение 22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1688"/>
            <a:ext cx="264318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Рисунок 7" descr="Изображение 220.jpg"/>
          <p:cNvPicPr>
            <a:picLocks noChangeAspect="1"/>
          </p:cNvPicPr>
          <p:nvPr/>
        </p:nvPicPr>
        <p:blipFill>
          <a:blip r:embed="rId3">
            <a:lum bright="20000" contrast="40000"/>
          </a:blip>
          <a:srcRect/>
          <a:stretch>
            <a:fillRect/>
          </a:stretch>
        </p:blipFill>
        <p:spPr bwMode="auto">
          <a:xfrm>
            <a:off x="1643063" y="142875"/>
            <a:ext cx="3214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Рисунок 8" descr="Изображение 222.jpg"/>
          <p:cNvPicPr>
            <a:picLocks noChangeAspect="1"/>
          </p:cNvPicPr>
          <p:nvPr/>
        </p:nvPicPr>
        <p:blipFill>
          <a:blip r:embed="rId4">
            <a:lum bright="10000" contrast="30000"/>
          </a:blip>
          <a:srcRect/>
          <a:stretch>
            <a:fillRect/>
          </a:stretch>
        </p:blipFill>
        <p:spPr bwMode="auto">
          <a:xfrm>
            <a:off x="4714875" y="142875"/>
            <a:ext cx="35718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оревнование">
  <a:themeElements>
    <a:clrScheme name="Соревнование 2">
      <a:dk1>
        <a:srgbClr val="800000"/>
      </a:dk1>
      <a:lt1>
        <a:srgbClr val="FFFFFF"/>
      </a:lt1>
      <a:dk2>
        <a:srgbClr val="FF9900"/>
      </a:dk2>
      <a:lt2>
        <a:srgbClr val="FFFF99"/>
      </a:lt2>
      <a:accent1>
        <a:srgbClr val="FF5050"/>
      </a:accent1>
      <a:accent2>
        <a:srgbClr val="CC3300"/>
      </a:accent2>
      <a:accent3>
        <a:srgbClr val="FFCAAA"/>
      </a:accent3>
      <a:accent4>
        <a:srgbClr val="DADADA"/>
      </a:accent4>
      <a:accent5>
        <a:srgbClr val="FFB3B3"/>
      </a:accent5>
      <a:accent6>
        <a:srgbClr val="B92D00"/>
      </a:accent6>
      <a:hlink>
        <a:srgbClr val="FFFF99"/>
      </a:hlink>
      <a:folHlink>
        <a:srgbClr val="FFCC00"/>
      </a:folHlink>
    </a:clrScheme>
    <a:fontScheme name="Соревнова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ревнование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490</TotalTime>
  <Words>812</Words>
  <Application>Microsoft Office PowerPoint</Application>
  <PresentationFormat>Экран (4:3)</PresentationFormat>
  <Paragraphs>114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Times New Roman</vt:lpstr>
      <vt:lpstr>Arial</vt:lpstr>
      <vt:lpstr>Tahoma</vt:lpstr>
      <vt:lpstr>Wingdings</vt:lpstr>
      <vt:lpstr>Comic Sans MS</vt:lpstr>
      <vt:lpstr>Verdana</vt:lpstr>
      <vt:lpstr>Палитра</vt:lpstr>
      <vt:lpstr>Пастель</vt:lpstr>
      <vt:lpstr>Соревнование</vt:lpstr>
      <vt:lpstr>Диаграмма</vt:lpstr>
      <vt:lpstr>Слайд 1</vt:lpstr>
      <vt:lpstr>План</vt:lpstr>
      <vt:lpstr> ФИЗИЧЕСКИЕ КАЧЕСТВА  - ЭТО ФУНКЦИОНАЛЬНЫЕ СВОЙСТВА ОРГАНИЗМА, ХАРАКТЕРИЗУЮЩИЕ  ОДАРЕННОСТЬ ЧЕЛОВЕКА.</vt:lpstr>
      <vt:lpstr>Физическое качество –               сила</vt:lpstr>
      <vt:lpstr>Упражнения для развития силы</vt:lpstr>
      <vt:lpstr>Физическое качество –         быстрота</vt:lpstr>
      <vt:lpstr>Упражнения для развития быстроты</vt:lpstr>
      <vt:lpstr>Физическое качество –          гибкость </vt:lpstr>
      <vt:lpstr>Упражнения для развития гибкости  </vt:lpstr>
      <vt:lpstr>Физическое качество –         ловкость</vt:lpstr>
      <vt:lpstr> Упражнения для развития ловкости</vt:lpstr>
      <vt:lpstr>Физическое качество –     выносливость</vt:lpstr>
      <vt:lpstr>Упражнения для развития выносливости </vt:lpstr>
      <vt:lpstr>Тесты используемые для проверки уровня физических качеств </vt:lpstr>
    </vt:vector>
  </TitlesOfParts>
  <Company>VERYSEL-SERVIS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</dc:title>
  <dc:creator>User</dc:creator>
  <cp:lastModifiedBy>Ербулат</cp:lastModifiedBy>
  <cp:revision>59</cp:revision>
  <dcterms:created xsi:type="dcterms:W3CDTF">2003-01-05T15:35:23Z</dcterms:created>
  <dcterms:modified xsi:type="dcterms:W3CDTF">2012-12-22T08:01:14Z</dcterms:modified>
</cp:coreProperties>
</file>