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0" r:id="rId1"/>
  </p:sldMasterIdLst>
  <p:notesMasterIdLst>
    <p:notesMasterId r:id="rId19"/>
  </p:notesMasterIdLst>
  <p:sldIdLst>
    <p:sldId id="266" r:id="rId2"/>
    <p:sldId id="264" r:id="rId3"/>
    <p:sldId id="265" r:id="rId4"/>
    <p:sldId id="263" r:id="rId5"/>
    <p:sldId id="256" r:id="rId6"/>
    <p:sldId id="257" r:id="rId7"/>
    <p:sldId id="269" r:id="rId8"/>
    <p:sldId id="273" r:id="rId9"/>
    <p:sldId id="275" r:id="rId10"/>
    <p:sldId id="274" r:id="rId11"/>
    <p:sldId id="258" r:id="rId12"/>
    <p:sldId id="259" r:id="rId13"/>
    <p:sldId id="277" r:id="rId14"/>
    <p:sldId id="267" r:id="rId15"/>
    <p:sldId id="268" r:id="rId16"/>
    <p:sldId id="262" r:id="rId17"/>
    <p:sldId id="27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BED0"/>
    <a:srgbClr val="0000CC"/>
    <a:srgbClr val="0000FF"/>
    <a:srgbClr val="000066"/>
    <a:srgbClr val="5F5F5F"/>
    <a:srgbClr val="808080"/>
    <a:srgbClr val="4D4D4D"/>
    <a:srgbClr val="2929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086" autoAdjust="0"/>
  </p:normalViewPr>
  <p:slideViewPr>
    <p:cSldViewPr>
      <p:cViewPr>
        <p:scale>
          <a:sx n="66" d="100"/>
          <a:sy n="66" d="100"/>
        </p:scale>
        <p:origin x="-142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BCB369A-5FEA-4E2F-B17C-9CFD9972546C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E460FB4-C9E4-4C3A-B0DB-70F534CFF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EEE249-B622-47FC-95B5-D295D491701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30EF43-3E59-4352-A69F-1C1B531EA1A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6A1AB-4738-4506-BAC9-B9EDC1F6C59D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31D92-D8DB-44CA-B001-6245107FF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BC347-3E01-4296-9F03-C73430D88F04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05A1C-3B04-47EB-A00A-283C296BA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929D2-7DF6-4BB2-88F0-5EF1755F3B6C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5C0A8-BD87-4FF5-A3C5-79FB3661B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61802-9D0F-4F9F-B416-43A6F19E3FB3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B43F8-3452-43E0-9887-FB1BB003C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18BB5-DB4B-43CF-938F-B9BA6DECFD7A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84AEE-8F16-4FF3-807A-3006AF5D2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CC39F-2CC5-4F5A-BD82-8D88B89B5ABF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0285B-6B59-47DB-A880-598C39613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DF4A6-ACF3-4892-BAFC-7DA1DF592109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0972C-8212-4CD1-8D11-AB5877EA2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510FB-ADE2-49A2-86A6-075D1E0B007F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41255-AD4E-4E74-B4F4-3D26FED10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6ACC2-0827-4B43-A17F-2D0FD3C04774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4EB0D-3066-4A41-8388-ADCBF38A5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A9835-3FCE-402C-8BF8-FF7EFB2B2CE6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354D4-053B-44BF-A527-5F2BAB78C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33651-D9CE-4682-81C9-9B799B172617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BACF9-0DDB-4755-B26E-A6C4F56B2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A9B2B304-A4EC-4628-94E6-DD0A49286846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EA82DEDF-D6D5-406C-BC83-9D0BE03EE4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</p:sldLayoutIdLst>
  <p:transition spd="med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Содержимое 7" descr="1185067172__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2915816" y="548680"/>
            <a:ext cx="3240360" cy="15696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kern="10" dirty="0">
                <a:ln w="19050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itchFamily="34" charset="0"/>
                <a:cs typeface="+mn-cs"/>
              </a:rPr>
              <a:t>Вода</a:t>
            </a:r>
          </a:p>
        </p:txBody>
      </p:sp>
      <p:sp>
        <p:nvSpPr>
          <p:cNvPr id="2052" name="Прямоугольник 6"/>
          <p:cNvSpPr>
            <a:spLocks noChangeArrowheads="1"/>
          </p:cNvSpPr>
          <p:nvPr/>
        </p:nvSpPr>
        <p:spPr bwMode="auto">
          <a:xfrm>
            <a:off x="4500563" y="3284538"/>
            <a:ext cx="46434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Сорокина Л.А.</a:t>
            </a:r>
            <a:br>
              <a:rPr lang="ru-RU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заместитель заведующего           </a:t>
            </a:r>
          </a:p>
          <a:p>
            <a:pPr algn="r"/>
            <a:r>
              <a:rPr lang="ru-RU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 учебно-воспитательной работе </a:t>
            </a:r>
          </a:p>
          <a:p>
            <a:pPr algn="r"/>
            <a:r>
              <a:rPr lang="ru-RU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НДОУ «Детский сад №17 ОАО «РЖД»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Содержимое 24" descr="0_5344c_7a43e72b_X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20" descr="291711_abstrakciya_kartinka_krasochno_neobychno_oboi_2560x1600_(www.GdeFon.ru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3" y="3789040"/>
            <a:ext cx="4176464" cy="2812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Блок-схема: несколько документов 6"/>
          <p:cNvSpPr/>
          <p:nvPr/>
        </p:nvSpPr>
        <p:spPr>
          <a:xfrm>
            <a:off x="4499992" y="188640"/>
            <a:ext cx="4392488" cy="1540669"/>
          </a:xfrm>
          <a:prstGeom prst="flowChartMulti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rgbClr val="000066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ИНЕЙ</a:t>
            </a:r>
            <a:endParaRPr lang="ru-RU" sz="1000" b="1" cap="all" dirty="0">
              <a:ln w="9000" cmpd="sng">
                <a:solidFill>
                  <a:srgbClr val="00B0F0"/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ln w="9000" cmpd="sng">
                <a:solidFill>
                  <a:srgbClr val="00B0F0"/>
                </a:solidFill>
                <a:prstDash val="solid"/>
              </a:ln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pic>
        <p:nvPicPr>
          <p:cNvPr id="8" name="Содержимое 26" descr="0_20f0a_7eec1638_X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332656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Содержимое 28" descr="1261140004_flowers_under_frost-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4008" y="2276872"/>
            <a:ext cx="4147661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GR_005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475656" y="4725144"/>
            <a:ext cx="3286148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ettenschweiler" pitchFamily="34" charset="0"/>
                <a:cs typeface="+mn-cs"/>
              </a:rPr>
              <a:t>Что   это?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683568" y="1196752"/>
            <a:ext cx="7776864" cy="2553891"/>
          </a:xfrm>
          <a:prstGeom prst="flowChartAlternateProcess">
            <a:avLst/>
          </a:prstGeom>
          <a:ln>
            <a:solidFill>
              <a:srgbClr val="0000FF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0000CC"/>
                </a:solidFill>
                <a:latin typeface="Georgia" pitchFamily="18" charset="0"/>
              </a:rPr>
              <a:t>Когда зимой мороз и стужа,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0000CC"/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rgbClr val="0000CC"/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rgbClr val="0000CC"/>
                </a:solidFill>
                <a:latin typeface="Georgia" pitchFamily="18" charset="0"/>
              </a:rPr>
              <a:t>Покрыты им и пруд, и лужа.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12295" name="Содержимое 9" descr="86d5eb6a583c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3933825"/>
            <a:ext cx="2195513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Содержимое 30" descr="wpapers_ru_Покрошенный-лёд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2" descr="109901621_7853ccae05_o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3933056"/>
            <a:ext cx="4038600" cy="26806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34" descr="5269-88db4fb1_8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8024" y="2204864"/>
            <a:ext cx="4038600" cy="33116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Содержимое 36" descr="0_76ff9_b7dabeaf_XL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1520" y="836712"/>
            <a:ext cx="4038600" cy="26755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Блок-схема: несколько документов 8"/>
          <p:cNvSpPr/>
          <p:nvPr/>
        </p:nvSpPr>
        <p:spPr>
          <a:xfrm>
            <a:off x="4499992" y="0"/>
            <a:ext cx="4392488" cy="1540669"/>
          </a:xfrm>
          <a:prstGeom prst="flowChartMulti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rgbClr val="000066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ЛЁД</a:t>
            </a:r>
            <a:endParaRPr lang="ru-RU" sz="1000" b="1" cap="all" dirty="0">
              <a:ln w="9000" cmpd="sng">
                <a:solidFill>
                  <a:srgbClr val="00B0F0"/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ln w="9000" cmpd="sng">
                <a:solidFill>
                  <a:srgbClr val="00B0F0"/>
                </a:solidFill>
                <a:prstDash val="solid"/>
              </a:ln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"/>
          <p:cNvSpPr>
            <a:spLocks noChangeArrowheads="1"/>
          </p:cNvSpPr>
          <p:nvPr/>
        </p:nvSpPr>
        <p:spPr bwMode="auto">
          <a:xfrm>
            <a:off x="323528" y="404664"/>
            <a:ext cx="8429625" cy="4007346"/>
          </a:xfrm>
          <a:prstGeom prst="flowChartTerminator">
            <a:avLst/>
          </a:prstGeom>
          <a:blipFill>
            <a:blip r:embed="rId3" cstate="email"/>
            <a:tile tx="0" ty="0" sx="100000" sy="100000" flip="none" algn="tl"/>
          </a:blipFill>
          <a:ln w="31750">
            <a:solidFill>
              <a:schemeClr val="accent4">
                <a:lumMod val="75000"/>
              </a:schemeClr>
            </a:solidFill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defRPr/>
            </a:pPr>
            <a:r>
              <a:rPr lang="ru-RU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Пушистая вата</a:t>
            </a:r>
          </a:p>
          <a:p>
            <a:pPr algn="ctr">
              <a:defRPr/>
            </a:pPr>
            <a:r>
              <a:rPr lang="ru-RU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Плывет куда – то</a:t>
            </a:r>
          </a:p>
          <a:p>
            <a:pPr algn="ctr">
              <a:defRPr/>
            </a:pPr>
            <a:r>
              <a:rPr lang="ru-RU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Чем вата ниже</a:t>
            </a:r>
          </a:p>
          <a:p>
            <a:pPr algn="ctr">
              <a:defRPr/>
            </a:pPr>
            <a:r>
              <a:rPr lang="ru-RU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Тем дождик ближе  </a:t>
            </a:r>
          </a:p>
          <a:p>
            <a:pPr algn="ctr">
              <a:defRPr/>
            </a:pPr>
            <a:endParaRPr lang="ru-RU" sz="2400" b="1" dirty="0">
              <a:solidFill>
                <a:srgbClr val="0000FF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08104" y="5229200"/>
            <a:ext cx="294578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ettenschweiler" pitchFamily="34" charset="0"/>
                <a:cs typeface="+mn-cs"/>
              </a:rPr>
              <a:t>Что   это?</a:t>
            </a:r>
          </a:p>
        </p:txBody>
      </p:sp>
      <p:pic>
        <p:nvPicPr>
          <p:cNvPr id="14342" name="Содержимое 9" descr="86d5eb6a583c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4292600"/>
            <a:ext cx="2195512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8" descr="88kp1uuq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3501008"/>
            <a:ext cx="4038600" cy="3028950"/>
          </a:xfrm>
          <a:prstGeom prst="rect">
            <a:avLst/>
          </a:prstGeom>
          <a:ln w="1905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40" descr="94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2708920"/>
            <a:ext cx="3750568" cy="2967841"/>
          </a:xfrm>
          <a:prstGeom prst="rect">
            <a:avLst/>
          </a:prstGeom>
          <a:ln w="1905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Содержимое 42" descr="clip128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9512" y="260648"/>
            <a:ext cx="3648405" cy="2736304"/>
          </a:xfrm>
          <a:prstGeom prst="rect">
            <a:avLst/>
          </a:prstGeom>
          <a:ln w="1905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Блок-схема: несколько документов 8"/>
          <p:cNvSpPr/>
          <p:nvPr/>
        </p:nvSpPr>
        <p:spPr>
          <a:xfrm>
            <a:off x="4139952" y="404664"/>
            <a:ext cx="4752528" cy="1540669"/>
          </a:xfrm>
          <a:prstGeom prst="flowChartMulti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rgbClr val="000066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ОБЛАКА</a:t>
            </a:r>
            <a:endParaRPr lang="ru-RU" sz="1000" b="1" cap="all" dirty="0">
              <a:ln w="9000" cmpd="sng">
                <a:solidFill>
                  <a:srgbClr val="00B0F0"/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ln w="9000" cmpd="sng">
                <a:solidFill>
                  <a:srgbClr val="00B0F0"/>
                </a:solidFill>
                <a:prstDash val="solid"/>
              </a:ln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rgbClr val="DCEBF5">
                <a:alpha val="14000"/>
              </a:srgbClr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37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45000">
              <a:srgbClr val="55261C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7"/>
          <p:cNvSpPr>
            <a:spLocks noChangeArrowheads="1"/>
          </p:cNvSpPr>
          <p:nvPr/>
        </p:nvSpPr>
        <p:spPr bwMode="auto">
          <a:xfrm>
            <a:off x="468313" y="836613"/>
            <a:ext cx="8099425" cy="2768600"/>
          </a:xfrm>
          <a:prstGeom prst="trapezoid">
            <a:avLst/>
          </a:prstGeom>
          <a:gradFill rotWithShape="0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b="1" dirty="0">
                <a:solidFill>
                  <a:schemeClr val="bg1"/>
                </a:solidFill>
                <a:latin typeface="Georgia" pitchFamily="18" charset="0"/>
                <a:cs typeface="+mn-cs"/>
              </a:rPr>
              <a:t>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  <a:latin typeface="Georgia" pitchFamily="18" charset="0"/>
                <a:cs typeface="+mn-cs"/>
              </a:rPr>
              <a:t>Молоко над речкой плыло,</a:t>
            </a:r>
            <a:br>
              <a:rPr lang="ru-RU" sz="3600" b="1" dirty="0">
                <a:solidFill>
                  <a:schemeClr val="bg1"/>
                </a:solidFill>
                <a:latin typeface="Georgia" pitchFamily="18" charset="0"/>
                <a:cs typeface="+mn-cs"/>
              </a:rPr>
            </a:br>
            <a:r>
              <a:rPr lang="ru-RU" sz="3600" b="1" dirty="0">
                <a:solidFill>
                  <a:schemeClr val="bg1"/>
                </a:solidFill>
                <a:latin typeface="Georgia" pitchFamily="18" charset="0"/>
                <a:cs typeface="+mn-cs"/>
              </a:rPr>
              <a:t>Ничего не видно было.</a:t>
            </a:r>
            <a:br>
              <a:rPr lang="ru-RU" sz="3600" b="1" dirty="0">
                <a:solidFill>
                  <a:schemeClr val="bg1"/>
                </a:solidFill>
                <a:latin typeface="Georgia" pitchFamily="18" charset="0"/>
                <a:cs typeface="+mn-cs"/>
              </a:rPr>
            </a:br>
            <a:r>
              <a:rPr lang="ru-RU" sz="3600" b="1" dirty="0">
                <a:solidFill>
                  <a:schemeClr val="bg1"/>
                </a:solidFill>
                <a:latin typeface="Georgia" pitchFamily="18" charset="0"/>
                <a:cs typeface="+mn-cs"/>
              </a:rPr>
              <a:t>Растворилось молоко –</a:t>
            </a:r>
            <a:br>
              <a:rPr lang="ru-RU" sz="3600" b="1" dirty="0">
                <a:solidFill>
                  <a:schemeClr val="bg1"/>
                </a:solidFill>
                <a:latin typeface="Georgia" pitchFamily="18" charset="0"/>
                <a:cs typeface="+mn-cs"/>
              </a:rPr>
            </a:br>
            <a:r>
              <a:rPr lang="ru-RU" sz="3600" b="1" dirty="0">
                <a:solidFill>
                  <a:schemeClr val="bg1"/>
                </a:solidFill>
                <a:latin typeface="Georgia" pitchFamily="18" charset="0"/>
                <a:cs typeface="+mn-cs"/>
              </a:rPr>
              <a:t>Стало видно далеко.</a:t>
            </a:r>
            <a:r>
              <a:rPr lang="ru-RU" sz="1000" b="1" dirty="0">
                <a:solidFill>
                  <a:schemeClr val="bg1"/>
                </a:solidFill>
                <a:latin typeface="Georgia" pitchFamily="18" charset="0"/>
                <a:cs typeface="+mn-cs"/>
              </a:rPr>
              <a:t> </a:t>
            </a:r>
          </a:p>
          <a:p>
            <a:pPr algn="ctr">
              <a:defRPr/>
            </a:pPr>
            <a:endParaRPr lang="ru-RU" sz="1000" b="1" dirty="0">
              <a:solidFill>
                <a:schemeClr val="bg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5157192"/>
            <a:ext cx="23102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ettenschweiler" pitchFamily="34" charset="0"/>
                <a:cs typeface="+mn-cs"/>
              </a:rPr>
              <a:t>Что   это?</a:t>
            </a:r>
          </a:p>
        </p:txBody>
      </p:sp>
      <p:pic>
        <p:nvPicPr>
          <p:cNvPr id="16388" name="Содержимое 9" descr="86d5eb6a583c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3860800"/>
            <a:ext cx="2195512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Содержимое 56" descr="47444168_rain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6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несколько документов 4"/>
          <p:cNvSpPr/>
          <p:nvPr/>
        </p:nvSpPr>
        <p:spPr>
          <a:xfrm>
            <a:off x="4139952" y="404664"/>
            <a:ext cx="4752528" cy="1540669"/>
          </a:xfrm>
          <a:prstGeom prst="flowChartMulti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rgbClr val="000066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ТУМАН</a:t>
            </a:r>
            <a:endParaRPr lang="ru-RU" sz="1000" b="1" cap="all" dirty="0">
              <a:ln w="9000" cmpd="sng">
                <a:solidFill>
                  <a:srgbClr val="00B0F0"/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ln w="9000" cmpd="sng">
                <a:solidFill>
                  <a:srgbClr val="00B0F0"/>
                </a:solidFill>
                <a:prstDash val="solid"/>
              </a:ln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pic>
        <p:nvPicPr>
          <p:cNvPr id="7" name="Содержимое 50" descr="88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3933056"/>
            <a:ext cx="4038600" cy="26907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52" descr="328965_tuman_-derevya_-sneg_1920x1200_(www.GdeFon.ru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2276872"/>
            <a:ext cx="4038600" cy="2524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Содержимое 54" descr="50391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3528" y="692696"/>
            <a:ext cx="3645408" cy="2441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6"/>
          <p:cNvSpPr txBox="1">
            <a:spLocks noChangeArrowheads="1"/>
          </p:cNvSpPr>
          <p:nvPr/>
        </p:nvSpPr>
        <p:spPr bwMode="auto">
          <a:xfrm>
            <a:off x="323850" y="333375"/>
            <a:ext cx="8288338" cy="5519738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000066"/>
                </a:solidFill>
                <a:latin typeface="Georgia" pitchFamily="18" charset="0"/>
                <a:cs typeface="+mn-cs"/>
              </a:rPr>
              <a:t>Мы сегодня </a:t>
            </a:r>
          </a:p>
          <a:p>
            <a:pPr algn="ctr">
              <a:defRPr/>
            </a:pPr>
            <a:r>
              <a:rPr lang="ru-RU" sz="4400" b="1" dirty="0">
                <a:solidFill>
                  <a:srgbClr val="000066"/>
                </a:solidFill>
                <a:latin typeface="Georgia" pitchFamily="18" charset="0"/>
                <a:cs typeface="+mn-cs"/>
              </a:rPr>
              <a:t>все узнали,</a:t>
            </a:r>
          </a:p>
          <a:p>
            <a:pPr algn="ctr">
              <a:defRPr/>
            </a:pPr>
            <a:r>
              <a:rPr lang="ru-RU" sz="4400" b="1" dirty="0">
                <a:solidFill>
                  <a:srgbClr val="000066"/>
                </a:solidFill>
                <a:latin typeface="Georgia" pitchFamily="18" charset="0"/>
                <a:cs typeface="+mn-cs"/>
              </a:rPr>
              <a:t>Как вода меняется:</a:t>
            </a:r>
          </a:p>
          <a:p>
            <a:pPr algn="ctr">
              <a:defRPr/>
            </a:pPr>
            <a:r>
              <a:rPr lang="ru-RU" sz="4400" b="1" dirty="0">
                <a:solidFill>
                  <a:srgbClr val="000066"/>
                </a:solidFill>
                <a:latin typeface="Georgia" pitchFamily="18" charset="0"/>
                <a:cs typeface="+mn-cs"/>
              </a:rPr>
              <a:t>То жидкая, то твердая,</a:t>
            </a:r>
          </a:p>
          <a:p>
            <a:pPr algn="ctr">
              <a:defRPr/>
            </a:pPr>
            <a:r>
              <a:rPr lang="ru-RU" sz="4400" b="1" dirty="0">
                <a:solidFill>
                  <a:srgbClr val="000066"/>
                </a:solidFill>
                <a:latin typeface="Georgia" pitchFamily="18" charset="0"/>
                <a:cs typeface="+mn-cs"/>
              </a:rPr>
              <a:t>То в пар вдруг превращается…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GR_005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6"/>
          <p:cNvSpPr>
            <a:spLocks noChangeArrowheads="1"/>
          </p:cNvSpPr>
          <p:nvPr/>
        </p:nvSpPr>
        <p:spPr bwMode="auto">
          <a:xfrm>
            <a:off x="1071538" y="4143380"/>
            <a:ext cx="707233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Haettenschweiler" pitchFamily="34" charset="0"/>
                <a:cs typeface="+mn-cs"/>
              </a:rPr>
              <a:t>В  каком  состоянии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360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Haettenschweiler" pitchFamily="34" charset="0"/>
                <a:cs typeface="+mn-cs"/>
              </a:rPr>
              <a:t>вода  встречается  в  природе?</a:t>
            </a:r>
          </a:p>
        </p:txBody>
      </p:sp>
      <p:sp>
        <p:nvSpPr>
          <p:cNvPr id="3076" name="Прямоугольник 7"/>
          <p:cNvSpPr>
            <a:spLocks noChangeArrowheads="1"/>
          </p:cNvSpPr>
          <p:nvPr/>
        </p:nvSpPr>
        <p:spPr bwMode="auto">
          <a:xfrm>
            <a:off x="1928813" y="1643063"/>
            <a:ext cx="457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 b="1">
              <a:solidFill>
                <a:srgbClr val="FF3300"/>
              </a:solidFill>
              <a:latin typeface="Comic Sans MS" pitchFamily="66" charset="0"/>
            </a:endParaRPr>
          </a:p>
        </p:txBody>
      </p:sp>
      <p:pic>
        <p:nvPicPr>
          <p:cNvPr id="3077" name="Picture 10" descr="ag00628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5661025"/>
            <a:ext cx="20510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0" descr="ag00628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5661025"/>
            <a:ext cx="20510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0" descr="ag00628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5661025"/>
            <a:ext cx="20510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0" descr="ag00628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5661025"/>
            <a:ext cx="20510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0" descr="ag00628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61025"/>
            <a:ext cx="20510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28625" y="214313"/>
            <a:ext cx="8305800" cy="27860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Что мы знаем о воде?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Говорят, она везде.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в жару и в холода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Всем нужна вода!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рапеция 12"/>
          <p:cNvSpPr/>
          <p:nvPr/>
        </p:nvSpPr>
        <p:spPr>
          <a:xfrm>
            <a:off x="900113" y="1412875"/>
            <a:ext cx="7704137" cy="2663825"/>
          </a:xfrm>
          <a:prstGeom prst="trapezoid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643174" y="2000240"/>
            <a:ext cx="20500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63688" y="4725144"/>
            <a:ext cx="3429024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ettenschweiler" pitchFamily="34" charset="0"/>
                <a:cs typeface="+mn-cs"/>
              </a:rPr>
              <a:t>Что   это?</a:t>
            </a:r>
          </a:p>
        </p:txBody>
      </p:sp>
      <p:sp>
        <p:nvSpPr>
          <p:cNvPr id="4101" name="Прямоугольник 6"/>
          <p:cNvSpPr>
            <a:spLocks noChangeArrowheads="1"/>
          </p:cNvSpPr>
          <p:nvPr/>
        </p:nvSpPr>
        <p:spPr bwMode="auto">
          <a:xfrm>
            <a:off x="1692275" y="1700213"/>
            <a:ext cx="633571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Georgia" pitchFamily="18" charset="0"/>
              </a:rPr>
              <a:t>Шумит он в поле и в саду,</a:t>
            </a:r>
            <a:br>
              <a:rPr lang="ru-RU" sz="3200" b="1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3200" b="1">
                <a:solidFill>
                  <a:schemeClr val="bg1"/>
                </a:solidFill>
                <a:latin typeface="Georgia" pitchFamily="18" charset="0"/>
              </a:rPr>
              <a:t>А в дом не попадет.</a:t>
            </a:r>
            <a:br>
              <a:rPr lang="ru-RU" sz="3200" b="1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3200" b="1">
                <a:solidFill>
                  <a:schemeClr val="bg1"/>
                </a:solidFill>
                <a:latin typeface="Georgia" pitchFamily="18" charset="0"/>
              </a:rPr>
              <a:t>И никуда я не иду,</a:t>
            </a:r>
            <a:br>
              <a:rPr lang="ru-RU" sz="3200" b="1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3200" b="1">
                <a:solidFill>
                  <a:schemeClr val="bg1"/>
                </a:solidFill>
                <a:latin typeface="Georgia" pitchFamily="18" charset="0"/>
              </a:rPr>
              <a:t>Покуда он идет.</a:t>
            </a:r>
          </a:p>
        </p:txBody>
      </p:sp>
      <p:pic>
        <p:nvPicPr>
          <p:cNvPr id="4102" name="Содержимое 9" descr="86d5eb6a583c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43663" y="4365625"/>
            <a:ext cx="1800225" cy="1914525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несколько документов 3"/>
          <p:cNvSpPr/>
          <p:nvPr/>
        </p:nvSpPr>
        <p:spPr>
          <a:xfrm>
            <a:off x="4572000" y="188640"/>
            <a:ext cx="4392488" cy="1540669"/>
          </a:xfrm>
          <a:prstGeom prst="flowChartMulti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rgbClr val="000066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Дождь</a:t>
            </a:r>
            <a:r>
              <a:rPr lang="ru-RU" sz="10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ln w="9000" cmpd="sng">
                <a:solidFill>
                  <a:srgbClr val="00B0F0"/>
                </a:solidFill>
                <a:prstDash val="solid"/>
              </a:ln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pic>
        <p:nvPicPr>
          <p:cNvPr id="9" name="Содержимое 8" descr="1310715713_pekin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4788024" y="2348880"/>
            <a:ext cx="4038600" cy="3033027"/>
          </a:xfr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Содержимое 9" descr="47444168_rain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251520" y="3645024"/>
            <a:ext cx="4203962" cy="2952328"/>
          </a:xfr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Содержимое 4" descr="77569114_large_dozhd_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95536" y="260648"/>
            <a:ext cx="3888432" cy="3101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11560" y="692696"/>
            <a:ext cx="8892480" cy="3888432"/>
          </a:xfrm>
          <a:prstGeom prst="rect">
            <a:avLst/>
          </a:prstGeom>
          <a:solidFill>
            <a:schemeClr val="accent5"/>
          </a:solidFill>
          <a:ln w="38100">
            <a:solidFill>
              <a:srgbClr val="0000FF"/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ContrastingRightFacing">
              <a:rot lat="623785" lon="18963666" rev="213212"/>
            </a:camera>
            <a:lightRig rig="threePt" dir="t"/>
          </a:scene3d>
        </p:spPr>
        <p:txBody>
          <a:bodyPr wrap="none" anchor="ctr">
            <a:scene3d>
              <a:camera prst="orthographicFront">
                <a:rot lat="20999999" lon="0" rev="0"/>
              </a:camera>
              <a:lightRig rig="threePt" dir="t"/>
            </a:scene3d>
          </a:bodyPr>
          <a:lstStyle/>
          <a:p>
            <a:pPr algn="ctr">
              <a:defRPr/>
            </a:pPr>
            <a:r>
              <a:rPr lang="ru-RU" sz="1000" dirty="0">
                <a:ln w="15875">
                  <a:solidFill>
                    <a:schemeClr val="bg1"/>
                  </a:solidFill>
                </a:ln>
                <a:solidFill>
                  <a:srgbClr val="0000FF"/>
                </a:solidFill>
                <a:latin typeface="Impact" pitchFamily="34" charset="0"/>
                <a:cs typeface="+mn-cs"/>
              </a:rPr>
              <a:t> </a:t>
            </a:r>
          </a:p>
          <a:p>
            <a:pPr algn="ctr">
              <a:defRPr/>
            </a:pPr>
            <a:r>
              <a:rPr lang="ru-RU" sz="1000" dirty="0">
                <a:ln w="15875">
                  <a:solidFill>
                    <a:schemeClr val="bg1"/>
                  </a:solidFill>
                </a:ln>
                <a:solidFill>
                  <a:srgbClr val="0000FF"/>
                </a:solidFill>
                <a:latin typeface="Impact" pitchFamily="34" charset="0"/>
                <a:cs typeface="+mn-cs"/>
              </a:rPr>
              <a:t> </a:t>
            </a:r>
          </a:p>
          <a:p>
            <a:pPr algn="ctr">
              <a:defRPr/>
            </a:pPr>
            <a:r>
              <a:rPr lang="ru-RU" sz="1000" dirty="0">
                <a:ln w="15875">
                  <a:solidFill>
                    <a:schemeClr val="bg1"/>
                  </a:solidFill>
                </a:ln>
                <a:solidFill>
                  <a:srgbClr val="0000FF"/>
                </a:solidFill>
                <a:latin typeface="Impact" pitchFamily="34" charset="0"/>
                <a:cs typeface="+mn-cs"/>
              </a:rPr>
              <a:t> </a:t>
            </a:r>
          </a:p>
          <a:p>
            <a:pPr algn="ctr">
              <a:defRPr/>
            </a:pPr>
            <a:r>
              <a:rPr lang="ru-RU" sz="1000" dirty="0">
                <a:ln w="15875">
                  <a:solidFill>
                    <a:schemeClr val="bg1"/>
                  </a:solidFill>
                </a:ln>
                <a:solidFill>
                  <a:srgbClr val="0000FF"/>
                </a:solidFill>
                <a:latin typeface="Impact" pitchFamily="34" charset="0"/>
                <a:cs typeface="+mn-cs"/>
              </a:rPr>
              <a:t> </a:t>
            </a:r>
          </a:p>
          <a:p>
            <a:pPr algn="ctr">
              <a:defRPr/>
            </a:pPr>
            <a:r>
              <a:rPr lang="ru-RU" sz="4000" dirty="0">
                <a:ln w="15875">
                  <a:solidFill>
                    <a:schemeClr val="bg1"/>
                  </a:solidFill>
                </a:ln>
                <a:solidFill>
                  <a:srgbClr val="0000FF"/>
                </a:solidFill>
                <a:latin typeface="Impact" pitchFamily="34" charset="0"/>
                <a:cs typeface="+mn-cs"/>
              </a:rPr>
              <a:t>Говорю я брату:</a:t>
            </a:r>
          </a:p>
          <a:p>
            <a:pPr algn="ctr">
              <a:defRPr/>
            </a:pPr>
            <a:r>
              <a:rPr lang="ru-RU" sz="4000" dirty="0">
                <a:ln w="15875">
                  <a:solidFill>
                    <a:schemeClr val="bg1"/>
                  </a:solidFill>
                </a:ln>
                <a:solidFill>
                  <a:srgbClr val="0000FF"/>
                </a:solidFill>
                <a:latin typeface="Impact" pitchFamily="34" charset="0"/>
                <a:cs typeface="+mn-cs"/>
              </a:rPr>
              <a:t>- Ох, с неба сыплется горох!</a:t>
            </a:r>
          </a:p>
          <a:p>
            <a:pPr algn="ctr">
              <a:defRPr/>
            </a:pPr>
            <a:r>
              <a:rPr lang="ru-RU" sz="4000" dirty="0">
                <a:ln w="15875">
                  <a:solidFill>
                    <a:schemeClr val="bg1"/>
                  </a:solidFill>
                </a:ln>
                <a:solidFill>
                  <a:srgbClr val="0000FF"/>
                </a:solidFill>
                <a:latin typeface="Impact" pitchFamily="34" charset="0"/>
                <a:cs typeface="+mn-cs"/>
              </a:rPr>
              <a:t>- Вот чудак, - смеется брат, -</a:t>
            </a:r>
          </a:p>
          <a:p>
            <a:pPr algn="ctr">
              <a:defRPr/>
            </a:pPr>
            <a:r>
              <a:rPr lang="ru-RU" sz="4000" dirty="0">
                <a:ln w="15875">
                  <a:solidFill>
                    <a:schemeClr val="bg1"/>
                  </a:solidFill>
                </a:ln>
                <a:solidFill>
                  <a:srgbClr val="0000FF"/>
                </a:solidFill>
                <a:latin typeface="Impact" pitchFamily="34" charset="0"/>
                <a:cs typeface="+mn-cs"/>
              </a:rPr>
              <a:t>Твой горох ведь это …</a:t>
            </a:r>
          </a:p>
          <a:p>
            <a:pPr algn="ctr">
              <a:defRPr/>
            </a:pPr>
            <a:endParaRPr lang="ru-RU" sz="4000" dirty="0">
              <a:ln>
                <a:solidFill>
                  <a:srgbClr val="00FFFF"/>
                </a:solidFill>
              </a:ln>
              <a:latin typeface="Constantia" pitchFamily="18" charset="0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91880" y="5373216"/>
            <a:ext cx="2729757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ettenschweiler" pitchFamily="34" charset="0"/>
                <a:cs typeface="+mn-cs"/>
              </a:rPr>
              <a:t>Что   это?</a:t>
            </a:r>
          </a:p>
        </p:txBody>
      </p:sp>
      <p:pic>
        <p:nvPicPr>
          <p:cNvPr id="6148" name="Содержимое 9" descr="86d5eb6a583c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4076700"/>
            <a:ext cx="2197100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Documents and Settings\Admin\Рабочий стол\24929347_img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875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8" descr="1097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3501008"/>
            <a:ext cx="4038600" cy="3039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9" descr="hailstorm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32040" y="2348880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Блок-схема: несколько документов 7"/>
          <p:cNvSpPr/>
          <p:nvPr/>
        </p:nvSpPr>
        <p:spPr>
          <a:xfrm>
            <a:off x="4499992" y="0"/>
            <a:ext cx="4392488" cy="1540669"/>
          </a:xfrm>
          <a:prstGeom prst="flowChartMulti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rgbClr val="000066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ГРАД</a:t>
            </a:r>
            <a:r>
              <a:rPr lang="ru-RU" sz="10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ln w="9000" cmpd="sng">
                <a:solidFill>
                  <a:srgbClr val="00B0F0"/>
                </a:solidFill>
                <a:prstDash val="solid"/>
              </a:ln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pic>
        <p:nvPicPr>
          <p:cNvPr id="9" name="Содержимое 12" descr="grad_43645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0800000">
            <a:off x="395536" y="260648"/>
            <a:ext cx="355239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228184" y="3140968"/>
            <a:ext cx="23102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ettenschweiler" pitchFamily="34" charset="0"/>
                <a:cs typeface="+mn-cs"/>
              </a:rPr>
              <a:t>Что   это?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63080" y="764704"/>
            <a:ext cx="8280920" cy="2553891"/>
          </a:xfrm>
          <a:prstGeom prst="round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0000CC"/>
                </a:solidFill>
                <a:latin typeface="Georgia" pitchFamily="18" charset="0"/>
              </a:rPr>
              <a:t>Он все время занят делом,</a:t>
            </a:r>
            <a:br>
              <a:rPr lang="ru-RU" sz="3600" b="1" dirty="0">
                <a:solidFill>
                  <a:srgbClr val="0000CC"/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rgbClr val="0000CC"/>
                </a:solidFill>
                <a:latin typeface="Georgia" pitchFamily="18" charset="0"/>
              </a:rPr>
              <a:t>он не может зря идти.</a:t>
            </a:r>
            <a:br>
              <a:rPr lang="ru-RU" sz="3600" b="1" dirty="0">
                <a:solidFill>
                  <a:srgbClr val="0000CC"/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rgbClr val="0000CC"/>
                </a:solidFill>
                <a:latin typeface="Georgia" pitchFamily="18" charset="0"/>
              </a:rPr>
              <a:t>Он идет и красит белым 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0000CC"/>
                </a:solidFill>
                <a:latin typeface="Georgia" pitchFamily="18" charset="0"/>
              </a:rPr>
              <a:t>Все, что видит на пути.</a:t>
            </a:r>
          </a:p>
        </p:txBody>
      </p:sp>
      <p:pic>
        <p:nvPicPr>
          <p:cNvPr id="8196" name="Содержимое 9" descr="86d5eb6a583c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4149725"/>
            <a:ext cx="2195513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Содержимое 18" descr="new-year-texture-043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14" descr="9ca155a179e1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419872" y="3573016"/>
            <a:ext cx="537659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Блок-схема: несколько документов 5"/>
          <p:cNvSpPr/>
          <p:nvPr/>
        </p:nvSpPr>
        <p:spPr>
          <a:xfrm>
            <a:off x="4499992" y="188640"/>
            <a:ext cx="4392488" cy="1540669"/>
          </a:xfrm>
          <a:prstGeom prst="flowChartMulti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rgbClr val="000066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+mn-cs"/>
              </a:rPr>
              <a:t>СНЕГ</a:t>
            </a:r>
            <a:endParaRPr lang="ru-RU" sz="1000" b="1" cap="all" dirty="0">
              <a:ln w="9000" cmpd="sng">
                <a:solidFill>
                  <a:srgbClr val="00B0F0"/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ln w="9000" cmpd="sng">
                <a:solidFill>
                  <a:srgbClr val="00B0F0"/>
                </a:solidFill>
                <a:prstDash val="solid"/>
              </a:ln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pic>
        <p:nvPicPr>
          <p:cNvPr id="7" name="Содержимое 16" descr="d0b7d0b8d0bcd0b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51520" y="260648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467544" y="764704"/>
            <a:ext cx="8136904" cy="3394531"/>
          </a:xfrm>
          <a:prstGeom prst="doubleWave">
            <a:avLst>
              <a:gd name="adj1" fmla="val 6250"/>
              <a:gd name="adj2" fmla="val -89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70C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4000" b="1" dirty="0">
              <a:solidFill>
                <a:srgbClr val="0000CC"/>
              </a:solidFill>
              <a:latin typeface="Georgia" pitchFamily="18" charset="0"/>
              <a:cs typeface="+mn-cs"/>
            </a:endParaRPr>
          </a:p>
          <a:p>
            <a:pPr algn="ctr">
              <a:defRPr/>
            </a:pPr>
            <a:r>
              <a:rPr lang="ru-RU" sz="4000" b="1" dirty="0">
                <a:solidFill>
                  <a:srgbClr val="0000CC"/>
                </a:solidFill>
                <a:latin typeface="Georgia" pitchFamily="18" charset="0"/>
                <a:cs typeface="+mn-cs"/>
              </a:rPr>
              <a:t>Не снег и не лед,</a:t>
            </a:r>
            <a:br>
              <a:rPr lang="ru-RU" sz="4000" b="1" dirty="0">
                <a:solidFill>
                  <a:srgbClr val="0000CC"/>
                </a:solidFill>
                <a:latin typeface="Georgia" pitchFamily="18" charset="0"/>
                <a:cs typeface="+mn-cs"/>
              </a:rPr>
            </a:br>
            <a:r>
              <a:rPr lang="ru-RU" sz="4000" b="1" dirty="0">
                <a:solidFill>
                  <a:srgbClr val="0000CC"/>
                </a:solidFill>
                <a:latin typeface="Georgia" pitchFamily="18" charset="0"/>
                <a:cs typeface="+mn-cs"/>
              </a:rPr>
              <a:t>А серебром деревья уберёт.</a:t>
            </a:r>
          </a:p>
          <a:p>
            <a:pPr algn="ctr">
              <a:defRPr/>
            </a:pPr>
            <a:r>
              <a:rPr lang="ru-RU" sz="4000" b="1" dirty="0">
                <a:solidFill>
                  <a:srgbClr val="0000CC"/>
                </a:solidFill>
                <a:latin typeface="Georgia" pitchFamily="18" charset="0"/>
                <a:cs typeface="+mn-cs"/>
              </a:rPr>
              <a:t>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572132" y="4929198"/>
            <a:ext cx="23102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ettenschweiler" pitchFamily="34" charset="0"/>
                <a:cs typeface="+mn-cs"/>
              </a:rPr>
              <a:t>Что   это?</a:t>
            </a:r>
          </a:p>
        </p:txBody>
      </p:sp>
      <p:pic>
        <p:nvPicPr>
          <p:cNvPr id="10246" name="Содержимое 9" descr="86d5eb6a583c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4005263"/>
            <a:ext cx="2195512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714</TotalTime>
  <Words>151</Words>
  <Application>Microsoft Office PowerPoint</Application>
  <PresentationFormat>Экран (4:3)</PresentationFormat>
  <Paragraphs>58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Comic Sans MS</vt:lpstr>
      <vt:lpstr>Georgia</vt:lpstr>
      <vt:lpstr>Тема Office</vt:lpstr>
      <vt:lpstr>Слайд 1</vt:lpstr>
      <vt:lpstr>Что мы знаем о воде? Говорят, она везде. И в жару и в холода Всем нужна вода!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USN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c400</dc:creator>
  <cp:lastModifiedBy>1</cp:lastModifiedBy>
  <cp:revision>106</cp:revision>
  <dcterms:created xsi:type="dcterms:W3CDTF">2009-02-06T04:51:14Z</dcterms:created>
  <dcterms:modified xsi:type="dcterms:W3CDTF">2012-12-22T15:16:43Z</dcterms:modified>
</cp:coreProperties>
</file>