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6" r:id="rId9"/>
    <p:sldId id="267" r:id="rId10"/>
    <p:sldId id="268" r:id="rId11"/>
    <p:sldId id="280" r:id="rId12"/>
    <p:sldId id="281" r:id="rId13"/>
    <p:sldId id="282" r:id="rId14"/>
    <p:sldId id="256" r:id="rId15"/>
    <p:sldId id="274" r:id="rId16"/>
    <p:sldId id="272" r:id="rId17"/>
    <p:sldId id="279" r:id="rId18"/>
    <p:sldId id="276" r:id="rId19"/>
    <p:sldId id="277" r:id="rId20"/>
    <p:sldId id="278" r:id="rId21"/>
    <p:sldId id="270" r:id="rId22"/>
    <p:sldId id="27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2555875" cy="6858000"/>
            <a:chOff x="0" y="0"/>
            <a:chExt cx="1202" cy="4320"/>
          </a:xfrm>
        </p:grpSpPr>
        <p:pic>
          <p:nvPicPr>
            <p:cNvPr id="5" name="Picture 3" descr="02d773ea546a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-5400000">
              <a:off x="-502" y="2617"/>
              <a:ext cx="2205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4" descr="02d773ea546a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200000" flipH="1">
              <a:off x="-457" y="457"/>
              <a:ext cx="2115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187450" y="0"/>
            <a:ext cx="7956550" cy="6858000"/>
          </a:xfrm>
          <a:prstGeom prst="rect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619250" y="2130425"/>
            <a:ext cx="7129463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19250" y="3933825"/>
            <a:ext cx="7129463" cy="719138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1187450" y="6381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AE1A9FD-1966-4C3A-8550-FB4DCD19E0A4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419475" y="6381750"/>
            <a:ext cx="3392488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64388" y="6381750"/>
            <a:ext cx="1655762" cy="476250"/>
          </a:xfrm>
        </p:spPr>
        <p:txBody>
          <a:bodyPr/>
          <a:lstStyle>
            <a:lvl1pPr>
              <a:defRPr/>
            </a:lvl1pPr>
          </a:lstStyle>
          <a:p>
            <a:fld id="{460D56D4-3A75-43BD-A22D-922778DB5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E1A9FD-1966-4C3A-8550-FB4DCD19E0A4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0D56D4-3A75-43BD-A22D-922778DB5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1025" y="274638"/>
            <a:ext cx="18176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76375" y="274638"/>
            <a:ext cx="53022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E1A9FD-1966-4C3A-8550-FB4DCD19E0A4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0D56D4-3A75-43BD-A22D-922778DB5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7696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3733800"/>
            <a:ext cx="7696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17CAB06-4F40-411B-936F-2E663E57B8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7696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5800" y="3733800"/>
            <a:ext cx="7696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4893D35-F923-4B1C-8331-A45A49572E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E1A9FD-1966-4C3A-8550-FB4DCD19E0A4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0D56D4-3A75-43BD-A22D-922778DB5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E1A9FD-1966-4C3A-8550-FB4DCD19E0A4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0D56D4-3A75-43BD-A22D-922778DB5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76375" y="1600200"/>
            <a:ext cx="35591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87950" y="1600200"/>
            <a:ext cx="35607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E1A9FD-1966-4C3A-8550-FB4DCD19E0A4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0D56D4-3A75-43BD-A22D-922778DB5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E1A9FD-1966-4C3A-8550-FB4DCD19E0A4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0D56D4-3A75-43BD-A22D-922778DB5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E1A9FD-1966-4C3A-8550-FB4DCD19E0A4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0D56D4-3A75-43BD-A22D-922778DB5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E1A9FD-1966-4C3A-8550-FB4DCD19E0A4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0D56D4-3A75-43BD-A22D-922778DB5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E1A9FD-1966-4C3A-8550-FB4DCD19E0A4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0D56D4-3A75-43BD-A22D-922778DB5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E1A9FD-1966-4C3A-8550-FB4DCD19E0A4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0D56D4-3A75-43BD-A22D-922778DB5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5CBF"/>
            </a:gs>
            <a:gs pos="25000">
              <a:srgbClr val="0087E6"/>
            </a:gs>
            <a:gs pos="75000">
              <a:srgbClr val="21D6E0"/>
            </a:gs>
            <a:gs pos="100000">
              <a:srgbClr val="03D4A8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2555875" cy="6858000"/>
            <a:chOff x="0" y="0"/>
            <a:chExt cx="1202" cy="4320"/>
          </a:xfrm>
        </p:grpSpPr>
        <p:pic>
          <p:nvPicPr>
            <p:cNvPr id="1033" name="Picture 3" descr="02d773ea546a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 rot="-5400000">
              <a:off x="-502" y="2617"/>
              <a:ext cx="2205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4" name="Picture 4" descr="02d773ea546a"/>
            <p:cNvPicPr>
              <a:picLocks noChangeAspect="1" noChangeArrowheads="1"/>
            </p:cNvPicPr>
            <p:nvPr userDrawn="1"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 rot="16200000" flipH="1">
              <a:off x="-457" y="457"/>
              <a:ext cx="2115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7" name="Rectangle 5"/>
          <p:cNvSpPr>
            <a:spLocks noChangeArrowheads="1"/>
          </p:cNvSpPr>
          <p:nvPr/>
        </p:nvSpPr>
        <p:spPr bwMode="auto">
          <a:xfrm>
            <a:off x="1187450" y="0"/>
            <a:ext cx="7956550" cy="6858000"/>
          </a:xfrm>
          <a:prstGeom prst="rect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274638"/>
            <a:ext cx="72723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6375" y="1600200"/>
            <a:ext cx="727233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06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588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rgbClr val="000060"/>
                </a:solidFill>
                <a:latin typeface="Arial" pitchFamily="34" charset="0"/>
              </a:defRPr>
            </a:lvl1pPr>
          </a:lstStyle>
          <a:p>
            <a:fld id="{BAE1A9FD-1966-4C3A-8550-FB4DCD19E0A4}" type="datetimeFigureOut">
              <a:rPr lang="ru-RU" smtClean="0"/>
              <a:pPr/>
              <a:t>20.12.2012</a:t>
            </a:fld>
            <a:endParaRPr lang="ru-RU"/>
          </a:p>
        </p:txBody>
      </p:sp>
      <p:sp>
        <p:nvSpPr>
          <p:cNvPr id="4506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63938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rgbClr val="000060"/>
                </a:solidFill>
                <a:latin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450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5956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000060"/>
                </a:solidFill>
                <a:latin typeface="Arial" pitchFamily="34" charset="0"/>
              </a:defRPr>
            </a:lvl1pPr>
          </a:lstStyle>
          <a:p>
            <a:fld id="{460D56D4-3A75-43BD-A22D-922778DB5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6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6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006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00006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6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ltgames.com/ESL-jobs-GrEl.htm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v5.org/TV5Site/enseigner-apprendre-francais/collection-21-Actualite_Infos_d_Europe.htm" TargetMode="External"/><Relationship Id="rId3" Type="http://schemas.openxmlformats.org/officeDocument/2006/relationships/hyperlink" Target="http://lepointdufle.net/" TargetMode="External"/><Relationship Id="rId7" Type="http://schemas.openxmlformats.org/officeDocument/2006/relationships/hyperlink" Target="http://www.studyfrench.ru/topics/" TargetMode="External"/><Relationship Id="rId2" Type="http://schemas.openxmlformats.org/officeDocument/2006/relationships/hyperlink" Target="http://www.educnet.education.fr/dossier/rechercher/media4.htm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phonetique.free.fr/alpha.htm" TargetMode="External"/><Relationship Id="rId11" Type="http://schemas.openxmlformats.org/officeDocument/2006/relationships/hyperlink" Target="http://www.frmusique.ru/" TargetMode="External"/><Relationship Id="rId5" Type="http://schemas.openxmlformats.org/officeDocument/2006/relationships/hyperlink" Target="http://www.ccdmd.qc.ca/fr/jeux_pedagogiques/?id=1088&amp;action=animer" TargetMode="External"/><Relationship Id="rId10" Type="http://schemas.openxmlformats.org/officeDocument/2006/relationships/hyperlink" Target="http://fr.lyrsense.com/" TargetMode="External"/><Relationship Id="rId4" Type="http://schemas.openxmlformats.org/officeDocument/2006/relationships/hyperlink" Target="http://www.netprof.fr/" TargetMode="External"/><Relationship Id="rId9" Type="http://schemas.openxmlformats.org/officeDocument/2006/relationships/hyperlink" Target="http://platea.pntic.mec.es/~cvera/hotpot/chansons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french-book.net/" TargetMode="External"/><Relationship Id="rId2" Type="http://schemas.openxmlformats.org/officeDocument/2006/relationships/hyperlink" Target="http://www.frsong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roverbes.slavmebel.ru/pages/proverb.htm" TargetMode="External"/><Relationship Id="rId4" Type="http://schemas.openxmlformats.org/officeDocument/2006/relationships/hyperlink" Target="http://www.twinning.org.uk/tongue_twisters.htm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://katalog.iot.ru/pdf/Catalog_vol1.pdf" TargetMode="External"/><Relationship Id="rId7" Type="http://schemas.openxmlformats.org/officeDocument/2006/relationships/image" Target="../media/image11.png"/><Relationship Id="rId2" Type="http://schemas.openxmlformats.org/officeDocument/2006/relationships/hyperlink" Target="http://fcior.edu.ru/catalog/meta/3/p/pag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chool-collection.edu.ru/" TargetMode="External"/><Relationship Id="rId5" Type="http://schemas.openxmlformats.org/officeDocument/2006/relationships/hyperlink" Target="http://www.openclass.ru/" TargetMode="External"/><Relationship Id="rId10" Type="http://schemas.openxmlformats.org/officeDocument/2006/relationships/image" Target="../media/image14.png"/><Relationship Id="rId4" Type="http://schemas.openxmlformats.org/officeDocument/2006/relationships/hyperlink" Target="http://eor-np.ru/" TargetMode="External"/><Relationship Id="rId9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type="ctr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260350"/>
            <a:ext cx="7777163" cy="1368425"/>
          </a:xfrm>
          <a:noFill/>
          <a:ln/>
        </p:spPr>
      </p:pic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116012" y="1988840"/>
            <a:ext cx="7344419" cy="115123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ru-RU" sz="3200" b="1" dirty="0">
                <a:solidFill>
                  <a:srgbClr val="3D189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Использование ЭОР на уроках иностранного языка</a:t>
            </a:r>
          </a:p>
          <a:p>
            <a:pPr>
              <a:lnSpc>
                <a:spcPct val="80000"/>
              </a:lnSpc>
            </a:pPr>
            <a:r>
              <a:rPr lang="ru-RU" sz="3200" b="1" dirty="0">
                <a:solidFill>
                  <a:srgbClr val="3D1898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(из опыта работы)</a:t>
            </a:r>
          </a:p>
          <a:p>
            <a:pPr>
              <a:lnSpc>
                <a:spcPct val="80000"/>
              </a:lnSpc>
            </a:pPr>
            <a:endParaRPr lang="ru-RU" sz="3200" b="1" dirty="0"/>
          </a:p>
          <a:p>
            <a:pPr>
              <a:lnSpc>
                <a:spcPct val="80000"/>
              </a:lnSpc>
            </a:pPr>
            <a:endParaRPr lang="ru-RU" sz="3200" b="1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 rot="10781423" flipV="1">
            <a:off x="2992548" y="4055010"/>
            <a:ext cx="600515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993366"/>
                </a:solidFill>
                <a:latin typeface="Arial" charset="0"/>
              </a:rPr>
              <a:t>Учитель иностранного языка</a:t>
            </a:r>
          </a:p>
          <a:p>
            <a:r>
              <a:rPr lang="ru-RU" sz="2400" b="1" dirty="0" smtClean="0">
                <a:solidFill>
                  <a:srgbClr val="993366"/>
                </a:solidFill>
                <a:latin typeface="Arial" charset="0"/>
              </a:rPr>
              <a:t>Беспамятнова Валентина Евгеньевна</a:t>
            </a:r>
          </a:p>
          <a:p>
            <a:r>
              <a:rPr lang="ru-RU" sz="2400" b="1" dirty="0" smtClean="0">
                <a:solidFill>
                  <a:srgbClr val="993366"/>
                </a:solidFill>
                <a:latin typeface="Arial" charset="0"/>
              </a:rPr>
              <a:t>МОУ Большекарайская СОШ </a:t>
            </a:r>
            <a:endParaRPr lang="ru-RU" sz="2400" b="1" dirty="0">
              <a:solidFill>
                <a:srgbClr val="993366"/>
              </a:solidFill>
              <a:latin typeface="Arial" charset="0"/>
            </a:endParaRPr>
          </a:p>
        </p:txBody>
      </p:sp>
      <p:pic>
        <p:nvPicPr>
          <p:cNvPr id="1026" name="Picture 2" descr="D:\Мои документы\Мои рисунки\школа\учителя наши\00474-1 Беспамятнова Валентина Евгеньевна ист_общес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996952"/>
            <a:ext cx="2376264" cy="3573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716016" y="616530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2012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ru-RU" sz="3600" b="1" dirty="0">
                <a:solidFill>
                  <a:srgbClr val="333399"/>
                </a:solidFill>
              </a:rPr>
              <a:t>Образовательные программы: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484784"/>
            <a:ext cx="6480968" cy="4957291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2400" dirty="0">
                <a:solidFill>
                  <a:srgbClr val="993366"/>
                </a:solidFill>
              </a:rPr>
              <a:t>		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своих уроках я использую различные образовательные программы: </a:t>
            </a:r>
          </a:p>
          <a:p>
            <a:pPr algn="just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Интерактивный курс « Изучаю французский язык»-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курс направлен на все виды речевой деятельности.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можно использовать на всех уровнях обучения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французского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языку. </a:t>
            </a:r>
          </a:p>
          <a:p>
            <a:pPr algn="just">
              <a:lnSpc>
                <a:spcPct val="80000"/>
              </a:lnSpc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«Баба Яга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изучает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французский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язык» - пособие предназначено для начальной школы. С помощью разнообразных игр дети могут изучить и запомнить достаточное для их возраста количество лексики и использовать её в элементарных предложениях. </a:t>
            </a:r>
          </a:p>
          <a:p>
            <a:pPr algn="just">
              <a:lnSpc>
                <a:spcPct val="80000"/>
              </a:lnSpc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Интерактивные курсы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“Французский язык”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2-9 классов    </a:t>
            </a:r>
          </a:p>
          <a:p>
            <a:pPr algn="just">
              <a:lnSpc>
                <a:spcPct val="80000"/>
              </a:lnSpc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диски ко всем УМК со 2 по 11классы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DVD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–Прогулки по Франции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Елена\Documents\Папка обмена Bluetooth\18042009212.jpg"/>
          <p:cNvPicPr>
            <a:picLocks noChangeAspect="1" noChangeArrowheads="1"/>
          </p:cNvPicPr>
          <p:nvPr/>
        </p:nvPicPr>
        <p:blipFill>
          <a:blip r:embed="rId2" cstate="print"/>
          <a:srcRect l="22059" t="14999" r="20588" b="16667"/>
          <a:stretch>
            <a:fillRect/>
          </a:stretch>
        </p:blipFill>
        <p:spPr bwMode="auto">
          <a:xfrm flipH="1" flipV="1">
            <a:off x="7020272" y="1556792"/>
            <a:ext cx="1960319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Елена\Documents\Папка обмена Bluetooth\180420092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 flipV="1">
            <a:off x="6974035" y="4005064"/>
            <a:ext cx="2169965" cy="1939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282888"/>
            <a:ext cx="835292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Просмотр видеороликов, описывающих реалии жизни франкоязычных стран, способствует более полному пониманию темы урока. (Например, ролики, посвященные географии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Франции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истории  страны, жизни выдающихся людей)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 Работа с детскими песенками и песнями,  рекомендуемыми к изучению в старших классах, способствует более быстрому овладению знаниями по теме. На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сайте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Lexique FLE de la famille Perrot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интересно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представлена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лексика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темам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«L’alphabet», «L’heure», «Le calendrier», «Les chiffres», «La famille», «Les animaux», «Les vêtements», « Le corps 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(http://www.lexiquefle.fr/).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Каждая лексическая единица имеет визуальное, графическое и звуковое оформление. Интерактивные упражнения помогают закрепить изучаемую лексику и основные грамматические явления.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Сайт 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Appui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FLE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(http://www.appuifle.net/hotpot.htm) используется при изучении следующих грамматических тем: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passé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composé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forme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passive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Les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pronoms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relatifs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composés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» и т. д. Каждая тема включает серию интерактивных упражнений, разных уровней сложности с автоматическим исправлением ошибок, что способствует эффективному закреплению и усвоению полученных знаний.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577" y="188641"/>
            <a:ext cx="77048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Использования Интернета для введения нового материала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51520" y="1419636"/>
            <a:ext cx="8496944" cy="2729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Учащиеся охотнее изучают материал, если в дальнейшем с ним предлагают поработать с применением мультимедийного проектора (презентация слайдов с заданиями к ранее изученному тексту) или задания, взятые из сети Интернет (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D9A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http://www.eltgames.com/ESL-jobs-GrEl.htm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 Разрабатывая уроки с использованием ИКТ, я занимаюсь созданием презентаций по определенным темам. Материалами для них служат информация из Интернета.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332656"/>
            <a:ext cx="8169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Использования Интернета для закрепления полученных знаний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115616" y="0"/>
            <a:ext cx="8028384" cy="2325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 с аутентичным материалом, цель которой применить на практике полученные знания.</a:t>
            </a:r>
            <a:endParaRPr kumimoji="0" lang="ru-RU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Такая деятельность помогает учащимся получить жизненный опыт, непосредственно обращаясь к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необходимым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данном этапе источникам информации. Таким как,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заполнение анкет.  Анкеты взяты с сайтов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помогают учащимся правильно заполнить свои анкетные данные.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работа с расписанием поездов поможет ориентироваться в работе с подобными таблицами.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работа с картой прогноза погоды.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1187624" y="2204864"/>
            <a:ext cx="795637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Обучение </a:t>
            </a:r>
            <a:r>
              <a:rPr kumimoji="0" lang="ru-RU" sz="16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аудированию</a:t>
            </a:r>
            <a:endParaRPr kumimoji="0" lang="ru-RU" sz="16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Сайт компании 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Lucent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Technologies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ее подразделение 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Bell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Labsпозволяет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услышать, как звучит любая фраза на иностранном языке.  Здесь разработан синтезатор речи, который превращает печатный текст в звук. На сайте (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http://www.bell-labs.com/project/tts/index.html)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выбрать один из семи языков - английский, немецкий, французский, итальянский, испанский. Затем нужно вписать в окошко что-нибудь на выбранном языке. Через несколько секунд написанное будет произнесено пусть и несколько механическим, но все же голосом. То есть озвучить можно любую фразу из учебника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51112" y="4365104"/>
            <a:ext cx="79928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Обучение говорению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           Использование Интернет-ресурсов для подготовки к высказыванию на уроке помогает составить информативное сообщение, составить полный ответ по заданной теме. ( Например, сообщения по теме « Провинции», «Неформальные молодежные движения»). Высказывания (монологические, диалогические) с опорой на информацию, взятую из сети, отличаются более полным ответом и повышенным интересом учащихся к теме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1" grpId="0"/>
      <p:bldP spid="4096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8065145" cy="1080120"/>
          </a:xfrm>
        </p:spPr>
        <p:txBody>
          <a:bodyPr/>
          <a:lstStyle/>
          <a:p>
            <a:r>
              <a:rPr lang="ru-RU" sz="2400" b="1" dirty="0" smtClean="0"/>
              <a:t>Интернет-ресурсы, применяемые на уроках.</a:t>
            </a:r>
            <a:r>
              <a:rPr lang="ru-RU" sz="2400" b="1" u="sng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196752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http://www.educnet.education.fr/dossier/rechercher/media4.htm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éducnet 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enseigner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avec les technologies de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l'information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et de la communication -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образовательный портал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51520" y="1932029"/>
            <a:ext cx="88924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hlinkClick r:id="rId3"/>
              </a:rPr>
              <a:t>http://lepointdufle.net/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грамматика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276872"/>
            <a:ext cx="8676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hlinkClick r:id="rId4"/>
              </a:rPr>
              <a:t>http://www.netprof.fr/</a:t>
            </a:r>
            <a:r>
              <a:rPr lang="ru-RU" dirty="0"/>
              <a:t>  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partage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du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savoir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video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cours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100%gratuits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vidéo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- видео сюжеты на разные темы (дом, кулинария, ремонт, математика, философия и т.д.) на французском и английском языках </a:t>
            </a: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3414949"/>
            <a:ext cx="91440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  <a:hlinkClick r:id="rId5"/>
              </a:rPr>
              <a:t>http://www.ccdmd.qc.ca/fr/jeux_pedagogiques/?id=1088&amp;action=animer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 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игры со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словами</a:t>
            </a:r>
            <a:r>
              <a:rPr lang="ru-RU" sz="1600" u="sng" dirty="0" err="1">
                <a:latin typeface="Times New Roman" pitchFamily="18" charset="0"/>
                <a:cs typeface="Times New Roman" pitchFamily="18" charset="0"/>
                <a:hlinkClick r:id="rId6"/>
              </a:rPr>
              <a:t>http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6"/>
              </a:rPr>
              <a:t>://</a:t>
            </a:r>
            <a:r>
              <a:rPr lang="ru-RU" sz="1600" u="sng" dirty="0" err="1">
                <a:latin typeface="Times New Roman" pitchFamily="18" charset="0"/>
                <a:cs typeface="Times New Roman" pitchFamily="18" charset="0"/>
                <a:hlinkClick r:id="rId6"/>
              </a:rPr>
              <a:t>phonetique.free.fr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6"/>
              </a:rPr>
              <a:t>/</a:t>
            </a:r>
            <a:r>
              <a:rPr lang="ru-RU" sz="1600" u="sng" dirty="0" err="1">
                <a:latin typeface="Times New Roman" pitchFamily="18" charset="0"/>
                <a:cs typeface="Times New Roman" pitchFamily="18" charset="0"/>
                <a:hlinkClick r:id="rId6"/>
              </a:rPr>
              <a:t>alpha.htm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 - сайт для тренировки фонетики французского языка</a:t>
            </a:r>
          </a:p>
          <a:p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7"/>
              </a:rPr>
              <a:t>http://www.studyfrench.ru/topics/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темы и тексты</a:t>
            </a:r>
          </a:p>
          <a:p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8"/>
              </a:rPr>
              <a:t>http://www.tv5.org/TV5Site/enseigner-apprendre-francais/collection-21-Actualite_Infos_d_Europe.htm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- сюжеты для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аудирования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профессионально приготовленные французским телевидением с упражнениями и проверкой, разный уровень сложности, разные темы, есть транскрипция к каждому видео, встроенный словарь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9"/>
              </a:rPr>
              <a:t> </a:t>
            </a:r>
            <a:endParaRPr lang="ru-RU" sz="1600" u="sng" dirty="0" smtClean="0">
              <a:latin typeface="Times New Roman" pitchFamily="18" charset="0"/>
              <a:cs typeface="Times New Roman" pitchFamily="18" charset="0"/>
              <a:hlinkClick r:id="rId9"/>
            </a:endParaRP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http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9"/>
              </a:rPr>
              <a:t>://platea.pntic.mec.es/~cvera/hotpot/chansons/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chanson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en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cours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FLE - лексика и грамматика французского языка в песнях</a:t>
            </a:r>
          </a:p>
          <a:p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10"/>
              </a:rPr>
              <a:t>http://fr.lyrsense.com/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песни, стихи к песням, переводы песен на всех основных языках</a:t>
            </a:r>
          </a:p>
          <a:p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11"/>
              </a:rPr>
              <a:t>http://www.frmusique.ru/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- тексты песен</a:t>
            </a:r>
          </a:p>
          <a:p>
            <a:endParaRPr lang="ru-RU" sz="16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425185" cy="5937523"/>
          </a:xfrm>
        </p:spPr>
        <p:txBody>
          <a:bodyPr/>
          <a:lstStyle/>
          <a:p>
            <a:r>
              <a:rPr lang="ru-RU" u="sng" dirty="0" smtClean="0">
                <a:hlinkClick r:id="rId2"/>
              </a:rPr>
              <a:t>http://www.frsong.ru/</a:t>
            </a:r>
            <a:r>
              <a:rPr lang="ru-RU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Франция, тексты французских песен, фотографии Франции, кино о Франции, литература Франции, идиомы Франции, французские имена, карта Франции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http://french-book.net/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читаем по-французски, прекрасный сайт, на котором  можно найти разнообразные тексты французского языка, сказки и новеллы на французском языке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http://www.twinning.org.uk/tongue_twisters.htm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скороговорки на французском языке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http://proverbes.slavmebel.ru/pages/proverb.htm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пословицы на французском языке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"/>
            <a:ext cx="6944370" cy="620688"/>
          </a:xfrm>
        </p:spPr>
        <p:txBody>
          <a:bodyPr/>
          <a:lstStyle/>
          <a:p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Федеральные </a:t>
            </a:r>
            <a:r>
              <a:rPr lang="ru-RU" sz="4000" b="1" i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образовательные ресурсы</a:t>
            </a:r>
            <a:br>
              <a:rPr lang="ru-RU" sz="4000" b="1" i="1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196752"/>
            <a:ext cx="8208912" cy="316835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993366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http://fcior.edu.ru/catalog/meta/3/p/page.html</a:t>
            </a:r>
            <a:endParaRPr lang="ru-RU" sz="2800" b="1" dirty="0">
              <a:solidFill>
                <a:srgbClr val="9933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993366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http://katalog.iot.ru/pdf/Catalog_vol1.pdf</a:t>
            </a:r>
            <a:endParaRPr lang="ru-RU" sz="2800" b="1" dirty="0">
              <a:solidFill>
                <a:srgbClr val="9933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>
                <a:solidFill>
                  <a:srgbClr val="993366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http://eor-np.ru/</a:t>
            </a:r>
            <a:endParaRPr lang="ru-RU" sz="2800" b="1" dirty="0">
              <a:solidFill>
                <a:srgbClr val="9933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>
                <a:solidFill>
                  <a:srgbClr val="993366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http://www.openclass.ru/</a:t>
            </a:r>
            <a:endParaRPr lang="ru-RU" sz="2800" b="1" i="1" dirty="0">
              <a:solidFill>
                <a:srgbClr val="9933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>
                <a:solidFill>
                  <a:srgbClr val="993366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http://school-collection.edu.ru/</a:t>
            </a:r>
            <a:endParaRPr lang="ru-RU" sz="2800" b="1" dirty="0">
              <a:solidFill>
                <a:srgbClr val="99336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rgbClr val="99336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993366"/>
              </a:solidFill>
            </a:endParaRPr>
          </a:p>
        </p:txBody>
      </p:sp>
      <p:pic>
        <p:nvPicPr>
          <p:cNvPr id="20484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7763" y="3213100"/>
            <a:ext cx="2093912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1188" y="4652963"/>
            <a:ext cx="1949450" cy="105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48038" y="4724400"/>
            <a:ext cx="21653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72225" y="5157788"/>
            <a:ext cx="1949450" cy="105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р самос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381" y="0"/>
            <a:ext cx="8828689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числительны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-160575"/>
            <a:ext cx="8715405" cy="701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пряжение глагол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-78828"/>
            <a:ext cx="9144000" cy="6936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077072"/>
            <a:ext cx="8532440" cy="1101353"/>
          </a:xfrm>
        </p:spPr>
        <p:txBody>
          <a:bodyPr lIns="0" tIns="25602" rIns="0" bIns="0"/>
          <a:lstStyle/>
          <a:p>
            <a:pPr algn="r">
              <a:buFont typeface="Wingdings" pitchFamily="2" charset="2"/>
              <a:buNone/>
            </a:pPr>
            <a:r>
              <a:rPr lang="ru-RU" sz="4000" b="1" i="1" dirty="0">
                <a:latin typeface="Palatino Linotype" pitchFamily="18" charset="0"/>
              </a:rPr>
              <a:t>К. Д. Ушинский</a:t>
            </a:r>
          </a:p>
        </p:txBody>
      </p:sp>
      <p:sp>
        <p:nvSpPr>
          <p:cNvPr id="51204" name="WordArt 4"/>
          <p:cNvSpPr>
            <a:spLocks noChangeArrowheads="1" noChangeShapeType="1" noTextEdit="1"/>
          </p:cNvSpPr>
          <p:nvPr/>
        </p:nvSpPr>
        <p:spPr bwMode="auto">
          <a:xfrm>
            <a:off x="827584" y="476671"/>
            <a:ext cx="8056066" cy="26642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7200" b="1" kern="10" dirty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Palatino Linotype"/>
              </a:rPr>
              <a:t>Умение учителя занять во время урока</a:t>
            </a:r>
          </a:p>
          <a:p>
            <a:r>
              <a:rPr lang="ru-RU" sz="7200" b="1" kern="10" dirty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Palatino Linotype"/>
              </a:rPr>
              <a:t>всех учащихся есть критерий достоинства</a:t>
            </a:r>
          </a:p>
          <a:p>
            <a:r>
              <a:rPr lang="ru-RU" sz="7200" b="1" kern="10" dirty="0">
                <a:ln w="9525">
                  <a:noFill/>
                  <a:round/>
                  <a:headEnd/>
                  <a:tailEnd/>
                </a:ln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Palatino Linotype"/>
              </a:rPr>
              <a:t>учителя.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1" build="p"/>
      <p:bldP spid="51204" grpId="0" animBg="1"/>
      <p:bldP spid="51204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иде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768560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викторин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2420888"/>
            <a:ext cx="4077065" cy="4077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332656"/>
            <a:ext cx="7067128" cy="5793507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			</a:t>
            </a:r>
          </a:p>
          <a:p>
            <a:pPr algn="just">
              <a:buFontTx/>
              <a:buNone/>
            </a:pPr>
            <a:r>
              <a:rPr lang="ru-RU" dirty="0"/>
              <a:t>		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заключении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хочется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подчеркнуть, что внедрение в учебный процесс информационных технологий вовсе не исключает традиционные методы обучения, а гармонично сочетается с ними на всех этапах обучения: ознакомление, тренировка, применение, контроль. Но использование информационных технологий позволяет не только многократно повысить эффективность обучения, но 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стимулировать учащихся к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дальнейшему  самостоятельному изучению иностранного языка.</a:t>
            </a:r>
          </a:p>
        </p:txBody>
      </p:sp>
      <p:pic>
        <p:nvPicPr>
          <p:cNvPr id="17413" name="Picture 5" descr="SDC122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4868863"/>
            <a:ext cx="3319463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4294967295"/>
          </p:nvPr>
        </p:nvSpPr>
        <p:spPr>
          <a:xfrm>
            <a:off x="642938" y="1000125"/>
            <a:ext cx="8291512" cy="4800600"/>
          </a:xfrm>
        </p:spPr>
        <p:txBody>
          <a:bodyPr/>
          <a:lstStyle/>
          <a:p>
            <a:pPr marL="365125" indent="-282575" algn="ctr">
              <a:buFontTx/>
              <a:buNone/>
            </a:pPr>
            <a:r>
              <a:rPr lang="ru-RU" sz="4400" b="1" i="1">
                <a:solidFill>
                  <a:srgbClr val="3D1898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marL="365125" indent="-282575" algn="ctr">
              <a:buFontTx/>
              <a:buNone/>
            </a:pPr>
            <a:endParaRPr lang="ru-RU" sz="4400" b="1" i="1">
              <a:solidFill>
                <a:srgbClr val="3D1898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125" indent="-282575" algn="ctr">
              <a:buFontTx/>
              <a:buNone/>
            </a:pPr>
            <a:r>
              <a:rPr lang="ru-RU" sz="4400" b="1" i="1">
                <a:solidFill>
                  <a:srgbClr val="3D1898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</a:p>
          <a:p>
            <a:pPr marL="365125" indent="-282575" algn="ctr">
              <a:buFontTx/>
              <a:buNone/>
            </a:pPr>
            <a:endParaRPr lang="ru-RU" sz="4400" b="1" i="1">
              <a:solidFill>
                <a:srgbClr val="3D1898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125" indent="-282575" algn="ctr">
              <a:buFontTx/>
              <a:buNone/>
            </a:pPr>
            <a:r>
              <a:rPr lang="ru-RU" sz="4400" b="1" i="1">
                <a:solidFill>
                  <a:srgbClr val="3D1898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</a:p>
        </p:txBody>
      </p:sp>
      <p:pic>
        <p:nvPicPr>
          <p:cNvPr id="21508" name="Picture 4" descr="blog_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321310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429000"/>
            <a:ext cx="2081213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47664" y="0"/>
            <a:ext cx="7200800" cy="908720"/>
          </a:xfrm>
        </p:spPr>
        <p:txBody>
          <a:bodyPr anchor="ctr"/>
          <a:lstStyle/>
          <a:p>
            <a:r>
              <a:rPr lang="ru-RU" sz="3600" b="1" dirty="0">
                <a:solidFill>
                  <a:srgbClr val="3D1898"/>
                </a:solidFill>
              </a:rPr>
              <a:t>Что такое ЭОР</a:t>
            </a:r>
            <a:r>
              <a:rPr lang="ru-RU" dirty="0">
                <a:solidFill>
                  <a:srgbClr val="333399"/>
                </a:solidFill>
              </a:rPr>
              <a:t>?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980728"/>
            <a:ext cx="5472608" cy="3888432"/>
          </a:xfrm>
        </p:spPr>
        <p:txBody>
          <a:bodyPr/>
          <a:lstStyle/>
          <a:p>
            <a:pPr lvl="1" algn="just">
              <a:buFontTx/>
              <a:buNone/>
            </a:pPr>
            <a:r>
              <a:rPr lang="ru-RU" sz="2000" b="1" dirty="0">
                <a:solidFill>
                  <a:srgbClr val="993366"/>
                </a:solidFill>
              </a:rPr>
              <a:t>		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Электронными образовательными ресурсами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называют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учебные материалы, для воспроизведения которых используются электронные устройства. К ЭОР относят учебные видеофильмы и звукозаписи, для воспроизведения которых достаточно бытового магнитофона или CD-плеера. Наиболее современные и эффективные для образования ЭОР воспроизводятся на компьютере. </a:t>
            </a:r>
          </a:p>
          <a:p>
            <a:pPr algn="just">
              <a:buFontTx/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Целью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электронных образовательных ресурсов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является усиление интеллектуальных возможностей учащихся в информационном обществе, а также повышение качества обучения на всех ступенях образовательной системы</a:t>
            </a:r>
            <a:r>
              <a:rPr lang="ru-RU" sz="1800" dirty="0">
                <a:solidFill>
                  <a:srgbClr val="9933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6" name="Picture 2" descr="D:\Мои документы\Мои рисунки\семинар 26.12.2011 г\SAM_14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5608" y="1844824"/>
            <a:ext cx="3528392" cy="2646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ru-RU" sz="4000" b="1" dirty="0"/>
              <a:t> </a:t>
            </a:r>
            <a:r>
              <a:rPr lang="ru-RU" sz="3200" b="1" dirty="0">
                <a:solidFill>
                  <a:srgbClr val="3D1898"/>
                </a:solidFill>
              </a:rPr>
              <a:t>ЭОР представляет собой совокупность взаимосвязанных учебных объектов: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800" dirty="0">
                <a:solidFill>
                  <a:srgbClr val="993366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символьные объекты (знаки, символы, тексты, графики);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образные объекты (фото, рисунки);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аудиоинформация (устные тексты, диалоги, музыка);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видеообъекты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(анимации, модели, видеосюжеты);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объекты "виртуальной реальности" (тренажёры, интерактивные модели, конструкторы).</a:t>
            </a:r>
          </a:p>
        </p:txBody>
      </p:sp>
      <p:pic>
        <p:nvPicPr>
          <p:cNvPr id="6148" name="Picture 4" descr="blog_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5084763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ru-RU" sz="3200" b="1" dirty="0">
                <a:solidFill>
                  <a:srgbClr val="3D1898"/>
                </a:solidFill>
              </a:rPr>
              <a:t>Методическое назначение образовательных электронных ресурсов: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обучающие;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информационно-поисковые;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демонстрационные;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моделирующие;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тренажёры;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контролирующие;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учебно-игровые и т. </a:t>
            </a:r>
            <a:r>
              <a:rPr lang="ru-RU" sz="2800" dirty="0">
                <a:solidFill>
                  <a:schemeClr val="tx1"/>
                </a:solidFill>
              </a:rPr>
              <a:t>п</a:t>
            </a:r>
            <a:r>
              <a:rPr lang="ru-RU" sz="2800" dirty="0">
                <a:solidFill>
                  <a:srgbClr val="993366"/>
                </a:solidFill>
              </a:rPr>
              <a:t>.</a:t>
            </a:r>
          </a:p>
        </p:txBody>
      </p:sp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3716338"/>
            <a:ext cx="31750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539750" y="620713"/>
            <a:ext cx="8229600" cy="2185987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dirty="0">
                <a:solidFill>
                  <a:srgbClr val="3D1898"/>
                </a:solidFill>
              </a:rPr>
              <a:t>	</a:t>
            </a:r>
            <a:r>
              <a:rPr lang="ru-RU" b="1" dirty="0">
                <a:solidFill>
                  <a:srgbClr val="3D1898"/>
                </a:solidFill>
              </a:rPr>
              <a:t>Инновационные качества ЭОР</a:t>
            </a:r>
          </a:p>
          <a:p>
            <a:pPr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всех компонентов образовательного процесса:</a:t>
            </a:r>
          </a:p>
          <a:p>
            <a:pPr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получение информации;</a:t>
            </a:r>
          </a:p>
          <a:p>
            <a:pPr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практические занятия;</a:t>
            </a:r>
          </a:p>
          <a:p>
            <a:pPr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аттестация (контроль учебных достижений).</a:t>
            </a:r>
          </a:p>
          <a:p>
            <a:endParaRPr lang="ru-RU" sz="2400" dirty="0">
              <a:solidFill>
                <a:srgbClr val="99336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3D189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3422650"/>
            <a:ext cx="7696200" cy="206375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dirty="0">
                <a:solidFill>
                  <a:srgbClr val="3D1898"/>
                </a:solidFill>
              </a:rPr>
              <a:t>	</a:t>
            </a:r>
            <a:r>
              <a:rPr lang="ru-RU" b="1" dirty="0">
                <a:solidFill>
                  <a:srgbClr val="3D1898"/>
                </a:solidFill>
                <a:latin typeface="Times New Roman" pitchFamily="18" charset="0"/>
                <a:cs typeface="Times New Roman" pitchFamily="18" charset="0"/>
              </a:rPr>
              <a:t>Три группы ЭОР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текстовые (гипертекстовые), </a:t>
            </a:r>
          </a:p>
          <a:p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текстографические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мультимедийные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(интерактивные). </a:t>
            </a:r>
          </a:p>
          <a:p>
            <a:endParaRPr lang="ru-RU" sz="2400" b="1" dirty="0">
              <a:solidFill>
                <a:srgbClr val="3D1898"/>
              </a:solidFill>
            </a:endParaRPr>
          </a:p>
        </p:txBody>
      </p:sp>
      <p:pic>
        <p:nvPicPr>
          <p:cNvPr id="8198" name="Picture 6" descr="blog_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5084763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/>
      <p:bldP spid="819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3568" y="0"/>
            <a:ext cx="8065145" cy="1417638"/>
          </a:xfrm>
        </p:spPr>
        <p:txBody>
          <a:bodyPr anchor="ctr"/>
          <a:lstStyle/>
          <a:p>
            <a:r>
              <a:rPr lang="ru-RU" sz="2800" b="1" dirty="0">
                <a:solidFill>
                  <a:srgbClr val="3D1898"/>
                </a:solidFill>
              </a:rPr>
              <a:t>Цели использования электронных ресурсов на уроке иностранного языка: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1124744"/>
            <a:ext cx="8373814" cy="4896644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400" dirty="0">
                <a:solidFill>
                  <a:srgbClr val="993366"/>
                </a:solidFill>
              </a:rPr>
              <a:t>  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rgbClr val="993366"/>
                </a:solidFill>
              </a:rPr>
              <a:t>1.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Создавать условия для развития языковой компетенции через овладение новыми языковыми средствами помощью ИТК.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2.Создавать условия для развития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социокультурной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компетенции через знакомство учащихся с реалиями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франкоговорящих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стран, представленных в аутентичных источниках.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3.Создавать условия для развития учебно-познавательной компетенции через совершенствование общих и специальных учебных умений, ознакомление учащихся со способами самостоятельной работы в изучении языка и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франкоязычной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культуры, использование ИКТ на уроке и во внеурочной деятельности.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4.Создавать условия для развития таких качеств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,как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культура общения, умение работать в сотрудничестве, развитие способности и готовности к самостоятельному изучению иностранного языка, к дальнейшему самообразованию с его помощью в разных областях знания, приобретения опыта творческой деятельности.</a:t>
            </a:r>
          </a:p>
        </p:txBody>
      </p:sp>
      <p:pic>
        <p:nvPicPr>
          <p:cNvPr id="9220" name="Picture 4" descr="blog_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5619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ru-RU" sz="3600" b="1" dirty="0">
                <a:solidFill>
                  <a:srgbClr val="3D1898"/>
                </a:solidFill>
              </a:rPr>
              <a:t>Элементы </a:t>
            </a:r>
            <a:r>
              <a:rPr lang="ru-RU" sz="3600" b="1" dirty="0" err="1">
                <a:solidFill>
                  <a:srgbClr val="3D1898"/>
                </a:solidFill>
              </a:rPr>
              <a:t>мультимедийной</a:t>
            </a:r>
            <a:r>
              <a:rPr lang="ru-RU" sz="3600" b="1" dirty="0">
                <a:solidFill>
                  <a:srgbClr val="3D1898"/>
                </a:solidFill>
              </a:rPr>
              <a:t> презентации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828800"/>
            <a:ext cx="7696200" cy="4624388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rgbClr val="993366"/>
                </a:solidFill>
              </a:rPr>
              <a:t>		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презентация отличается от стандартной тем, что она, как правило, содержит комбинации следующих основных элементов: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Видео.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Аудио.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Рисунки, фотографии.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Текст.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Анимация.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Данные элементы могут быть представлены в совершенно разных комбинациях.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Какие-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 из представленных элементов могут отсутствовать и это вполне нормально.</a:t>
            </a:r>
          </a:p>
        </p:txBody>
      </p:sp>
      <p:pic>
        <p:nvPicPr>
          <p:cNvPr id="12293" name="Picture 5" descr="blog_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5619750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3213100"/>
            <a:ext cx="2081212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z="2800" b="1" dirty="0">
                <a:solidFill>
                  <a:srgbClr val="3D1898"/>
                </a:solidFill>
              </a:rPr>
              <a:t>Преимущества </a:t>
            </a:r>
            <a:r>
              <a:rPr lang="ru-RU" sz="2800" b="1" dirty="0" err="1">
                <a:solidFill>
                  <a:srgbClr val="3D1898"/>
                </a:solidFill>
              </a:rPr>
              <a:t>мультимедийных</a:t>
            </a:r>
            <a:r>
              <a:rPr lang="ru-RU" sz="2800" b="1" dirty="0">
                <a:solidFill>
                  <a:srgbClr val="3D1898"/>
                </a:solidFill>
              </a:rPr>
              <a:t> презентаций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12875"/>
            <a:ext cx="8229600" cy="201295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dirty="0"/>
              <a:t>	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Интерактивность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Мобильность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Информативность                                                            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Экономическая эффективность</a:t>
            </a:r>
            <a:r>
              <a:rPr lang="ru-RU" sz="2400" dirty="0">
                <a:solidFill>
                  <a:srgbClr val="993366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8313" y="3716338"/>
            <a:ext cx="8229600" cy="2405062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dirty="0">
                <a:solidFill>
                  <a:srgbClr val="3D1898"/>
                </a:solidFill>
              </a:rPr>
              <a:t>Форматы </a:t>
            </a:r>
            <a:r>
              <a:rPr lang="ru-RU" sz="2800" b="1" dirty="0" err="1">
                <a:solidFill>
                  <a:srgbClr val="3D1898"/>
                </a:solidFill>
              </a:rPr>
              <a:t>мультимедийных</a:t>
            </a:r>
            <a:r>
              <a:rPr lang="ru-RU" sz="2800" b="1" dirty="0">
                <a:solidFill>
                  <a:srgbClr val="3D1898"/>
                </a:solidFill>
              </a:rPr>
              <a:t> презентаций.</a:t>
            </a:r>
          </a:p>
          <a:p>
            <a:pPr>
              <a:buFontTx/>
              <a:buNone/>
            </a:pP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Power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Point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презентация </a:t>
            </a:r>
          </a:p>
          <a:p>
            <a:pPr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Flash-презентация </a:t>
            </a:r>
          </a:p>
          <a:p>
            <a:pPr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Видео-презентация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3D1898"/>
              </a:solidFill>
            </a:endParaRPr>
          </a:p>
        </p:txBody>
      </p:sp>
      <p:pic>
        <p:nvPicPr>
          <p:cNvPr id="5" name="Picture 3" descr="C:\Documents and Settings\Admin\Мои документы\интерактивная доска\фото\SAM_02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149080"/>
            <a:ext cx="3288903" cy="2466678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  <p:bldP spid="13316" grpId="0" build="p"/>
    </p:bldLst>
  </p:timing>
</p:sld>
</file>

<file path=ppt/theme/theme1.xml><?xml version="1.0" encoding="utf-8"?>
<a:theme xmlns:a="http://schemas.openxmlformats.org/drawingml/2006/main" name="Тема4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1_Японская живопись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Японская живопись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Японская живопись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Японская живопись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320</TotalTime>
  <Words>376</Words>
  <Application>Microsoft Office PowerPoint</Application>
  <PresentationFormat>Экран (4:3)</PresentationFormat>
  <Paragraphs>108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Тема4</vt:lpstr>
      <vt:lpstr>Слайд 1</vt:lpstr>
      <vt:lpstr>Слайд 2</vt:lpstr>
      <vt:lpstr>Что такое ЭОР?</vt:lpstr>
      <vt:lpstr> ЭОР представляет собой совокупность взаимосвязанных учебных объектов:</vt:lpstr>
      <vt:lpstr>Методическое назначение образовательных электронных ресурсов:</vt:lpstr>
      <vt:lpstr>Слайд 6</vt:lpstr>
      <vt:lpstr>Цели использования электронных ресурсов на уроке иностранного языка:</vt:lpstr>
      <vt:lpstr>Элементы мультимедийной презентации</vt:lpstr>
      <vt:lpstr>Преимущества мультимедийных презентаций</vt:lpstr>
      <vt:lpstr>Образовательные программы:</vt:lpstr>
      <vt:lpstr>Слайд 11</vt:lpstr>
      <vt:lpstr>Слайд 12</vt:lpstr>
      <vt:lpstr>Слайд 13</vt:lpstr>
      <vt:lpstr>Интернет-ресурсы, применяемые на уроках.  </vt:lpstr>
      <vt:lpstr>Слайд 15</vt:lpstr>
      <vt:lpstr>  Федеральные образовательные ресурсы 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25</cp:revision>
  <dcterms:created xsi:type="dcterms:W3CDTF">2012-12-18T19:06:34Z</dcterms:created>
  <dcterms:modified xsi:type="dcterms:W3CDTF">2012-12-20T21:19:12Z</dcterms:modified>
</cp:coreProperties>
</file>