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257" r:id="rId4"/>
    <p:sldId id="262" r:id="rId5"/>
    <p:sldId id="272" r:id="rId6"/>
    <p:sldId id="273" r:id="rId7"/>
    <p:sldId id="274" r:id="rId8"/>
    <p:sldId id="275" r:id="rId9"/>
    <p:sldId id="261" r:id="rId10"/>
    <p:sldId id="263" r:id="rId11"/>
    <p:sldId id="264" r:id="rId12"/>
    <p:sldId id="266" r:id="rId13"/>
    <p:sldId id="265" r:id="rId14"/>
    <p:sldId id="270" r:id="rId15"/>
    <p:sldId id="271" r:id="rId16"/>
    <p:sldId id="269" r:id="rId17"/>
    <p:sldId id="259" r:id="rId18"/>
    <p:sldId id="260" r:id="rId19"/>
    <p:sldId id="276" r:id="rId20"/>
    <p:sldId id="277" r:id="rId21"/>
    <p:sldId id="267" r:id="rId22"/>
    <p:sldId id="280" r:id="rId23"/>
    <p:sldId id="281" r:id="rId24"/>
    <p:sldId id="268" r:id="rId25"/>
    <p:sldId id="282" r:id="rId26"/>
    <p:sldId id="278" r:id="rId27"/>
    <p:sldId id="279" r:id="rId28"/>
    <p:sldId id="283" r:id="rId29"/>
    <p:sldId id="285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C92AA-2E96-4786-8D77-0D4CC774BAC8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80D6A-A6CC-4EB9-A2D6-3040EC196C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58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javascript:void(0)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javascript:self.close();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javascript:self.close();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javascript:self.close();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javascript:self.close();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gorod.tomsk.ru/uploads/30725/1249977946/5833549nxo_1.jpg"/>
          <p:cNvPicPr>
            <a:picLocks noChangeAspect="1" noChangeArrowheads="1"/>
          </p:cNvPicPr>
          <p:nvPr/>
        </p:nvPicPr>
        <p:blipFill>
          <a:blip r:embed="rId2" cstate="print"/>
          <a:srcRect r="10889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9144000" cy="2083296"/>
          </a:xfrm>
        </p:spPr>
        <p:txBody>
          <a:bodyPr anchor="ctr"/>
          <a:lstStyle/>
          <a:p>
            <a:pPr algn="ctr"/>
            <a:r>
              <a:rPr lang="ru-RU" sz="6000" b="1" dirty="0" smtClean="0">
                <a:solidFill>
                  <a:srgbClr val="FFC000"/>
                </a:solidFill>
                <a:latin typeface="Beast Impacted" pitchFamily="2" charset="0"/>
                <a:cs typeface="Microsoft New Tai Lue" pitchFamily="34" charset="0"/>
              </a:rPr>
              <a:t>«Дома вечности»</a:t>
            </a:r>
            <a:br>
              <a:rPr lang="ru-RU" sz="6000" b="1" dirty="0" smtClean="0">
                <a:solidFill>
                  <a:srgbClr val="FFC000"/>
                </a:solidFill>
                <a:latin typeface="Beast Impacted" pitchFamily="2" charset="0"/>
                <a:cs typeface="Microsoft New Tai Lue" pitchFamily="34" charset="0"/>
              </a:rPr>
            </a:br>
            <a:r>
              <a:rPr lang="ru-RU" sz="6000" b="1" dirty="0" smtClean="0">
                <a:solidFill>
                  <a:srgbClr val="FFC000"/>
                </a:solidFill>
                <a:latin typeface="Beast Impacted" pitchFamily="2" charset="0"/>
                <a:cs typeface="Microsoft New Tai Lue" pitchFamily="34" charset="0"/>
              </a:rPr>
              <a:t>богов и фараонов</a:t>
            </a:r>
            <a:endParaRPr lang="ru-RU" sz="6000" b="1" dirty="0">
              <a:solidFill>
                <a:srgbClr val="FFC000"/>
              </a:solidFill>
              <a:latin typeface="Beast Impacted" pitchFamily="2" charset="0"/>
              <a:cs typeface="Microsoft New Tai Lue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657671"/>
            <a:ext cx="3924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Преподаватель истории  и обществознания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МБОУ «СОШ № 48» г. Владивостока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Шабалина Светлана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Николаевна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929486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ПИРАМИДА ХЕОПСА(ХУФУ)</a:t>
            </a:r>
            <a:endParaRPr lang="ru-RU" sz="3600" b="1" dirty="0"/>
          </a:p>
        </p:txBody>
      </p:sp>
      <p:pic>
        <p:nvPicPr>
          <p:cNvPr id="4" name="Рисунок 3" descr="План пирамиды Хеопса в Гизе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071678"/>
            <a:ext cx="4929222" cy="41434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Скругленный прямоугольник 4"/>
          <p:cNvSpPr/>
          <p:nvPr/>
        </p:nvSpPr>
        <p:spPr>
          <a:xfrm>
            <a:off x="5429256" y="2143116"/>
            <a:ext cx="3500462" cy="4500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Схема пирамиды фараона Хеопса:</a:t>
            </a:r>
            <a:endParaRPr lang="ru-RU" b="1" i="1" dirty="0" smtClean="0"/>
          </a:p>
          <a:p>
            <a:pPr lvl="0"/>
            <a:r>
              <a:rPr lang="ru-RU" dirty="0" smtClean="0"/>
              <a:t>1- вход в пирамиду</a:t>
            </a:r>
            <a:endParaRPr lang="ru-RU" i="1" dirty="0" smtClean="0"/>
          </a:p>
          <a:p>
            <a:pPr lvl="0"/>
            <a:r>
              <a:rPr lang="ru-RU" dirty="0" smtClean="0"/>
              <a:t>2- понижающийся коридор</a:t>
            </a:r>
            <a:endParaRPr lang="ru-RU" i="1" dirty="0" smtClean="0"/>
          </a:p>
          <a:p>
            <a:pPr lvl="0"/>
            <a:r>
              <a:rPr lang="ru-RU" dirty="0" smtClean="0"/>
              <a:t>3- подземная камера</a:t>
            </a:r>
            <a:endParaRPr lang="ru-RU" i="1" dirty="0" smtClean="0"/>
          </a:p>
          <a:p>
            <a:pPr lvl="0"/>
            <a:r>
              <a:rPr lang="ru-RU" dirty="0" smtClean="0"/>
              <a:t>4- служебный коридор</a:t>
            </a:r>
            <a:endParaRPr lang="ru-RU" i="1" dirty="0" smtClean="0"/>
          </a:p>
          <a:p>
            <a:pPr lvl="0"/>
            <a:r>
              <a:rPr lang="ru-RU" dirty="0" smtClean="0"/>
              <a:t>5- поднимающийся коридор</a:t>
            </a:r>
            <a:endParaRPr lang="ru-RU" i="1" dirty="0" smtClean="0"/>
          </a:p>
          <a:p>
            <a:pPr lvl="0"/>
            <a:r>
              <a:rPr lang="ru-RU" dirty="0" smtClean="0"/>
              <a:t>6- погребальная камера царицы</a:t>
            </a:r>
            <a:endParaRPr lang="ru-RU" i="1" dirty="0" smtClean="0"/>
          </a:p>
          <a:p>
            <a:pPr lvl="0"/>
            <a:r>
              <a:rPr lang="ru-RU" dirty="0" smtClean="0"/>
              <a:t>7- воздушные колодцы</a:t>
            </a:r>
            <a:endParaRPr lang="ru-RU" i="1" dirty="0" smtClean="0"/>
          </a:p>
          <a:p>
            <a:pPr lvl="0"/>
            <a:r>
              <a:rPr lang="ru-RU" dirty="0" smtClean="0"/>
              <a:t>8- Большая галерея</a:t>
            </a:r>
            <a:endParaRPr lang="ru-RU" i="1" dirty="0" smtClean="0"/>
          </a:p>
          <a:p>
            <a:pPr lvl="0"/>
            <a:r>
              <a:rPr lang="ru-RU" dirty="0" smtClean="0"/>
              <a:t>9- вестибюль</a:t>
            </a:r>
            <a:endParaRPr lang="ru-RU" i="1" dirty="0" smtClean="0"/>
          </a:p>
          <a:p>
            <a:pPr lvl="0"/>
            <a:r>
              <a:rPr lang="ru-RU" dirty="0" smtClean="0"/>
              <a:t>10- разгрузочные камеры</a:t>
            </a:r>
            <a:endParaRPr lang="ru-RU" i="1" dirty="0" smtClean="0"/>
          </a:p>
          <a:p>
            <a:r>
              <a:rPr lang="ru-RU" dirty="0" smtClean="0"/>
              <a:t>11- погребальная камера фараона</a:t>
            </a:r>
            <a:endParaRPr lang="ru-RU" dirty="0"/>
          </a:p>
        </p:txBody>
      </p:sp>
      <p:pic>
        <p:nvPicPr>
          <p:cNvPr id="6" name="Рисунок 5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929486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ПИРАМИДА ХЕОПСА(ХУФУ)</a:t>
            </a:r>
            <a:endParaRPr lang="ru-RU" sz="3600" dirty="0"/>
          </a:p>
        </p:txBody>
      </p:sp>
      <p:pic>
        <p:nvPicPr>
          <p:cNvPr id="4" name="Рисунок 3" descr="http://oldegypt.info/system/pic.php?img_id=375&amp;galid=12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1785926"/>
            <a:ext cx="4000528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4429132"/>
            <a:ext cx="8715404" cy="22145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основании она представляет собой квадрат со стороной 227,5 метров.</a:t>
            </a:r>
          </a:p>
          <a:p>
            <a:pPr algn="ctr"/>
            <a:r>
              <a:rPr lang="ru-RU" b="1" dirty="0" smtClean="0"/>
              <a:t> Высота при строительстве - 146,6 метров, </a:t>
            </a:r>
          </a:p>
          <a:p>
            <a:pPr algn="ctr"/>
            <a:r>
              <a:rPr lang="ru-RU" b="1" dirty="0" smtClean="0"/>
              <a:t>а нынешняя высота пирамиды Хеопса - 138,75 м.</a:t>
            </a:r>
          </a:p>
          <a:p>
            <a:pPr algn="ctr"/>
            <a:r>
              <a:rPr lang="ru-RU" b="1" dirty="0" smtClean="0"/>
              <a:t> На сооружение пирамиды ушло 2,3 миллиона каменных блоков.</a:t>
            </a:r>
          </a:p>
          <a:p>
            <a:pPr algn="ctr"/>
            <a:r>
              <a:rPr lang="ru-RU" b="1" dirty="0" smtClean="0"/>
              <a:t>Каждый блок весит в среднем 2,5 т, ширина самых больших - 0,90 м, средняя высота - 0,50 м, но были блоки высотой до 1,5 м</a:t>
            </a:r>
            <a:endParaRPr lang="ru-RU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42910" y="2000240"/>
            <a:ext cx="2643206" cy="571504"/>
          </a:xfrm>
          <a:prstGeom prst="rightArrow">
            <a:avLst>
              <a:gd name="adj1" fmla="val 50000"/>
              <a:gd name="adj2" fmla="val 752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ПИРАМИДА ХЕОПСА</a:t>
            </a:r>
            <a:endParaRPr lang="ru-RU" dirty="0"/>
          </a:p>
        </p:txBody>
      </p:sp>
      <p:pic>
        <p:nvPicPr>
          <p:cNvPr id="7" name="Рисунок 6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ликая Пирамида в Гизе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214290"/>
            <a:ext cx="4000528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Великая Пирамида в Гизе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00438"/>
            <a:ext cx="4071966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Великая Пирамида в Гизе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00438"/>
            <a:ext cx="3714776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символы древнего Египта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68656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СОЛНЕЧНАЯ ЛАДЬЯ</a:t>
            </a:r>
            <a:endParaRPr lang="ru-RU" sz="3600" b="1" dirty="0"/>
          </a:p>
        </p:txBody>
      </p:sp>
      <p:pic>
        <p:nvPicPr>
          <p:cNvPr id="4" name="Рисунок 3" descr="Погребальная ладья Хеопса. 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00240"/>
            <a:ext cx="3286148" cy="4357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929058" y="1857364"/>
            <a:ext cx="4929222" cy="47149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В древности комплекс захоронений окружала стена, с двумя доками для священных лодок, расположенными в южной части. Судна, предназначенные для долгого загробного путешествия, хранились в разобранном виде. Они были хорошо спрятаны в нишах, наглухо закрытых огромными блоками из известняка</a:t>
            </a:r>
            <a:r>
              <a:rPr lang="ru-RU" b="1" u="sng" dirty="0" smtClean="0"/>
              <a:t>, весом 16 тонн. </a:t>
            </a:r>
            <a:r>
              <a:rPr lang="ru-RU" b="1" dirty="0" smtClean="0"/>
              <a:t>Одна из лодок восстановлена и в настоящее время выставлена рядом с пирамидой, в стеклянном павильоне Музея </a:t>
            </a:r>
            <a:r>
              <a:rPr lang="ru-RU" b="1" dirty="0" err="1" smtClean="0"/>
              <a:t>Солар</a:t>
            </a:r>
            <a:r>
              <a:rPr lang="ru-RU" b="1" dirty="0" smtClean="0"/>
              <a:t> Барке</a:t>
            </a:r>
            <a:r>
              <a:rPr lang="ru-RU" b="1" u="sng" dirty="0" smtClean="0"/>
              <a:t>. Изготовленная из ливанского кедра и нескольких пород местной древесины, она имеет длину более 40м и ширину 9м. </a:t>
            </a:r>
            <a:endParaRPr lang="ru-RU" b="1" u="sng" dirty="0"/>
          </a:p>
        </p:txBody>
      </p:sp>
      <p:pic>
        <p:nvPicPr>
          <p:cNvPr id="6" name="Рисунок 5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28600"/>
            <a:ext cx="678661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ПИРАМИДА ХЕФРЕНА</a:t>
            </a:r>
            <a:endParaRPr lang="ru-RU" sz="3600" b="1" dirty="0"/>
          </a:p>
        </p:txBody>
      </p:sp>
      <p:pic>
        <p:nvPicPr>
          <p:cNvPr id="5" name="Picture 7" descr="1235590893_chudesa_egypt (700x560, 203Kb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62369" y="3571876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лево 5"/>
          <p:cNvSpPr/>
          <p:nvPr/>
        </p:nvSpPr>
        <p:spPr>
          <a:xfrm rot="18901106">
            <a:off x="5513471" y="2891321"/>
            <a:ext cx="2923535" cy="729314"/>
          </a:xfrm>
          <a:prstGeom prst="leftArrow">
            <a:avLst>
              <a:gd name="adj1" fmla="val 50000"/>
              <a:gd name="adj2" fmla="val 9645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ПИРАМИДА ХЕФРЕНА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 rot="19019785">
            <a:off x="6635907" y="3561792"/>
            <a:ext cx="2615442" cy="715560"/>
          </a:xfrm>
          <a:prstGeom prst="leftArrow">
            <a:avLst>
              <a:gd name="adj1" fmla="val 54083"/>
              <a:gd name="adj2" fmla="val 8618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ПИРАМИДА ХЕОПСА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20889578">
            <a:off x="884622" y="5166233"/>
            <a:ext cx="3088263" cy="785818"/>
          </a:xfrm>
          <a:prstGeom prst="rightArrow">
            <a:avLst>
              <a:gd name="adj1" fmla="val 50000"/>
              <a:gd name="adj2" fmla="val 827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ПИРАМИДА МИКЕРИНА</a:t>
            </a:r>
            <a:endParaRPr lang="ru-RU" dirty="0"/>
          </a:p>
        </p:txBody>
      </p:sp>
      <p:pic>
        <p:nvPicPr>
          <p:cNvPr id="11" name="Picture 7" descr=" (450x300, 23Kb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000240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трелка влево 8"/>
          <p:cNvSpPr/>
          <p:nvPr/>
        </p:nvSpPr>
        <p:spPr>
          <a:xfrm>
            <a:off x="2786050" y="2357430"/>
            <a:ext cx="2857520" cy="714380"/>
          </a:xfrm>
          <a:prstGeom prst="leftArrow">
            <a:avLst>
              <a:gd name="adj1" fmla="val 50000"/>
              <a:gd name="adj2" fmla="val 10935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ПИРАМИДА ХЕФРЕНА</a:t>
            </a:r>
            <a:endParaRPr lang="ru-RU" dirty="0"/>
          </a:p>
        </p:txBody>
      </p:sp>
      <p:pic>
        <p:nvPicPr>
          <p:cNvPr id="12" name="Рисунок 11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92948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ПИРАМИДА МИКЕРИНА</a:t>
            </a:r>
            <a:r>
              <a:rPr lang="ru-RU" sz="3600" dirty="0" smtClean="0"/>
              <a:t> (Менкаура). </a:t>
            </a:r>
            <a:endParaRPr lang="ru-RU" sz="3600" b="1" dirty="0"/>
          </a:p>
        </p:txBody>
      </p:sp>
      <p:pic>
        <p:nvPicPr>
          <p:cNvPr id="7" name="Picture 8" descr="Creat00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000240"/>
            <a:ext cx="4026506" cy="3143272"/>
          </a:xfrm>
          <a:prstGeom prst="rect">
            <a:avLst/>
          </a:prstGeom>
          <a:noFill/>
        </p:spPr>
      </p:pic>
      <p:pic>
        <p:nvPicPr>
          <p:cNvPr id="8" name="Picture 7" descr=" (250x333, 29Kb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2857496"/>
            <a:ext cx="3857652" cy="3726817"/>
          </a:xfrm>
          <a:prstGeom prst="rect">
            <a:avLst/>
          </a:prstGeom>
          <a:noFill/>
          <a:ln/>
        </p:spPr>
      </p:pic>
      <p:pic>
        <p:nvPicPr>
          <p:cNvPr id="9" name="Рисунок 8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404942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bg2"/>
                </a:solidFill>
                <a:latin typeface="Segoe Script" pitchFamily="34" charset="0"/>
              </a:rPr>
              <a:t>СФИНКС</a:t>
            </a:r>
            <a:endParaRPr lang="ru-RU" sz="6600" dirty="0">
              <a:solidFill>
                <a:schemeClr val="bg2"/>
              </a:solidFill>
              <a:latin typeface="Segoe Script" pitchFamily="34" charset="0"/>
            </a:endParaRPr>
          </a:p>
        </p:txBody>
      </p:sp>
      <p:pic>
        <p:nvPicPr>
          <p:cNvPr id="5" name="Picture 8" descr=" (400x260, 22Kb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14546" y="214290"/>
            <a:ext cx="3279775" cy="2203450"/>
          </a:xfrm>
          <a:prstGeom prst="rect">
            <a:avLst/>
          </a:prstGeom>
          <a:noFill/>
          <a:ln/>
        </p:spPr>
      </p:pic>
      <p:pic>
        <p:nvPicPr>
          <p:cNvPr id="6" name="Picture 9" descr="bc1772ad6faaf5d73f516799d7d6f189 (320x256, 9Kb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4536604"/>
            <a:ext cx="3098799" cy="211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140968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28600"/>
            <a:ext cx="6615130" cy="1143000"/>
          </a:xfrm>
        </p:spPr>
        <p:txBody>
          <a:bodyPr/>
          <a:lstStyle/>
          <a:p>
            <a:pPr algn="ctr"/>
            <a:r>
              <a:rPr lang="ru-RU" b="1" dirty="0" smtClean="0"/>
              <a:t>СФИНКС</a:t>
            </a:r>
            <a:endParaRPr lang="ru-RU" b="1" dirty="0"/>
          </a:p>
        </p:txBody>
      </p:sp>
      <p:pic>
        <p:nvPicPr>
          <p:cNvPr id="3" name="Рисунок 2" descr="http://oldegypt.info/uploads/sphinx/sphinx_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071678"/>
            <a:ext cx="5548338" cy="41386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 descr="http://oldegypt.info/uploads/sphinx/sphinx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071678"/>
            <a:ext cx="2357454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СФИНКС</a:t>
            </a:r>
            <a:endParaRPr lang="ru-RU" b="1" dirty="0"/>
          </a:p>
        </p:txBody>
      </p:sp>
      <p:pic>
        <p:nvPicPr>
          <p:cNvPr id="4" name="Рисунок 3" descr="http://oldegypt.info/uploads/sphinx/sphinx_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928802"/>
            <a:ext cx="421957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oldegypt.info/uploads/sphinx/sphinx_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000240"/>
            <a:ext cx="4214842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71472" y="4857760"/>
            <a:ext cx="7929618" cy="1714512"/>
          </a:xfrm>
          <a:prstGeom prst="roundRect">
            <a:avLst>
              <a:gd name="adj" fmla="val 2377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000" b="1" dirty="0" smtClean="0"/>
              <a:t>Тело Сфинкса составляет 72, 55 метров в длину и 20, 22 метра в высоту. Ширина лица - 4 метра, высота глаз - 2 метра, ширина губ - 2 метра, длина носа - ориентировочно более полутора метров, высота ушей - около одного метра.</a:t>
            </a:r>
            <a:endParaRPr lang="ru-RU" sz="2000" b="1" i="1" dirty="0" smtClean="0"/>
          </a:p>
          <a:p>
            <a:pPr algn="ctr"/>
            <a:endParaRPr lang="ru-RU" dirty="0"/>
          </a:p>
        </p:txBody>
      </p:sp>
      <p:pic>
        <p:nvPicPr>
          <p:cNvPr id="7" name="Рисунок 6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496"/>
            <a:ext cx="6629400" cy="1143000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bg2"/>
                </a:solidFill>
                <a:latin typeface="Segoe Script" pitchFamily="34" charset="0"/>
              </a:rPr>
              <a:t>ХРАМЫ</a:t>
            </a:r>
            <a:endParaRPr lang="ru-RU" sz="6600" b="1" dirty="0">
              <a:solidFill>
                <a:schemeClr val="bg2"/>
              </a:solidFill>
              <a:latin typeface="Segoe Script" pitchFamily="34" charset="0"/>
            </a:endParaRPr>
          </a:p>
        </p:txBody>
      </p:sp>
      <p:pic>
        <p:nvPicPr>
          <p:cNvPr id="5" name="Picture 12" descr="Аллея сфинксов XV-XIII вв. до н.э. Карна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14290"/>
            <a:ext cx="3228975" cy="2105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7" descr="Philae, seen from the water, Aswan, Egypt, Oct 2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57818" y="4500570"/>
            <a:ext cx="3639057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068960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План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ПИРАМИДЫ</a:t>
            </a:r>
          </a:p>
          <a:p>
            <a:r>
              <a:rPr lang="ru-RU" sz="3600" b="1" dirty="0" smtClean="0"/>
              <a:t>СФИНКС</a:t>
            </a:r>
          </a:p>
          <a:p>
            <a:r>
              <a:rPr lang="ru-RU" sz="3600" b="1" dirty="0" smtClean="0"/>
              <a:t>ХРАМЫ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символы древнего Египт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gipt_hra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14290"/>
            <a:ext cx="4585258" cy="64294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28600"/>
            <a:ext cx="678661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 ХРАМ Абу-Симбел</a:t>
            </a:r>
            <a:endParaRPr lang="ru-RU" sz="4000" dirty="0"/>
          </a:p>
        </p:txBody>
      </p:sp>
      <p:pic>
        <p:nvPicPr>
          <p:cNvPr id="6" name="Рисунок 5" descr="Скальный храм Рамзеса II в Абу-Симбеле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928802"/>
            <a:ext cx="5929354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7544" y="2636912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Статуи фараона у входа в храм поражают своими размерами – 20 м в высоту.</a:t>
            </a:r>
          </a:p>
          <a:p>
            <a:pPr algn="ctr"/>
            <a:r>
              <a:rPr lang="ru-RU" b="1" dirty="0" smtClean="0"/>
              <a:t>Храм посвящен фараону и трём богам: Амону, Ра, и Птаху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85728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 ХРАМ Абу-Симбел</a:t>
            </a:r>
            <a:endParaRPr lang="ru-RU" sz="3600" dirty="0">
              <a:latin typeface="+mj-lt"/>
            </a:endParaRPr>
          </a:p>
        </p:txBody>
      </p:sp>
      <p:pic>
        <p:nvPicPr>
          <p:cNvPr id="4" name="Рисунок 3" descr="http://svr.su/../media/uploads/4-amon-r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708920"/>
            <a:ext cx="6572262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79712" y="1124744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Внутри храм представляет собой четыре последовательно уменьшающихся прямоугольных зала с подсобными боковыми помещениями. </a:t>
            </a:r>
            <a:r>
              <a:rPr lang="ru-RU" u="sng" dirty="0" smtClean="0"/>
              <a:t>В первый </a:t>
            </a:r>
            <a:r>
              <a:rPr lang="ru-RU" dirty="0" smtClean="0"/>
              <a:t>пускали всех, </a:t>
            </a:r>
            <a:r>
              <a:rPr lang="ru-RU" u="sng" dirty="0" smtClean="0"/>
              <a:t>во второй </a:t>
            </a:r>
            <a:r>
              <a:rPr lang="ru-RU" dirty="0" smtClean="0"/>
              <a:t>только "благородных", </a:t>
            </a:r>
            <a:r>
              <a:rPr lang="ru-RU" u="sng" dirty="0" smtClean="0"/>
              <a:t>в третий </a:t>
            </a:r>
            <a:r>
              <a:rPr lang="ru-RU" dirty="0" smtClean="0"/>
              <a:t>— жрецов. В последний ма­ленький зал входил лишь сам фараон со свитой.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3573016"/>
            <a:ext cx="20882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Там установлены четыре скульптуры, как и у входа в храм: триада богов — </a:t>
            </a:r>
            <a:r>
              <a:rPr lang="ru-RU" u="sng" dirty="0" smtClean="0"/>
              <a:t>Амон-Ра, Хармакис, Птах с , лицами Рамсеса и сам фараон. 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КАРНАКСКИЙ ХРАМ</a:t>
            </a:r>
            <a:endParaRPr lang="ru-RU" sz="3600" b="1" dirty="0"/>
          </a:p>
        </p:txBody>
      </p:sp>
      <p:pic>
        <p:nvPicPr>
          <p:cNvPr id="8" name="Рисунок 7" descr="http://www.toptravel.ru/images3/egypt_64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071678"/>
            <a:ext cx="6215106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КАРНАКСКИЙ ХРАМ</a:t>
            </a:r>
            <a:endParaRPr lang="ru-RU" sz="3600" b="1" dirty="0"/>
          </a:p>
        </p:txBody>
      </p:sp>
      <p:pic>
        <p:nvPicPr>
          <p:cNvPr id="10" name="Рисунок 9" descr="http://i047.radikal.ru/0712/59/021a82615e7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501008"/>
            <a:ext cx="417194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http://i008.radikal.ru/0712/3f/c8eb8bc71ff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501008"/>
            <a:ext cx="414340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3528" y="213285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Перед храмом в Карнаке сохранилась часть аллеи из сорока каменных сфинксов — совершенно одинаковых, с телом льва и головой барана (священного животного бога Амона), расположенных на равном расстоянии друг от друга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toptravel.ru/images3/egypt_61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785794"/>
            <a:ext cx="3867150" cy="580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://www.toptravel.ru/images3/egypt_64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714488"/>
            <a:ext cx="3429024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6865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 ХРАМ</a:t>
            </a:r>
            <a:br>
              <a:rPr lang="ru-RU" sz="3600" b="1" dirty="0" smtClean="0"/>
            </a:br>
            <a:r>
              <a:rPr lang="ru-RU" sz="3600" b="1" dirty="0" smtClean="0"/>
              <a:t> АМОНА – РА В ЛУКСОРЕ</a:t>
            </a:r>
            <a:endParaRPr lang="ru-RU" sz="3600" dirty="0"/>
          </a:p>
        </p:txBody>
      </p:sp>
      <p:pic>
        <p:nvPicPr>
          <p:cNvPr id="4" name="Picture 7" descr="Creat000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2000240"/>
            <a:ext cx="3857652" cy="4328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8" descr="Храм  Амона. XV в. до н.э. Луксор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000372"/>
            <a:ext cx="4207975" cy="2122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 ХРАМ</a:t>
            </a:r>
            <a:br>
              <a:rPr lang="ru-RU" sz="3600" b="1" dirty="0" smtClean="0"/>
            </a:br>
            <a:r>
              <a:rPr lang="ru-RU" sz="3600" b="1" dirty="0" smtClean="0"/>
              <a:t> АМОНА – РА В ЛУКСОРЕ</a:t>
            </a:r>
            <a:endParaRPr lang="ru-RU" sz="3600" dirty="0"/>
          </a:p>
        </p:txBody>
      </p:sp>
      <p:pic>
        <p:nvPicPr>
          <p:cNvPr id="5" name="Содержимое 4" descr="зал целиком заполненный колоннами"/>
          <p:cNvPicPr>
            <a:picLocks noGrp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071678"/>
            <a:ext cx="6116641" cy="4429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Храм Хатшепсут в </a:t>
            </a:r>
            <a:br>
              <a:rPr lang="ru-RU" sz="3600" b="1" dirty="0" smtClean="0"/>
            </a:br>
            <a:r>
              <a:rPr lang="ru-RU" sz="3600" b="1" dirty="0" smtClean="0"/>
              <a:t>Дейр Эль Бахри</a:t>
            </a:r>
            <a:endParaRPr lang="ru-RU" sz="3600" b="1" dirty="0"/>
          </a:p>
        </p:txBody>
      </p:sp>
      <p:pic>
        <p:nvPicPr>
          <p:cNvPr id="7" name="Рисунок 6" descr="http://www.toptravel.ru/images3/egypt_6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000504"/>
            <a:ext cx="3929090" cy="2641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4" descr="храм Хатшепсут"/>
          <p:cNvPicPr>
            <a:picLocks noGrp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857364"/>
            <a:ext cx="464343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28600"/>
            <a:ext cx="700092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Храм Хатшепсут в </a:t>
            </a:r>
            <a:br>
              <a:rPr lang="ru-RU" sz="3600" b="1" dirty="0" smtClean="0"/>
            </a:br>
            <a:r>
              <a:rPr lang="ru-RU" sz="3600" b="1" dirty="0" smtClean="0"/>
              <a:t>Дейр Эль Бахри</a:t>
            </a:r>
            <a:endParaRPr lang="ru-RU" sz="3600" dirty="0"/>
          </a:p>
        </p:txBody>
      </p:sp>
      <p:pic>
        <p:nvPicPr>
          <p:cNvPr id="4" name="Рисунок 3" descr="http://www.toptravel.ru/images3/egypt_66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857496"/>
            <a:ext cx="5010158" cy="3686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www.toptravel.ru/images3/egypt_64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00240"/>
            <a:ext cx="3205165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gipet.uz/wp-content/uploads/karta-drevnego-egipt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60648"/>
            <a:ext cx="4987791" cy="63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28600"/>
            <a:ext cx="707236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Храм Хатшепсут в </a:t>
            </a:r>
            <a:br>
              <a:rPr lang="ru-RU" sz="3600" b="1" dirty="0" smtClean="0"/>
            </a:br>
            <a:r>
              <a:rPr lang="ru-RU" sz="3600" b="1" dirty="0" smtClean="0"/>
              <a:t>Дейр Эль Бахри</a:t>
            </a:r>
            <a:endParaRPr lang="ru-RU" sz="3600" dirty="0"/>
          </a:p>
        </p:txBody>
      </p:sp>
      <p:pic>
        <p:nvPicPr>
          <p:cNvPr id="3" name="Рисунок 2" descr="http://www.toptravel.ru/images3/egypt_66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3143248"/>
            <a:ext cx="5153034" cy="3471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://www.toptravel.ru/images3/egypt_67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857364"/>
            <a:ext cx="3214710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86058"/>
            <a:ext cx="6629400" cy="1285884"/>
          </a:xfrm>
        </p:spPr>
        <p:txBody>
          <a:bodyPr anchor="b"/>
          <a:lstStyle/>
          <a:p>
            <a:pPr algn="ctr"/>
            <a:r>
              <a:rPr lang="ru-RU" sz="6600" b="1" dirty="0" smtClean="0">
                <a:solidFill>
                  <a:schemeClr val="bg2"/>
                </a:solidFill>
                <a:latin typeface="Segoe Script" pitchFamily="34" charset="0"/>
              </a:rPr>
              <a:t>ПИРАМИДЫ</a:t>
            </a:r>
            <a:endParaRPr lang="ru-RU" sz="6600" b="1" dirty="0">
              <a:solidFill>
                <a:schemeClr val="bg2"/>
              </a:solidFill>
              <a:latin typeface="Segoe Script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14290"/>
            <a:ext cx="3234806" cy="2143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4500570"/>
            <a:ext cx="3357586" cy="22234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символы древнего Егип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068960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92948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Ступенчатая Пирамида Джосера в Саккаре</a:t>
            </a:r>
            <a:endParaRPr lang="ru-RU" sz="3600" dirty="0"/>
          </a:p>
        </p:txBody>
      </p:sp>
      <p:pic>
        <p:nvPicPr>
          <p:cNvPr id="3" name="Рисунок 2" descr="http://oldegypt.info/system/inlineshot.php?img_id=1195327012810887985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71744"/>
            <a:ext cx="4071966" cy="357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oldegypt.info/system/inlineshot.php?img_id=1195327061962517714">
            <a:hlinkClick r:id="rId2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928802"/>
            <a:ext cx="3643338" cy="47149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символы древнего Египта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28600"/>
            <a:ext cx="678661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dirty="0" smtClean="0"/>
              <a:t>Внешняя стена и главный вход в комплекс Джосера </a:t>
            </a:r>
            <a:r>
              <a:rPr lang="ru-RU" sz="4000" b="1" dirty="0" smtClean="0"/>
              <a:t>  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5" name="Рисунок 4" descr="http://oldegypt.info/system/inlineshot.php?img_id=1197753349449611171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000240"/>
            <a:ext cx="421484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oldegypt.info/system/inlineshot.php?img_id=1197753439300599912">
            <a:hlinkClick r:id="rId2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786190"/>
            <a:ext cx="3962403" cy="281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/>
          <p:cNvSpPr/>
          <p:nvPr/>
        </p:nvSpPr>
        <p:spPr>
          <a:xfrm>
            <a:off x="4857752" y="2285992"/>
            <a:ext cx="3357586" cy="714380"/>
          </a:xfrm>
          <a:prstGeom prst="leftArrow">
            <a:avLst>
              <a:gd name="adj1" fmla="val 50000"/>
              <a:gd name="adj2" fmla="val 1072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Внешняя стена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1285852" y="5072074"/>
            <a:ext cx="3071834" cy="714380"/>
          </a:xfrm>
          <a:prstGeom prst="rightArrow">
            <a:avLst>
              <a:gd name="adj1" fmla="val 50000"/>
              <a:gd name="adj2" fmla="val 9541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ru-RU" b="1" dirty="0" smtClean="0"/>
              <a:t>главный вход</a:t>
            </a:r>
            <a:endParaRPr lang="ru-RU" dirty="0"/>
          </a:p>
        </p:txBody>
      </p:sp>
      <p:pic>
        <p:nvPicPr>
          <p:cNvPr id="9" name="Рисунок 8" descr="символы древнего Египта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28600"/>
            <a:ext cx="6758006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4000" b="1" dirty="0" smtClean="0"/>
              <a:t>Внутренняя колоннада КОМПЛЕКСА ДЖОСЕРА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4" name="Рисунок 3" descr="http://oldegypt.info/system/inlineshot.php?img_id=1197753541525648030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3143248"/>
            <a:ext cx="5095897" cy="33480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oldegypt.info/system/inlineshot.php?img_id=1197753587250505907">
            <a:hlinkClick r:id="rId2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928802"/>
            <a:ext cx="2786082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символы древнего Египта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68656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ЮЖНАЯ ГРОБНИЦА КОМПЛЕКСА </a:t>
            </a:r>
            <a:endParaRPr lang="ru-RU" sz="3200" b="1" dirty="0"/>
          </a:p>
        </p:txBody>
      </p:sp>
      <p:pic>
        <p:nvPicPr>
          <p:cNvPr id="4" name="Рисунок 3" descr="http://oldegypt.info/system/inlineshot.php?img_id=1197753699662344026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071678"/>
            <a:ext cx="3643338" cy="2000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oldegypt.info/system/inlineshot.php?img_id=1197753814304504335">
            <a:hlinkClick r:id="rId2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928802"/>
            <a:ext cx="3524248" cy="47149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Рисунок 5" descr="http://oldegypt.info/system/inlineshot.php?img_id=1197753761525203183">
            <a:hlinkClick r:id="rId2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4286256"/>
            <a:ext cx="3705226" cy="2333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 rot="16200000">
            <a:off x="-571536" y="5286388"/>
            <a:ext cx="2286016" cy="4286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b="1" dirty="0" smtClean="0"/>
              <a:t>Голубые комнаты</a:t>
            </a:r>
            <a:endParaRPr lang="ru-RU" i="1" dirty="0" smtClean="0"/>
          </a:p>
          <a:p>
            <a:pPr algn="ctr"/>
            <a:endParaRPr lang="ru-RU" dirty="0"/>
          </a:p>
        </p:txBody>
      </p:sp>
      <p:pic>
        <p:nvPicPr>
          <p:cNvPr id="8" name="Рисунок 7" descr="символы древнего Египта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ПИРАМИДЫ ГИЗЫ</a:t>
            </a:r>
            <a:endParaRPr lang="ru-RU" dirty="0"/>
          </a:p>
        </p:txBody>
      </p:sp>
      <p:pic>
        <p:nvPicPr>
          <p:cNvPr id="1026" name="Picture 2" descr="gi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1857364"/>
            <a:ext cx="5024439" cy="48349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символы древнего Египт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853</TotalTime>
  <Words>431</Words>
  <Application>Microsoft Office PowerPoint</Application>
  <PresentationFormat>Экран (4:3)</PresentationFormat>
  <Paragraphs>64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Mod</vt:lpstr>
      <vt:lpstr>«Дома вечности» богов и фараонов</vt:lpstr>
      <vt:lpstr>План</vt:lpstr>
      <vt:lpstr>Слайд 3</vt:lpstr>
      <vt:lpstr>ПИРАМИДЫ</vt:lpstr>
      <vt:lpstr>Ступенчатая Пирамида Джосера в Саккаре</vt:lpstr>
      <vt:lpstr> Внешняя стена и главный вход в комплекс Джосера    </vt:lpstr>
      <vt:lpstr>Внутренняя колоннада КОМПЛЕКСА ДЖОСЕРА </vt:lpstr>
      <vt:lpstr>ЮЖНАЯ ГРОБНИЦА КОМПЛЕКСА </vt:lpstr>
      <vt:lpstr>ПИРАМИДЫ ГИЗЫ</vt:lpstr>
      <vt:lpstr>ПИРАМИДА ХЕОПСА(ХУФУ)</vt:lpstr>
      <vt:lpstr>ПИРАМИДА ХЕОПСА(ХУФУ)</vt:lpstr>
      <vt:lpstr>Слайд 12</vt:lpstr>
      <vt:lpstr>СОЛНЕЧНАЯ ЛАДЬЯ</vt:lpstr>
      <vt:lpstr>ПИРАМИДА ХЕФРЕНА</vt:lpstr>
      <vt:lpstr>ПИРАМИДА МИКЕРИНА (Менкаура). </vt:lpstr>
      <vt:lpstr>СФИНКС</vt:lpstr>
      <vt:lpstr>СФИНКС</vt:lpstr>
      <vt:lpstr>СФИНКС</vt:lpstr>
      <vt:lpstr>ХРАМЫ</vt:lpstr>
      <vt:lpstr>Слайд 20</vt:lpstr>
      <vt:lpstr> ХРАМ Абу-Симбел</vt:lpstr>
      <vt:lpstr>Слайд 22</vt:lpstr>
      <vt:lpstr>КАРНАКСКИЙ ХРАМ</vt:lpstr>
      <vt:lpstr>КАРНАКСКИЙ ХРАМ</vt:lpstr>
      <vt:lpstr>Слайд 25</vt:lpstr>
      <vt:lpstr> ХРАМ  АМОНА – РА В ЛУКСОРЕ</vt:lpstr>
      <vt:lpstr> ХРАМ  АМОНА – РА В ЛУКСОРЕ</vt:lpstr>
      <vt:lpstr>Храм Хатшепсут в  Дейр Эль Бахри</vt:lpstr>
      <vt:lpstr>Храм Хатшепсут в  Дейр Эль Бахри</vt:lpstr>
      <vt:lpstr>Храм Хатшепсут в  Дейр Эль Бахри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Древнего Египта</dc:title>
  <dc:creator>а11</dc:creator>
  <cp:lastModifiedBy>1</cp:lastModifiedBy>
  <cp:revision>90</cp:revision>
  <dcterms:created xsi:type="dcterms:W3CDTF">2010-11-07T08:06:41Z</dcterms:created>
  <dcterms:modified xsi:type="dcterms:W3CDTF">2012-12-22T13:30:07Z</dcterms:modified>
</cp:coreProperties>
</file>