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EAAB0-1B8F-4FE6-B935-BDF8C97C81A0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30D7-8F3F-43AF-A39F-F9BE5B0EEC34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836713"/>
            <a:ext cx="7117180" cy="23762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Математика за здоровый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образ жизни.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7117180" cy="86142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Выполнила: Ларичева Ольга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Ученица 5а класса МОУСОШ№4  </a:t>
            </a:r>
            <a:r>
              <a:rPr lang="ru-RU" sz="1600" dirty="0" err="1" smtClean="0">
                <a:solidFill>
                  <a:schemeClr val="bg1"/>
                </a:solidFill>
              </a:rPr>
              <a:t>г.Фрязино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М</a:t>
            </a:r>
            <a:r>
              <a:rPr lang="ru-RU" sz="1600" dirty="0" smtClean="0">
                <a:solidFill>
                  <a:schemeClr val="bg1"/>
                </a:solidFill>
              </a:rPr>
              <a:t>осковской области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Куратор: учитель математики Титова Н.Ю.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6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7"/>
            <a:ext cx="8712968" cy="29523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          Вступление.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Питание играет главную роль в жизни человека. Можно сказать, что правильное, научно обоснован-</a:t>
            </a:r>
            <a:r>
              <a:rPr lang="ru-RU" sz="1600" dirty="0" err="1" smtClean="0">
                <a:solidFill>
                  <a:schemeClr val="bg1"/>
                </a:solidFill>
              </a:rPr>
              <a:t>ное</a:t>
            </a:r>
            <a:r>
              <a:rPr lang="ru-RU" sz="1600" dirty="0" smtClean="0">
                <a:solidFill>
                  <a:schemeClr val="bg1"/>
                </a:solidFill>
              </a:rPr>
              <a:t> питание-это важнейшие и непременное условие нашего здоровья, работоспособности, долголетия.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Что значит правильно питаться? Это значит получать с пищей в достаточном количестве и в правильном соотношение необходимые организму вещества: 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Белки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Жиры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Углеводы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Минеральные соли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Вода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32856"/>
            <a:ext cx="6012160" cy="472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50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692696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Затраты энергии, на основной обмен можно определить по таблице, зная рост, вес и возраст человека, а также по различным формулам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chemeClr val="bg1"/>
                </a:solidFill>
              </a:rPr>
              <a:t>например, по формуле </a:t>
            </a:r>
            <a:r>
              <a:rPr lang="ru-RU" sz="2000" dirty="0" err="1" smtClean="0">
                <a:solidFill>
                  <a:schemeClr val="bg1"/>
                </a:solidFill>
              </a:rPr>
              <a:t>Бендикта</a:t>
            </a:r>
            <a:r>
              <a:rPr lang="ru-RU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а) для мужчин, юношей: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K= 66,473 + (13,752 ×W) +(5,003 ×S) – (6,755 × a);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б) для женщин, девушек: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К= 655,096 + (9,563 ×W) + (1,850 × S) – (4,676 × а);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где К – общая суточная теплопродукция основного обмена в больших калориях,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W – вес в килограммах,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S – рост в сантиметрах,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а – возраст в годах.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Мышечная работа значительно увеличивает расход энергии. Поэтому суточный расход энергии у здорового человека надо увеличивать на 120% от величины основного обмена.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4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3"/>
            <a:ext cx="77768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Подставив средние значения возраста, веса и роста ребёнка 11лет получаем, что суточная норма </a:t>
            </a:r>
            <a:r>
              <a:rPr lang="ru-RU" dirty="0" err="1" smtClean="0">
                <a:solidFill>
                  <a:schemeClr val="bg1"/>
                </a:solidFill>
              </a:rPr>
              <a:t>энергозатрат</a:t>
            </a:r>
            <a:r>
              <a:rPr lang="ru-RU" dirty="0" smtClean="0">
                <a:solidFill>
                  <a:schemeClr val="bg1"/>
                </a:solidFill>
              </a:rPr>
              <a:t> составляет 2850  энергии (в ккал/день).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Для детей школьного возраста рекомендуется четырехразовое питание с таким распределением пищи по калорийности в течение дня: завтрак – 25%, обед – 40–50%, полдник – 10–15%, ужин – 15–20%. Оптимальное соотношение белков, жиров и углеводов должно быть одна часть-одна часть-четыре части, то есть ребенок должен получать углеводов в 4 раза больше, чем жиров и белков. Продукты богатые – белком следует давать преимущественно в дневные часы. На ужин рекомендуются молочно-растительные блюда.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357128"/>
              </p:ext>
            </p:extLst>
          </p:nvPr>
        </p:nvGraphicFramePr>
        <p:xfrm>
          <a:off x="827584" y="3861048"/>
          <a:ext cx="7124700" cy="2677656"/>
        </p:xfrm>
        <a:graphic>
          <a:graphicData uri="http://schemas.openxmlformats.org/drawingml/2006/table">
            <a:tbl>
              <a:tblPr/>
              <a:tblGrid>
                <a:gridCol w="1424940"/>
                <a:gridCol w="1424940"/>
                <a:gridCol w="1424940"/>
                <a:gridCol w="1424940"/>
                <a:gridCol w="1424940"/>
              </a:tblGrid>
              <a:tr h="0"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Возраст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Белки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Жиры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Углеводы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Энергия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0,5–1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25+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25+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11З+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800+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1–1,5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1,5–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3–4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233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1800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5–6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252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7–10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324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11–13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382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2850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14–17 (юноши)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422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3150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14–17(девушки)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>
                          <a:effectLst/>
                          <a:latin typeface="Arial"/>
                        </a:rPr>
                        <a:t>367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i="0" dirty="0">
                          <a:effectLst/>
                          <a:latin typeface="Arial"/>
                        </a:rPr>
                        <a:t>2750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60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Составить примерное меню на один день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16063" y="152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196001"/>
              </p:ext>
            </p:extLst>
          </p:nvPr>
        </p:nvGraphicFramePr>
        <p:xfrm>
          <a:off x="395535" y="529918"/>
          <a:ext cx="8496945" cy="595274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304257"/>
                <a:gridCol w="1512168"/>
                <a:gridCol w="1512168"/>
                <a:gridCol w="1468963"/>
                <a:gridCol w="1699389"/>
              </a:tblGrid>
              <a:tr h="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Наименование</a:t>
                      </a:r>
                      <a:r>
                        <a:rPr lang="ru-RU" sz="1200" baseline="0" dirty="0" smtClean="0">
                          <a:effectLst/>
                        </a:rPr>
                        <a:t> блюда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</a:rPr>
                        <a:t>В них содержится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18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белков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жиров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углеводов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энергии в ккал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5438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</a:rPr>
                        <a:t>Завтрак:</a:t>
                      </a:r>
                    </a:p>
                    <a:p>
                      <a:r>
                        <a:rPr lang="ru-RU" sz="1200" dirty="0" smtClean="0">
                          <a:effectLst/>
                        </a:rPr>
                        <a:t>1.Молочная каша</a:t>
                      </a:r>
                      <a:endParaRPr lang="ru-RU" sz="1200" b="1" i="0" dirty="0" smtClean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14,8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19,2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68,7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428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3129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2.Какао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5,4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5,7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32,8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208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4311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3.Хлеб с маслом и сыром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7,0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8,2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59,1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347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4.Свежие фрукты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-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32,7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139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420599"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</a:rPr>
                        <a:t>Обед: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dirty="0" smtClean="0">
                          <a:effectLst/>
                        </a:rPr>
                        <a:t>1.Салат</a:t>
                      </a:r>
                      <a:r>
                        <a:rPr lang="ru-RU" sz="1200" baseline="0" dirty="0" smtClean="0">
                          <a:effectLst/>
                        </a:rPr>
                        <a:t> из свежей капусты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3,8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6,7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68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24218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2.Борщ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3,8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12,4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24,2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230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24218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3.Говядина с макаронами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30,5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19,2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57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538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242186">
                <a:tc>
                  <a:txBody>
                    <a:bodyPr/>
                    <a:lstStyle/>
                    <a:p>
                      <a:r>
                        <a:rPr lang="ru-RU" sz="1200" b="0" i="0" dirty="0" smtClean="0">
                          <a:effectLst/>
                          <a:latin typeface="Arial"/>
                        </a:rPr>
                        <a:t>4.Компот из сухофруктов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0,4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-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32,5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135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420599"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</a:rPr>
                        <a:t>Полдник: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dirty="0" smtClean="0">
                          <a:effectLst/>
                        </a:rPr>
                        <a:t>1.Котлеты морковные со сметаной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9,5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26,4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29,0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403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9803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2.Кефир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7,0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7,0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28,4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205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420599"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</a:rPr>
                        <a:t>Ужин: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0" dirty="0" smtClean="0">
                          <a:effectLst/>
                        </a:rPr>
                        <a:t>1.Рыба</a:t>
                      </a:r>
                      <a:r>
                        <a:rPr lang="ru-RU" sz="1200" b="0" baseline="0" dirty="0" smtClean="0">
                          <a:effectLst/>
                        </a:rPr>
                        <a:t> отварная с картофелем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20,4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7,5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39,2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dirty="0" smtClean="0">
                        <a:effectLst/>
                        <a:latin typeface="Arial"/>
                      </a:endParaRPr>
                    </a:p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315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242186">
                <a:tc>
                  <a:txBody>
                    <a:bodyPr/>
                    <a:lstStyle/>
                    <a:p>
                      <a:r>
                        <a:rPr lang="ru-RU" sz="1200" b="0" i="0" dirty="0" smtClean="0">
                          <a:effectLst/>
                          <a:latin typeface="Arial"/>
                        </a:rPr>
                        <a:t>2.Чай</a:t>
                      </a:r>
                      <a:r>
                        <a:rPr lang="ru-RU" sz="1200" b="0" i="0" baseline="0" dirty="0" smtClean="0">
                          <a:effectLst/>
                          <a:latin typeface="Arial"/>
                        </a:rPr>
                        <a:t> с сахаром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-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-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14,9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61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599013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Содержится в суточном рационе</a:t>
                      </a:r>
                      <a:endParaRPr lang="ru-RU" sz="1200" b="0" i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101,4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109,4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425,2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3077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  <a:tr h="420599"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</a:rPr>
                        <a:t>Требуется по норме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96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96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382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effectLst/>
                          <a:latin typeface="Arial"/>
                        </a:rPr>
                        <a:t>2850</a:t>
                      </a:r>
                      <a:endParaRPr lang="ru-RU" sz="1200" b="0" i="0" dirty="0">
                        <a:effectLst/>
                        <a:latin typeface="Arial"/>
                      </a:endParaRPr>
                    </a:p>
                  </a:txBody>
                  <a:tcPr marL="65369" marR="65369" marT="32685" marB="32685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251356"/>
            <a:ext cx="8424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Примерное         меню            пятиклассника 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74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466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ВЫВОД: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        Математика помогает правильно рассчитать калорийность ежедневного рациона и соблюдать правильное соотношение жиров, белков и углеродов.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784887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838120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1001</TotalTime>
  <Words>463</Words>
  <Application>Microsoft Office PowerPoint</Application>
  <PresentationFormat>Экран (4:3)</PresentationFormat>
  <Paragraphs>160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Summer</vt:lpstr>
      <vt:lpstr>Математика за здоровый         образ жизни.</vt:lpstr>
      <vt:lpstr>                      Вступление. Питание играет главную роль в жизни человека. Можно сказать, что правильное, научно обоснован-ное питание-это важнейшие и непременное условие нашего здоровья, работоспособности, долголетия. Что значит правильно питаться? Это значит получать с пищей в достаточном количестве и в правильном соотношение необходимые организму вещества:   Белки Жиры Углеводы Минеральные соли  Вода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Расчёт здорового питания для ребёнка 12лет на день.</dc:title>
  <dc:creator>Наталья</dc:creator>
  <cp:lastModifiedBy>Ольга</cp:lastModifiedBy>
  <cp:revision>28</cp:revision>
  <dcterms:created xsi:type="dcterms:W3CDTF">2012-12-14T17:30:33Z</dcterms:created>
  <dcterms:modified xsi:type="dcterms:W3CDTF">2012-12-16T19:24:58Z</dcterms:modified>
</cp:coreProperties>
</file>