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6"/>
  </p:notesMasterIdLst>
  <p:sldIdLst>
    <p:sldId id="256" r:id="rId2"/>
    <p:sldId id="257" r:id="rId3"/>
    <p:sldId id="269" r:id="rId4"/>
    <p:sldId id="270" r:id="rId5"/>
    <p:sldId id="258" r:id="rId6"/>
    <p:sldId id="272" r:id="rId7"/>
    <p:sldId id="283" r:id="rId8"/>
    <p:sldId id="275" r:id="rId9"/>
    <p:sldId id="263" r:id="rId10"/>
    <p:sldId id="267" r:id="rId11"/>
    <p:sldId id="268" r:id="rId12"/>
    <p:sldId id="281" r:id="rId13"/>
    <p:sldId id="278" r:id="rId14"/>
    <p:sldId id="282" r:id="rId15"/>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66CC"/>
    <a:srgbClr val="00FFFF"/>
    <a:srgbClr val="00FF99"/>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43C315-0BE5-469A-AA49-BC20779B1124}" type="datetimeFigureOut">
              <a:rPr lang="ru-RU" smtClean="0"/>
              <a:pPr/>
              <a:t>11.12.2012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73A165-6706-4162-8D38-8EA4BF636C03}" type="slidenum">
              <a:rPr lang="ru-RU" smtClean="0"/>
              <a:pPr/>
              <a:t>‹#›</a:t>
            </a:fld>
            <a:endParaRPr lang="ru-RU"/>
          </a:p>
        </p:txBody>
      </p:sp>
    </p:spTree>
    <p:extLst>
      <p:ext uri="{BB962C8B-B14F-4D97-AF65-F5344CB8AC3E}">
        <p14:creationId xmlns:p14="http://schemas.microsoft.com/office/powerpoint/2010/main" val="3790785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12/11/2012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12/11/2012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12/11/2012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12/11/2012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12/11/2012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AF463A-BC7C-46EE-9F1E-7F377CCA4891}" type="datetimeFigureOut">
              <a:rPr lang="en-US" smtClean="0"/>
              <a:pPr/>
              <a:t>12/11/2012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AF463A-BC7C-46EE-9F1E-7F377CCA4891}" type="datetimeFigureOut">
              <a:rPr lang="en-US" smtClean="0"/>
              <a:pPr/>
              <a:t>12/11/2012</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AF463A-BC7C-46EE-9F1E-7F377CCA4891}" type="datetimeFigureOut">
              <a:rPr lang="en-US" smtClean="0"/>
              <a:pPr/>
              <a:t>12/11/2012</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12/11/2012</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12/11/2012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12/11/2012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12/11/2012</a:t>
            </a:fld>
            <a:endParaRPr lang="en-US"/>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rgbClr r="0" g="0" b="0"/>
          </a:lnRef>
          <a:fillRef idx="1002">
            <a:schemeClr val="lt2"/>
          </a:fillRef>
          <a:effectRef idx="0">
            <a:scrgbClr r="0" g="0" b="0"/>
          </a:effectRef>
          <a:fontRef idx="major"/>
        </p:style>
        <p:txBody>
          <a:bodyPr/>
          <a:lstStyle/>
          <a:p>
            <a:r>
              <a:rPr lang="ru-RU" i="1" dirty="0" smtClean="0">
                <a:solidFill>
                  <a:srgbClr val="00FFFF"/>
                </a:solidFill>
                <a:effectLst>
                  <a:outerShdw blurRad="38100" dist="38100" dir="2700000" algn="tl">
                    <a:srgbClr val="000000">
                      <a:alpha val="43137"/>
                    </a:srgbClr>
                  </a:outerShdw>
                </a:effectLst>
              </a:rPr>
              <a:t>Александр Сергеевич Пушкин</a:t>
            </a:r>
            <a:endParaRPr lang="ru-RU" i="1" dirty="0">
              <a:solidFill>
                <a:srgbClr val="00FFFF"/>
              </a:solidFill>
              <a:effectLst>
                <a:outerShdw blurRad="38100" dist="38100" dir="2700000" algn="tl">
                  <a:srgbClr val="000000">
                    <a:alpha val="43137"/>
                  </a:srgbClr>
                </a:outerShdw>
              </a:effectLst>
            </a:endParaRPr>
          </a:p>
        </p:txBody>
      </p:sp>
      <p:pic>
        <p:nvPicPr>
          <p:cNvPr id="6" name="Рисунок 5" descr="Aleksandr_Sergeevich_Pushkin_-_Sbornik_proizvedeniy_120_shtuk__3220d117e7e4840d42fea316f17.jpg"/>
          <p:cNvPicPr>
            <a:picLocks noChangeAspect="1"/>
          </p:cNvPicPr>
          <p:nvPr/>
        </p:nvPicPr>
        <p:blipFill>
          <a:blip r:embed="rId2" cstate="print"/>
          <a:stretch>
            <a:fillRect/>
          </a:stretch>
        </p:blipFill>
        <p:spPr>
          <a:xfrm>
            <a:off x="0" y="1447800"/>
            <a:ext cx="8915400" cy="5410200"/>
          </a:xfrm>
          <a:prstGeom prst="rect">
            <a:avLst/>
          </a:prstGeom>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
            <a:ext cx="9443534" cy="7171194"/>
          </a:xfrm>
          <a:prstGeom prst="rect">
            <a:avLst/>
          </a:prstGeom>
          <a:noFill/>
        </p:spPr>
        <p:txBody>
          <a:bodyPr wrap="square" lIns="91440" tIns="45720" rIns="91440" bIns="45720">
            <a:spAutoFit/>
          </a:bodyPr>
          <a:lstStyle/>
          <a:p>
            <a:r>
              <a:rPr lang="ru-RU" sz="5400" b="1" u="sng"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Заключение</a:t>
            </a:r>
          </a:p>
          <a:p>
            <a:r>
              <a:rPr lang="ru-RU"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О повести «Капитанская дочка»</a:t>
            </a:r>
          </a:p>
          <a:p>
            <a:r>
              <a:rPr lang="ru-RU"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
            </a:r>
            <a:r>
              <a:rPr lang="ru-RU" sz="4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повесть преподносит к нам нравственные уроки ,которые остаются в нашей памяти на всю жизнь. Главные герои Пушкина учат нас к тому что  как надо поступать в сложных жизненных ситуациях, не теряя человеческого достоинства</a:t>
            </a:r>
            <a:r>
              <a:rPr lang="ru-RU" sz="4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
            </a:r>
            <a:endParaRPr lang="ru-RU" sz="4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FF0000"/>
                </a:solidFill>
              </a:rPr>
              <a:t>Вывод:</a:t>
            </a:r>
            <a:endParaRPr lang="ru-RU" b="1" i="1" dirty="0">
              <a:solidFill>
                <a:srgbClr val="FF0000"/>
              </a:solidFill>
            </a:endParaRPr>
          </a:p>
        </p:txBody>
      </p:sp>
      <p:sp>
        <p:nvSpPr>
          <p:cNvPr id="3" name="Прямоугольник 2"/>
          <p:cNvSpPr/>
          <p:nvPr/>
        </p:nvSpPr>
        <p:spPr>
          <a:xfrm>
            <a:off x="228600" y="2413338"/>
            <a:ext cx="8534400" cy="4031873"/>
          </a:xfrm>
          <a:prstGeom prst="rect">
            <a:avLst/>
          </a:prstGeom>
        </p:spPr>
        <p:txBody>
          <a:bodyPr wrap="square">
            <a:spAutoFit/>
          </a:bodyPr>
          <a:lstStyle/>
          <a:p>
            <a:r>
              <a:rPr lang="ru-RU" sz="3200" b="1" i="1" dirty="0" smtClean="0">
                <a:solidFill>
                  <a:srgbClr val="002060"/>
                </a:solidFill>
              </a:rPr>
              <a:t>Маша Миронова</a:t>
            </a:r>
            <a:r>
              <a:rPr lang="ru-RU" sz="3200" b="1" i="1" dirty="0" smtClean="0">
                <a:solidFill>
                  <a:srgbClr val="002060"/>
                </a:solidFill>
              </a:rPr>
              <a:t> </a:t>
            </a:r>
            <a:r>
              <a:rPr lang="ru-RU" sz="3200" b="1" i="1" dirty="0">
                <a:solidFill>
                  <a:srgbClr val="002060"/>
                </a:solidFill>
              </a:rPr>
              <a:t>олицетворяет собой, наряду с Татьяной Лариной, пушкинский идеал женщины - с чистой, хоть и немного наивной душой, добрым, отзывчивым сердцем, верной и способной к искренней любви, ради которой она готова идти на любые жертвы, совершать самые смелые поступки.</a:t>
            </a:r>
          </a:p>
        </p:txBody>
      </p:sp>
    </p:spTree>
    <p:extLst>
      <p:ext uri="{BB962C8B-B14F-4D97-AF65-F5344CB8AC3E}">
        <p14:creationId xmlns:p14="http://schemas.microsoft.com/office/powerpoint/2010/main" val="19755242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Капитанская дочка</a:t>
            </a:r>
            <a:endParaRPr lang="ru-RU" dirty="0"/>
          </a:p>
        </p:txBody>
      </p:sp>
      <p:pic>
        <p:nvPicPr>
          <p:cNvPr id="4" name="Рисунок 3" descr="2622776.jpg"/>
          <p:cNvPicPr>
            <a:picLocks noChangeAspect="1"/>
          </p:cNvPicPr>
          <p:nvPr/>
        </p:nvPicPr>
        <p:blipFill>
          <a:blip r:embed="rId2" cstate="print"/>
          <a:stretch>
            <a:fillRect/>
          </a:stretch>
        </p:blipFill>
        <p:spPr>
          <a:xfrm>
            <a:off x="1066800" y="1066800"/>
            <a:ext cx="6858000" cy="5791200"/>
          </a:xfrm>
          <a:prstGeom prst="rect">
            <a:avLst/>
          </a:prstGeom>
          <a:ln>
            <a:noFill/>
          </a:ln>
          <a:effectLst>
            <a:softEdge rad="112500"/>
          </a:effectLst>
        </p:spPr>
      </p:pic>
    </p:spTree>
    <p:extLst>
      <p:ext uri="{BB962C8B-B14F-4D97-AF65-F5344CB8AC3E}">
        <p14:creationId xmlns:p14="http://schemas.microsoft.com/office/powerpoint/2010/main" val="27956048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g_others45fe52206140d.jpg"/>
          <p:cNvPicPr>
            <a:picLocks noChangeAspect="1"/>
          </p:cNvPicPr>
          <p:nvPr/>
        </p:nvPicPr>
        <p:blipFill>
          <a:blip r:embed="rId2" cstate="print"/>
          <a:stretch>
            <a:fillRect/>
          </a:stretch>
        </p:blipFill>
        <p:spPr>
          <a:xfrm>
            <a:off x="0" y="687941"/>
            <a:ext cx="9144000" cy="5482117"/>
          </a:xfrm>
          <a:prstGeom prst="rect">
            <a:avLst/>
          </a:prstGeom>
        </p:spPr>
      </p:pic>
    </p:spTree>
    <p:extLst>
      <p:ext uri="{BB962C8B-B14F-4D97-AF65-F5344CB8AC3E}">
        <p14:creationId xmlns:p14="http://schemas.microsoft.com/office/powerpoint/2010/main" val="3036009390"/>
      </p:ext>
    </p:extLst>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004-004-Klassiki-o-Kapitanskoj-dochke.jpg"/>
          <p:cNvPicPr>
            <a:picLocks noChangeAspect="1"/>
          </p:cNvPicPr>
          <p:nvPr/>
        </p:nvPicPr>
        <p:blipFill>
          <a:blip r:embed="rId2" cstate="print"/>
          <a:stretch>
            <a:fillRect/>
          </a:stretch>
        </p:blipFill>
        <p:spPr>
          <a:xfrm>
            <a:off x="0" y="0"/>
            <a:ext cx="9144000" cy="6858000"/>
          </a:xfrm>
          <a:prstGeom prst="rect">
            <a:avLst/>
          </a:prstGeom>
        </p:spPr>
      </p:pic>
    </p:spTree>
    <p:extLst>
      <p:ext uri="{BB962C8B-B14F-4D97-AF65-F5344CB8AC3E}">
        <p14:creationId xmlns:p14="http://schemas.microsoft.com/office/powerpoint/2010/main" val="3136231331"/>
      </p:ext>
    </p:extLst>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Вертикальный свиток 2"/>
          <p:cNvSpPr/>
          <p:nvPr/>
        </p:nvSpPr>
        <p:spPr>
          <a:xfrm>
            <a:off x="0" y="0"/>
            <a:ext cx="9144000" cy="6858000"/>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3200" dirty="0" smtClean="0"/>
              <a:t>А.С.Пушкин:</a:t>
            </a:r>
          </a:p>
          <a:p>
            <a:pPr algn="ctr"/>
            <a:r>
              <a:rPr lang="ru-RU" sz="3200" dirty="0" smtClean="0"/>
              <a:t>«Береги честь смолоду ,а платье </a:t>
            </a:r>
            <a:r>
              <a:rPr lang="ru-RU" sz="3200" dirty="0" err="1" smtClean="0"/>
              <a:t>снову</a:t>
            </a:r>
            <a:r>
              <a:rPr lang="ru-RU" sz="3200" dirty="0" smtClean="0"/>
              <a:t>»</a:t>
            </a:r>
          </a:p>
          <a:p>
            <a:pPr algn="ctr"/>
            <a:endParaRPr lang="ru-RU" sz="3200" dirty="0"/>
          </a:p>
        </p:txBody>
      </p:sp>
    </p:spTree>
  </p:cSld>
  <p:clrMapOvr>
    <a:masterClrMapping/>
  </p:clrMapOvr>
  <p:transition>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4648200"/>
          </a:xfrm>
        </p:spPr>
        <p:txBody>
          <a:bodyPr>
            <a:normAutofit/>
          </a:bodyPr>
          <a:lstStyle/>
          <a:p>
            <a:pPr algn="l"/>
            <a:r>
              <a:rPr lang="ru-RU" sz="3600" b="1" dirty="0" smtClean="0">
                <a:solidFill>
                  <a:srgbClr val="002060"/>
                </a:solidFill>
              </a:rPr>
              <a:t>Тема «Моя любимая героиня – Маша Миронова»</a:t>
            </a:r>
            <a:br>
              <a:rPr lang="ru-RU" sz="3600" b="1" dirty="0" smtClean="0">
                <a:solidFill>
                  <a:srgbClr val="002060"/>
                </a:solidFill>
              </a:rPr>
            </a:br>
            <a:r>
              <a:rPr lang="ru-RU" b="1" dirty="0" smtClean="0">
                <a:solidFill>
                  <a:srgbClr val="7030A0"/>
                </a:solidFill>
              </a:rPr>
              <a:t>Цель исследовательской работы</a:t>
            </a:r>
            <a:r>
              <a:rPr lang="ru-RU" b="1" dirty="0" smtClean="0">
                <a:solidFill>
                  <a:srgbClr val="7030A0"/>
                </a:solidFill>
              </a:rPr>
              <a:t>:</a:t>
            </a:r>
            <a:br>
              <a:rPr lang="ru-RU" b="1" dirty="0" smtClean="0">
                <a:solidFill>
                  <a:srgbClr val="7030A0"/>
                </a:solidFill>
              </a:rPr>
            </a:br>
            <a:r>
              <a:rPr lang="ru-RU" sz="2000" b="1" dirty="0" smtClean="0">
                <a:solidFill>
                  <a:srgbClr val="7030A0"/>
                </a:solidFill>
              </a:rPr>
              <a:t>1.Доказать, в чем проявились у героини верность. благородство, нравственная чистота ;</a:t>
            </a:r>
            <a:br>
              <a:rPr lang="ru-RU" sz="2000" b="1" dirty="0" smtClean="0">
                <a:solidFill>
                  <a:srgbClr val="7030A0"/>
                </a:solidFill>
              </a:rPr>
            </a:br>
            <a:r>
              <a:rPr lang="ru-RU" sz="2000" b="1" dirty="0" smtClean="0">
                <a:solidFill>
                  <a:srgbClr val="7030A0"/>
                </a:solidFill>
              </a:rPr>
              <a:t>2.Доказать, в чем привлекательность образа Маши Мироновой, какие черты характера героини подчеркивает </a:t>
            </a:r>
            <a:r>
              <a:rPr lang="ru-RU" sz="2000" b="1" dirty="0" err="1" smtClean="0">
                <a:solidFill>
                  <a:srgbClr val="7030A0"/>
                </a:solidFill>
              </a:rPr>
              <a:t>А.С.Пушкин</a:t>
            </a:r>
            <a:r>
              <a:rPr lang="ru-RU" sz="2000" b="1" dirty="0" smtClean="0">
                <a:solidFill>
                  <a:srgbClr val="7030A0"/>
                </a:solidFill>
              </a:rPr>
              <a:t>.</a:t>
            </a:r>
            <a:endParaRPr lang="ru-RU" sz="2000" b="1" dirty="0">
              <a:solidFill>
                <a:srgbClr val="7030A0"/>
              </a:solidFill>
            </a:endParaRPr>
          </a:p>
        </p:txBody>
      </p:sp>
    </p:spTree>
    <p:extLst>
      <p:ext uri="{BB962C8B-B14F-4D97-AF65-F5344CB8AC3E}">
        <p14:creationId xmlns:p14="http://schemas.microsoft.com/office/powerpoint/2010/main" val="2507268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7562"/>
          </a:xfrm>
        </p:spPr>
        <p:txBody>
          <a:bodyPr>
            <a:normAutofit fontScale="90000"/>
          </a:bodyPr>
          <a:lstStyle/>
          <a:p>
            <a:r>
              <a:rPr lang="ru-RU" sz="3100" b="1" dirty="0">
                <a:solidFill>
                  <a:srgbClr val="002060"/>
                </a:solidFill>
              </a:rPr>
              <a:t>Одним из персонажей произведения является Маша Миронова - дочь коменданта </a:t>
            </a:r>
            <a:r>
              <a:rPr lang="ru-RU" sz="3100" b="1" dirty="0" err="1">
                <a:solidFill>
                  <a:srgbClr val="002060"/>
                </a:solidFill>
              </a:rPr>
              <a:t>Белогорской</a:t>
            </a:r>
            <a:r>
              <a:rPr lang="ru-RU" sz="3100" b="1" dirty="0">
                <a:solidFill>
                  <a:srgbClr val="002060"/>
                </a:solidFill>
              </a:rPr>
              <a:t> крепости. Во время первой встречи с ней мы видим обыкновенную русскую девушку: "круглолицая, румяная, с светло-русыми волосами, гладко зачесанными за уши". Робкая и чувствительная, она боялась даже ружейного выстрела. Во многом ее робость и стеснение вызваны ее образом жизни: она жила довольно замкнуто, даже одиноко.</a:t>
            </a:r>
            <a:r>
              <a:rPr lang="ru-RU" b="1" dirty="0">
                <a:solidFill>
                  <a:srgbClr val="002060"/>
                </a:solidFill>
              </a:rPr>
              <a:t/>
            </a:r>
            <a:br>
              <a:rPr lang="ru-RU" b="1" dirty="0">
                <a:solidFill>
                  <a:srgbClr val="002060"/>
                </a:solidFill>
              </a:rPr>
            </a:br>
            <a:r>
              <a:rPr lang="ru-RU" dirty="0"/>
              <a:t/>
            </a:r>
            <a:br>
              <a:rPr lang="ru-RU" dirty="0"/>
            </a:br>
            <a:endParaRPr lang="ru-RU" dirty="0"/>
          </a:p>
        </p:txBody>
      </p:sp>
    </p:spTree>
    <p:extLst>
      <p:ext uri="{BB962C8B-B14F-4D97-AF65-F5344CB8AC3E}">
        <p14:creationId xmlns:p14="http://schemas.microsoft.com/office/powerpoint/2010/main" val="3232400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i="1" dirty="0" smtClean="0">
                <a:solidFill>
                  <a:srgbClr val="FF66CC"/>
                </a:solidFill>
              </a:rPr>
              <a:t>Образ Маши Мироновой</a:t>
            </a:r>
            <a:endParaRPr lang="ru-RU" i="1" dirty="0">
              <a:solidFill>
                <a:srgbClr val="FF66CC"/>
              </a:solidFill>
            </a:endParaRPr>
          </a:p>
        </p:txBody>
      </p:sp>
      <p:pic>
        <p:nvPicPr>
          <p:cNvPr id="5" name="Содержимое 4" descr="kapitanskaja.dochka.1978.2.avi.image6.jpg"/>
          <p:cNvPicPr>
            <a:picLocks noGrp="1" noChangeAspect="1"/>
          </p:cNvPicPr>
          <p:nvPr>
            <p:ph idx="1"/>
          </p:nvPr>
        </p:nvPicPr>
        <p:blipFill>
          <a:blip r:embed="rId2" cstate="print"/>
          <a:stretch>
            <a:fillRect/>
          </a:stretch>
        </p:blipFill>
        <p:spPr>
          <a:xfrm>
            <a:off x="3886200" y="457200"/>
            <a:ext cx="5111750" cy="5357813"/>
          </a:xfrm>
        </p:spPr>
      </p:pic>
      <p:sp>
        <p:nvSpPr>
          <p:cNvPr id="4" name="Текст 3"/>
          <p:cNvSpPr>
            <a:spLocks noGrp="1"/>
          </p:cNvSpPr>
          <p:nvPr>
            <p:ph type="body" sz="half" idx="2"/>
          </p:nvPr>
        </p:nvSpPr>
        <p:spPr>
          <a:xfrm>
            <a:off x="152400" y="1435100"/>
            <a:ext cx="3429000" cy="4691063"/>
          </a:xfrm>
        </p:spPr>
        <p:txBody>
          <a:bodyPr>
            <a:normAutofit/>
          </a:bodyPr>
          <a:lstStyle/>
          <a:p>
            <a:r>
              <a:rPr lang="ru-RU" dirty="0" smtClean="0"/>
              <a:t>Мы сели обедать . Василиса Егоровна  не умолкала не на минуту и осыпала меня своими вопросами </a:t>
            </a:r>
            <a:r>
              <a:rPr lang="ru-RU" dirty="0" smtClean="0"/>
              <a:t>.</a:t>
            </a:r>
          </a:p>
          <a:p>
            <a:r>
              <a:rPr lang="ru-RU" dirty="0" smtClean="0"/>
              <a:t>У </a:t>
            </a:r>
            <a:r>
              <a:rPr lang="ru-RU" dirty="0" smtClean="0"/>
              <a:t>нас только одна беда: Маша; девка на выданье ,а  какое у ней приданое ?частый гребень ,  да веник, да  алтын денег .  Хорошо , коли найдётся  добрый человек; а то сиди себе в девках вековечною невестою.</a:t>
            </a:r>
          </a:p>
          <a:p>
            <a:r>
              <a:rPr lang="ru-RU" dirty="0" smtClean="0"/>
              <a:t>-А Марья Ивановна ? –спросил я, - так же смела , как и вы ?</a:t>
            </a:r>
          </a:p>
          <a:p>
            <a:r>
              <a:rPr lang="ru-RU" dirty="0" smtClean="0"/>
              <a:t>-Смела ли Маша? -отвечала её мать</a:t>
            </a:r>
            <a:r>
              <a:rPr lang="ru-RU" dirty="0" smtClean="0"/>
              <a:t>.</a:t>
            </a:r>
          </a:p>
          <a:p>
            <a:r>
              <a:rPr lang="ru-RU" dirty="0" smtClean="0"/>
              <a:t>-</a:t>
            </a:r>
            <a:r>
              <a:rPr lang="ru-RU" dirty="0" smtClean="0"/>
              <a:t>Нет , Маша  трусиха. До сих пор не может слышать выстрела из ружья :  так и затрепещется . А как тому два года Иван Кузьмич  выдумал в мои именины  палить из нашей пушки , так она, моя голубушка , чуть со  страха на тот  свет  не отправилась. С тех пор  уже и не палим  из проклятой пушки.</a:t>
            </a:r>
            <a:endParaRPr lang="ru-RU"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166843"/>
            <a:ext cx="5867400" cy="3785652"/>
          </a:xfrm>
          <a:prstGeom prst="rect">
            <a:avLst/>
          </a:prstGeom>
        </p:spPr>
        <p:txBody>
          <a:bodyPr wrap="square">
            <a:spAutoFit/>
          </a:bodyPr>
          <a:lstStyle/>
          <a:p>
            <a:r>
              <a:rPr lang="ru-RU" sz="2400" b="1" dirty="0" smtClean="0">
                <a:solidFill>
                  <a:srgbClr val="002060"/>
                </a:solidFill>
              </a:rPr>
              <a:t>Но </a:t>
            </a:r>
            <a:r>
              <a:rPr lang="ru-RU" sz="2400" b="1" dirty="0">
                <a:solidFill>
                  <a:srgbClr val="002060"/>
                </a:solidFill>
              </a:rPr>
              <a:t>Маша отвечает отказом на предложение Швабрина стать его женой. Чистая, открытая душа ее не может принять замужества с нелюбимым человеком: "Алексей </a:t>
            </a:r>
            <a:r>
              <a:rPr lang="ru-RU" sz="2400" b="1" dirty="0" err="1">
                <a:solidFill>
                  <a:srgbClr val="002060"/>
                </a:solidFill>
              </a:rPr>
              <a:t>Иваныч</a:t>
            </a:r>
            <a:r>
              <a:rPr lang="ru-RU" sz="2400" b="1" dirty="0">
                <a:solidFill>
                  <a:srgbClr val="002060"/>
                </a:solidFill>
              </a:rPr>
              <a:t>, конечно, человек умный, и хорошей фамилии, и имеет состояние; но как подумаю, что надобно будет под венцом при всех с ним поцеловаться... Ни за что! ни за какие благополучия!"</a:t>
            </a:r>
          </a:p>
        </p:txBody>
      </p:sp>
    </p:spTree>
    <p:extLst>
      <p:ext uri="{BB962C8B-B14F-4D97-AF65-F5344CB8AC3E}">
        <p14:creationId xmlns:p14="http://schemas.microsoft.com/office/powerpoint/2010/main" val="30357903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ru-RU" dirty="0" smtClean="0"/>
              <a:t>Маша и Петр</a:t>
            </a:r>
            <a:endParaRPr lang="ru-RU" dirty="0"/>
          </a:p>
        </p:txBody>
      </p:sp>
      <p:pic>
        <p:nvPicPr>
          <p:cNvPr id="3" name="Рисунок 2" descr="Kapitanskaya_dochka_galakti.jpg"/>
          <p:cNvPicPr>
            <a:picLocks noChangeAspect="1"/>
          </p:cNvPicPr>
          <p:nvPr/>
        </p:nvPicPr>
        <p:blipFill>
          <a:blip r:embed="rId2" cstate="print"/>
          <a:stretch>
            <a:fillRect/>
          </a:stretch>
        </p:blipFill>
        <p:spPr>
          <a:xfrm>
            <a:off x="609600" y="1447800"/>
            <a:ext cx="3124200" cy="4648200"/>
          </a:xfrm>
          <a:prstGeom prst="rect">
            <a:avLst/>
          </a:prstGeom>
          <a:ln>
            <a:noFill/>
          </a:ln>
          <a:effectLst>
            <a:softEdge rad="112500"/>
          </a:effectLst>
        </p:spPr>
      </p:pic>
      <p:sp>
        <p:nvSpPr>
          <p:cNvPr id="4" name="Прямоугольник 3"/>
          <p:cNvSpPr/>
          <p:nvPr/>
        </p:nvSpPr>
        <p:spPr>
          <a:xfrm>
            <a:off x="4114800" y="1166843"/>
            <a:ext cx="4724400" cy="5632311"/>
          </a:xfrm>
          <a:prstGeom prst="rect">
            <a:avLst/>
          </a:prstGeom>
        </p:spPr>
        <p:txBody>
          <a:bodyPr wrap="square">
            <a:spAutoFit/>
          </a:bodyPr>
          <a:lstStyle/>
          <a:p>
            <a:r>
              <a:rPr lang="ru-RU" sz="2000" b="1" dirty="0">
                <a:solidFill>
                  <a:srgbClr val="7030A0"/>
                </a:solidFill>
              </a:rPr>
              <a:t>Брак по расчету для нее немыслим, окажись она хоть в самом тяжком положении. Маша искренне полюбила Петра Гринева. И она не скрывает своих чувств, открыто дав ему ответ на его объяснение: "Она безо всякого жеманства призналась Гриневу в сердечной склонности и сказала, что ее родители будут рады ее счастью". Однако она ни за что не соглашается выходить замуж без благословения родителей жениха. Маше нелегко было отдалиться от Петра Андреевича. Чувства ее были все так же сильны, но гордость, честь и достоинство не позволяли ей поступить иначе после того, как она узнала о несогласии его родителей на этот брак.</a:t>
            </a:r>
          </a:p>
        </p:txBody>
      </p:sp>
    </p:spTree>
    <p:extLst>
      <p:ext uri="{BB962C8B-B14F-4D97-AF65-F5344CB8AC3E}">
        <p14:creationId xmlns:p14="http://schemas.microsoft.com/office/powerpoint/2010/main" val="288618781"/>
      </p:ext>
    </p:extLst>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612845"/>
            <a:ext cx="5943600" cy="5632311"/>
          </a:xfrm>
          <a:prstGeom prst="rect">
            <a:avLst/>
          </a:prstGeom>
        </p:spPr>
        <p:txBody>
          <a:bodyPr wrap="square">
            <a:spAutoFit/>
          </a:bodyPr>
          <a:lstStyle/>
          <a:p>
            <a:r>
              <a:rPr lang="ru-RU" sz="2000" b="1" dirty="0">
                <a:solidFill>
                  <a:srgbClr val="002060"/>
                </a:solidFill>
              </a:rPr>
              <a:t>Горькая участь ждет девушку впереди: родители ее были казнены, а ее спрятала в своем доме попадья. Но Швабрин силой забрал Машу и посадил под замок, заставляя выйти за него замуж. Когда же наконец приходит долгожданное спасение в лице Пугачева, девушку охватывают противоречивые чувства: она видит перед собой убийцу своих родителей и в то же время своего избавителя. Вместо слов благодарности "она закрыла лицо обеими руками и упала без чувств".</a:t>
            </a:r>
          </a:p>
          <a:p>
            <a:endParaRPr lang="ru-RU" sz="2000" b="1" dirty="0">
              <a:solidFill>
                <a:srgbClr val="002060"/>
              </a:solidFill>
            </a:endParaRPr>
          </a:p>
          <a:p>
            <a:r>
              <a:rPr lang="ru-RU" sz="2000" b="1" dirty="0">
                <a:solidFill>
                  <a:srgbClr val="002060"/>
                </a:solidFill>
              </a:rPr>
              <a:t>Пугачев отпустил Петра с Машей, и Гринев отправил ее к родителям, которые хорошо приняли девушку: "Они видели благодать божию в том, что имели случай приютить и обласкать бедную сироту. Вскоре они к ней искренно привязались, потому что нельзя было ее узнать и не полюбить".</a:t>
            </a:r>
          </a:p>
        </p:txBody>
      </p:sp>
    </p:spTree>
    <p:extLst>
      <p:ext uri="{BB962C8B-B14F-4D97-AF65-F5344CB8AC3E}">
        <p14:creationId xmlns:p14="http://schemas.microsoft.com/office/powerpoint/2010/main" val="40896018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МАША с ИМПЕРАТРИЦЕЙ</a:t>
            </a:r>
            <a:endParaRPr lang="ru-RU" dirty="0"/>
          </a:p>
        </p:txBody>
      </p:sp>
      <p:pic>
        <p:nvPicPr>
          <p:cNvPr id="3" name="Рисунок 2" descr="0_34691_60b888fd_XL.jpeg"/>
          <p:cNvPicPr>
            <a:picLocks noChangeAspect="1"/>
          </p:cNvPicPr>
          <p:nvPr/>
        </p:nvPicPr>
        <p:blipFill>
          <a:blip r:embed="rId2" cstate="print"/>
          <a:stretch>
            <a:fillRect/>
          </a:stretch>
        </p:blipFill>
        <p:spPr>
          <a:xfrm>
            <a:off x="0" y="1371601"/>
            <a:ext cx="4953000" cy="5343524"/>
          </a:xfrm>
          <a:prstGeom prst="rect">
            <a:avLst/>
          </a:prstGeom>
        </p:spPr>
      </p:pic>
      <p:sp>
        <p:nvSpPr>
          <p:cNvPr id="4" name="Прямоугольник 3"/>
          <p:cNvSpPr/>
          <p:nvPr/>
        </p:nvSpPr>
        <p:spPr>
          <a:xfrm>
            <a:off x="5105400" y="1166843"/>
            <a:ext cx="3810000" cy="5632311"/>
          </a:xfrm>
          <a:prstGeom prst="rect">
            <a:avLst/>
          </a:prstGeom>
        </p:spPr>
        <p:txBody>
          <a:bodyPr wrap="square">
            <a:spAutoFit/>
          </a:bodyPr>
          <a:lstStyle/>
          <a:p>
            <a:r>
              <a:rPr lang="ru-RU" b="1" dirty="0">
                <a:solidFill>
                  <a:srgbClr val="002060"/>
                </a:solidFill>
              </a:rPr>
              <a:t>Встретившись случайно с императрицей, но не зная еще, кто эта женщина, Маша открыто рассказывает ей свою историю и причины поступка Гринева: "Я знаю все, я вам все расскажу. Он для меня одной подвергался всему, что постигло его". Именно в этой встрече по-настоящему раскрывается характер скромной и робкой русской девушки безо всякого образования, нашедшей, однако, в себе достаточно силы, твердости духа и непреклонной решительности, чтобы отстоять правду и добиться оправдания своего ни в чем не виновного жениха. Вскоре ее вызвали ко двору, где и объявили об освобождении Петра Андреевича.</a:t>
            </a:r>
          </a:p>
        </p:txBody>
      </p:sp>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Тема Office">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TotalTime>
  <Words>762</Words>
  <Application>Microsoft Office PowerPoint</Application>
  <PresentationFormat>Экран (4:3)</PresentationFormat>
  <Paragraphs>25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Александр Сергеевич Пушкин</vt:lpstr>
      <vt:lpstr>Презентация PowerPoint</vt:lpstr>
      <vt:lpstr>Тема «Моя любимая героиня – Маша Миронова» Цель исследовательской работы: 1.Доказать, в чем проявились у героини верность. благородство, нравственная чистота ; 2.Доказать, в чем привлекательность образа Маши Мироновой, какие черты характера героини подчеркивает А.С.Пушкин.</vt:lpstr>
      <vt:lpstr>Одним из персонажей произведения является Маша Миронова - дочь коменданта Белогорской крепости. Во время первой встречи с ней мы видим обыкновенную русскую девушку: "круглолицая, румяная, с светло-русыми волосами, гладко зачесанными за уши". Робкая и чувствительная, она боялась даже ружейного выстрела. Во многом ее робость и стеснение вызваны ее образом жизни: она жила довольно замкнуто, даже одиноко.  </vt:lpstr>
      <vt:lpstr>Образ Маши Мироновой</vt:lpstr>
      <vt:lpstr>Презентация PowerPoint</vt:lpstr>
      <vt:lpstr>Маша и Петр</vt:lpstr>
      <vt:lpstr>Презентация PowerPoint</vt:lpstr>
      <vt:lpstr>МАША с ИМПЕРАТРИЦЕЙ</vt:lpstr>
      <vt:lpstr>Презентация PowerPoint</vt:lpstr>
      <vt:lpstr>Вывод:</vt:lpstr>
      <vt:lpstr>Капитанская дочка</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Samsung</dc:creator>
  <cp:lastModifiedBy>Наиля</cp:lastModifiedBy>
  <cp:revision>24</cp:revision>
  <dcterms:created xsi:type="dcterms:W3CDTF">2012-12-08T12:07:53Z</dcterms:created>
  <dcterms:modified xsi:type="dcterms:W3CDTF">2012-12-11T10:33:53Z</dcterms:modified>
</cp:coreProperties>
</file>