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70" r:id="rId3"/>
    <p:sldId id="257" r:id="rId4"/>
    <p:sldId id="258" r:id="rId5"/>
    <p:sldId id="260" r:id="rId6"/>
    <p:sldId id="261" r:id="rId7"/>
    <p:sldId id="262" r:id="rId8"/>
    <p:sldId id="263" r:id="rId9"/>
    <p:sldId id="265" r:id="rId10"/>
    <p:sldId id="267" r:id="rId11"/>
    <p:sldId id="271" r:id="rId12"/>
    <p:sldId id="272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63" autoAdjust="0"/>
    <p:restoredTop sz="96560" autoAdjust="0"/>
  </p:normalViewPr>
  <p:slideViewPr>
    <p:cSldViewPr>
      <p:cViewPr varScale="1">
        <p:scale>
          <a:sx n="84" d="100"/>
          <a:sy n="84" d="100"/>
        </p:scale>
        <p:origin x="-32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12/23/2012</a:t>
            </a:fld>
            <a:endParaRPr lang="en-US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12/23/2012</a:t>
            </a:fld>
            <a:endParaRPr lang="en-US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12/23/2012</a:t>
            </a:fld>
            <a:endParaRPr lang="en-US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12/23/2012</a:t>
            </a:fld>
            <a:endParaRPr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12/23/2012</a:t>
            </a:fld>
            <a:endParaRPr lang="en-US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12/23/2012</a:t>
            </a:fld>
            <a:endParaRPr lang="en-US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12/23/2012</a:t>
            </a:fld>
            <a:endParaRPr lang="en-US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12/23/2012</a:t>
            </a:fld>
            <a:endParaRPr lang="en-US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cnsr.ru/news/art_news/new_705_2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52800" y="0"/>
            <a:ext cx="5791200" cy="3276600"/>
          </a:xfrm>
        </p:spPr>
        <p:txBody>
          <a:bodyPr>
            <a:normAutofit fontScale="90000"/>
          </a:bodyPr>
          <a:lstStyle/>
          <a:p>
            <a:r>
              <a:rPr lang="ru-RU" sz="4000" u="sng" dirty="0" smtClean="0"/>
              <a:t>Тема</a:t>
            </a:r>
            <a:r>
              <a:rPr lang="ru-RU" sz="4000" dirty="0" smtClean="0"/>
              <a:t> : Татьяна Ларина -любимая героиня Пушкина . Цельность, благородная простота характера Татьяны</a:t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2700" dirty="0" smtClean="0"/>
              <a:t>Цель исследовательской работы:</a:t>
            </a:r>
            <a:endParaRPr lang="ru-RU" sz="27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" y="3352800"/>
            <a:ext cx="8991600" cy="2667000"/>
          </a:xfrm>
        </p:spPr>
        <p:txBody>
          <a:bodyPr>
            <a:normAutofit fontScale="55000" lnSpcReduction="20000"/>
          </a:bodyPr>
          <a:lstStyle/>
          <a:p>
            <a:r>
              <a:rPr lang="ru-RU" sz="4000" dirty="0" smtClean="0"/>
              <a:t> </a:t>
            </a:r>
            <a:endParaRPr lang="ru-RU" sz="4000" dirty="0"/>
          </a:p>
          <a:p>
            <a:r>
              <a:rPr lang="ru-RU" sz="4000" dirty="0" smtClean="0"/>
              <a:t>.</a:t>
            </a:r>
            <a:endParaRPr lang="ru-RU" sz="4000" dirty="0"/>
          </a:p>
          <a:p>
            <a:endParaRPr lang="ru-RU" sz="4000" b="1" dirty="0">
              <a:solidFill>
                <a:srgbClr val="FF0000"/>
              </a:solidFill>
            </a:endParaRPr>
          </a:p>
          <a:p>
            <a:r>
              <a:rPr lang="ru-RU" sz="4000" b="1" dirty="0" smtClean="0">
                <a:solidFill>
                  <a:srgbClr val="FF0000"/>
                </a:solidFill>
              </a:rPr>
              <a:t>1</a:t>
            </a:r>
            <a:r>
              <a:rPr lang="ru-RU" sz="4000" b="1" dirty="0">
                <a:solidFill>
                  <a:srgbClr val="FF0000"/>
                </a:solidFill>
              </a:rPr>
              <a:t>) показать значение образа Татьяны Лариной в системе образов романа; </a:t>
            </a:r>
            <a:r>
              <a:rPr lang="ru-RU" sz="4000" b="1" dirty="0" smtClean="0">
                <a:solidFill>
                  <a:srgbClr val="FF0000"/>
                </a:solidFill>
              </a:rPr>
              <a:t>понять </a:t>
            </a:r>
            <a:r>
              <a:rPr lang="ru-RU" sz="4000" b="1" dirty="0">
                <a:solidFill>
                  <a:srgbClr val="FF0000"/>
                </a:solidFill>
              </a:rPr>
              <a:t>авторское отношение  к героине; </a:t>
            </a:r>
          </a:p>
          <a:p>
            <a:endParaRPr lang="ru-RU" sz="4000" b="1" dirty="0">
              <a:solidFill>
                <a:srgbClr val="FF0000"/>
              </a:solidFill>
            </a:endParaRPr>
          </a:p>
          <a:p>
            <a:r>
              <a:rPr lang="ru-RU" sz="4000" b="1" dirty="0">
                <a:solidFill>
                  <a:srgbClr val="FF0000"/>
                </a:solidFill>
              </a:rPr>
              <a:t>2) д</a:t>
            </a:r>
            <a:r>
              <a:rPr lang="ru-RU" sz="4000" b="1" dirty="0" smtClean="0">
                <a:solidFill>
                  <a:srgbClr val="FF0000"/>
                </a:solidFill>
              </a:rPr>
              <a:t>оказать цельность</a:t>
            </a:r>
            <a:r>
              <a:rPr lang="ru-RU" sz="4000" b="1" dirty="0">
                <a:solidFill>
                  <a:srgbClr val="FF0000"/>
                </a:solidFill>
              </a:rPr>
              <a:t>, </a:t>
            </a:r>
            <a:r>
              <a:rPr lang="ru-RU" sz="4000" b="1" dirty="0" smtClean="0">
                <a:solidFill>
                  <a:srgbClr val="FF0000"/>
                </a:solidFill>
              </a:rPr>
              <a:t>благородную простоту </a:t>
            </a:r>
            <a:r>
              <a:rPr lang="ru-RU" sz="4000" b="1" dirty="0">
                <a:solidFill>
                  <a:srgbClr val="FF0000"/>
                </a:solidFill>
              </a:rPr>
              <a:t>характера Татьяны</a:t>
            </a:r>
          </a:p>
          <a:p>
            <a:endParaRPr lang="ru-RU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04800" y="1066800"/>
            <a:ext cx="835824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Татьяне кажется «А счастье было так возможно, так близко», - это неверно. Раньше счастье не было возможно, потому что Онегин не умел  любить. Счастье возможно только теперь, с обновлённым Онегиным, но… поздно.</a:t>
            </a:r>
          </a:p>
          <a:p>
            <a:r>
              <a:rPr lang="ru-RU" sz="2000" b="1" dirty="0" smtClean="0"/>
              <a:t>Чистый и цельный человек, Татьяна не  хочет и не может обманывать мужа, которого она уважает. Уйти же от него  к Онегину – значило бы разрушить и свою жизнь ( свет не простил бы такого поступка) и, главное, жизнь другого человека, любящего её, - Татьяна не считает себя вправе жертвовать счастьем мужа ради своего счастья. </a:t>
            </a:r>
          </a:p>
          <a:p>
            <a:r>
              <a:rPr lang="ru-RU" sz="2000" b="1" dirty="0" smtClean="0"/>
              <a:t> Татьяне остаётся только страдать. Прежний Евгений, равнодушный и эгоистичный, не понял бы её мучений. Теперь он понимает всё – ни продолжать преследовать княгиню, ни отказаться от неё совсем Онегин не в состоянии.</a:t>
            </a:r>
            <a:endParaRPr lang="ru-RU" sz="2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57200" y="304800"/>
            <a:ext cx="8215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 Мы пришли к выводу, что Татьяна Ларина и Евгений Онегин  не могут быть счастливы, так как у них разные взгляды на жизнь.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1582341"/>
            <a:ext cx="73152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Татьяна, скромная, молчаливая, превратилась в «Величавую и небрежную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 законодательницу зал». Она преобразила «бездушный мир», в «маскарад»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 Петербурга она привнесла свою простоту и естественность. 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    Возникает резонный вопрос: почему высший свет, который мы привыкли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 считать фальшивым и лицемерным миром, и тому есть весомые причины,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 далеко не противен Татьяне? Почему она так органично вписалась в него?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 Нет ли здесь противоречия? </a:t>
            </a:r>
          </a:p>
        </p:txBody>
      </p:sp>
    </p:spTree>
    <p:extLst>
      <p:ext uri="{BB962C8B-B14F-4D97-AF65-F5344CB8AC3E}">
        <p14:creationId xmlns="" xmlns:p14="http://schemas.microsoft.com/office/powerpoint/2010/main" val="27804318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685800"/>
            <a:ext cx="830580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u="sng" dirty="0">
                <a:solidFill>
                  <a:srgbClr val="002060"/>
                </a:solidFill>
              </a:rPr>
              <a:t>Заключение: </a:t>
            </a:r>
            <a:endParaRPr lang="ru-RU" sz="4400" b="1" u="sng" dirty="0" smtClean="0">
              <a:solidFill>
                <a:srgbClr val="002060"/>
              </a:solidFill>
            </a:endParaRPr>
          </a:p>
          <a:p>
            <a:r>
              <a:rPr lang="ru-RU" sz="4000" b="1" i="1" dirty="0" smtClean="0">
                <a:solidFill>
                  <a:srgbClr val="FF0000"/>
                </a:solidFill>
              </a:rPr>
              <a:t>Жизнь </a:t>
            </a:r>
            <a:r>
              <a:rPr lang="ru-RU" sz="4000" b="1" i="1" dirty="0">
                <a:solidFill>
                  <a:srgbClr val="FF0000"/>
                </a:solidFill>
              </a:rPr>
              <a:t>Татьяны—это замечательная </a:t>
            </a:r>
            <a:endParaRPr lang="ru-RU" sz="4000" b="1" i="1" dirty="0" smtClean="0">
              <a:solidFill>
                <a:srgbClr val="FF0000"/>
              </a:solidFill>
            </a:endParaRPr>
          </a:p>
          <a:p>
            <a:r>
              <a:rPr lang="ru-RU" sz="4000" b="1" i="1" dirty="0" smtClean="0">
                <a:solidFill>
                  <a:srgbClr val="FF0000"/>
                </a:solidFill>
              </a:rPr>
              <a:t>история </a:t>
            </a:r>
            <a:r>
              <a:rPr lang="ru-RU" sz="4000" b="1" i="1" dirty="0">
                <a:solidFill>
                  <a:srgbClr val="FF0000"/>
                </a:solidFill>
              </a:rPr>
              <a:t>воспитания в себе характера,</a:t>
            </a:r>
            <a:br>
              <a:rPr lang="ru-RU" sz="4000" b="1" i="1" dirty="0">
                <a:solidFill>
                  <a:srgbClr val="FF0000"/>
                </a:solidFill>
              </a:rPr>
            </a:br>
            <a:r>
              <a:rPr lang="ru-RU" sz="4000" b="1" i="1" dirty="0">
                <a:solidFill>
                  <a:srgbClr val="FF0000"/>
                </a:solidFill>
              </a:rPr>
              <a:t> который создавался в уроках </a:t>
            </a:r>
            <a:r>
              <a:rPr lang="ru-RU" sz="4000" b="1" i="1" dirty="0" smtClean="0">
                <a:solidFill>
                  <a:srgbClr val="FF0000"/>
                </a:solidFill>
              </a:rPr>
              <a:t>жизни 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184836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D:\124\Работы\20\Graphics\15back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3999" cy="7013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4282" y="1714488"/>
            <a:ext cx="8572560" cy="3619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1.В.Г.Белинский Сочинения А.С.Пушкина. Статьи восьмая и девятая.</a:t>
            </a:r>
          </a:p>
          <a:p>
            <a:r>
              <a:rPr lang="ru-RU" sz="3200" dirty="0" smtClean="0"/>
              <a:t>2.Н.Г.Долинина. Прочитаем «Онегина» вместе.</a:t>
            </a:r>
          </a:p>
          <a:p>
            <a:r>
              <a:rPr lang="ru-RU" sz="3200" dirty="0" smtClean="0"/>
              <a:t>     М.-Л., «Детская литература»,1968 г.</a:t>
            </a:r>
          </a:p>
          <a:p>
            <a:r>
              <a:rPr lang="ru-RU" sz="3200" dirty="0" smtClean="0"/>
              <a:t>3. А.С.Пушкин. «Евгений Онегин»</a:t>
            </a:r>
          </a:p>
          <a:p>
            <a:r>
              <a:rPr lang="ru-RU" sz="3200" dirty="0" smtClean="0"/>
              <a:t>    Харьков, Белгород 2008г.</a:t>
            </a:r>
          </a:p>
          <a:p>
            <a:r>
              <a:rPr lang="ru-RU" sz="3200" dirty="0" smtClean="0"/>
              <a:t>4. Интернет ресурсы.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571480"/>
            <a:ext cx="5617820" cy="7239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Источники информации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7235" y="304800"/>
            <a:ext cx="8686800" cy="8412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План моего выступления: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43000" y="1859340"/>
            <a:ext cx="6858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В</a:t>
            </a:r>
            <a:r>
              <a:rPr lang="ru-RU" sz="2400" b="1" dirty="0" smtClean="0">
                <a:solidFill>
                  <a:srgbClr val="7030A0"/>
                </a:solidFill>
              </a:rPr>
              <a:t>ведение. Значение </a:t>
            </a:r>
            <a:r>
              <a:rPr lang="ru-RU" sz="2400" b="1" dirty="0">
                <a:solidFill>
                  <a:srgbClr val="7030A0"/>
                </a:solidFill>
              </a:rPr>
              <a:t>образа Татьяны Лариной в системе образов романа </a:t>
            </a:r>
            <a:r>
              <a:rPr lang="ru-RU" sz="2400" b="1" dirty="0" smtClean="0">
                <a:solidFill>
                  <a:srgbClr val="7030A0"/>
                </a:solidFill>
              </a:rPr>
              <a:t>;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Основная часть.</a:t>
            </a:r>
            <a:endParaRPr lang="ru-RU" sz="2400" b="1" dirty="0">
              <a:solidFill>
                <a:srgbClr val="7030A0"/>
              </a:solidFill>
            </a:endParaRPr>
          </a:p>
          <a:p>
            <a:r>
              <a:rPr lang="ru-RU" sz="2400" b="1" dirty="0">
                <a:solidFill>
                  <a:srgbClr val="7030A0"/>
                </a:solidFill>
              </a:rPr>
              <a:t>1</a:t>
            </a:r>
            <a:r>
              <a:rPr lang="ru-RU" sz="2400" b="1" dirty="0" smtClean="0">
                <a:solidFill>
                  <a:srgbClr val="7030A0"/>
                </a:solidFill>
              </a:rPr>
              <a:t>.Признанье </a:t>
            </a:r>
            <a:r>
              <a:rPr lang="ru-RU" sz="2400" b="1" dirty="0">
                <a:solidFill>
                  <a:srgbClr val="7030A0"/>
                </a:solidFill>
              </a:rPr>
              <a:t>Татьяны в любви к Онегину, 2</a:t>
            </a:r>
            <a:r>
              <a:rPr lang="ru-RU" sz="2400" b="1" dirty="0" smtClean="0">
                <a:solidFill>
                  <a:srgbClr val="7030A0"/>
                </a:solidFill>
              </a:rPr>
              <a:t>.Признание Онегина в любви Татьяне.</a:t>
            </a:r>
            <a:endParaRPr lang="ru-RU" sz="2400" b="1" dirty="0">
              <a:solidFill>
                <a:srgbClr val="7030A0"/>
              </a:solidFill>
            </a:endParaRPr>
          </a:p>
          <a:p>
            <a:r>
              <a:rPr lang="ru-RU" sz="2400" b="1" dirty="0">
                <a:solidFill>
                  <a:srgbClr val="7030A0"/>
                </a:solidFill>
              </a:rPr>
              <a:t>3</a:t>
            </a:r>
            <a:r>
              <a:rPr lang="ru-RU" sz="2400" b="1" dirty="0" smtClean="0">
                <a:solidFill>
                  <a:srgbClr val="7030A0"/>
                </a:solidFill>
              </a:rPr>
              <a:t>.Смирение  на несчастливый </a:t>
            </a:r>
            <a:r>
              <a:rPr lang="ru-RU" sz="2400" b="1" dirty="0">
                <a:solidFill>
                  <a:srgbClr val="7030A0"/>
                </a:solidFill>
              </a:rPr>
              <a:t>брак .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4</a:t>
            </a:r>
            <a:r>
              <a:rPr lang="ru-RU" sz="2400" b="1" dirty="0" smtClean="0">
                <a:solidFill>
                  <a:srgbClr val="7030A0"/>
                </a:solidFill>
              </a:rPr>
              <a:t>.Пробуждение </a:t>
            </a:r>
            <a:r>
              <a:rPr lang="ru-RU" sz="2400" b="1" dirty="0">
                <a:solidFill>
                  <a:srgbClr val="7030A0"/>
                </a:solidFill>
              </a:rPr>
              <a:t>новых, еще не познавших бурных чувств, что уже испытала Татьяна. 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5</a:t>
            </a:r>
            <a:r>
              <a:rPr lang="ru-RU" sz="2400" b="1" dirty="0" smtClean="0">
                <a:solidFill>
                  <a:srgbClr val="7030A0"/>
                </a:solidFill>
              </a:rPr>
              <a:t>.Верность </a:t>
            </a:r>
            <a:r>
              <a:rPr lang="ru-RU" sz="2400" b="1" dirty="0">
                <a:solidFill>
                  <a:srgbClr val="7030A0"/>
                </a:solidFill>
              </a:rPr>
              <a:t>супружескому долгу. 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Вывод</a:t>
            </a:r>
            <a:r>
              <a:rPr lang="ru-RU" sz="2400" b="1" dirty="0">
                <a:solidFill>
                  <a:srgbClr val="7030A0"/>
                </a:solidFill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400022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3929058" y="285728"/>
            <a:ext cx="478634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Пушкин выделяет Татьяну из многих представительниц дворянского общества </a:t>
            </a:r>
            <a:r>
              <a:rPr lang="ru-RU" b="1" dirty="0" smtClean="0"/>
              <a:t>,потому что </a:t>
            </a:r>
            <a:r>
              <a:rPr lang="ru-RU" b="1" dirty="0"/>
              <a:t>она по своему развитию выше окружающей среды. Красота окружающей природы, постоянное уединение, привычка мыслить самостоятельно, природный ум сформировали внутренний мир Татьяны до которого, при всем своем уме, не дорос Онегин. В своей семье она была одинока. Пушкин пишет: "Дика, печальна, молчалива, как лань лесная, боязлива, она в семье своей родной казалась девочкой чужой". </a:t>
            </a:r>
          </a:p>
        </p:txBody>
      </p:sp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-1214478" y="4829383"/>
            <a:ext cx="621507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571868" y="485776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П</a:t>
            </a:r>
            <a:r>
              <a:rPr lang="ru-RU" b="1" dirty="0" smtClean="0"/>
              <a:t>ортрет </a:t>
            </a:r>
            <a:r>
              <a:rPr lang="ru-RU" b="1" dirty="0"/>
              <a:t>Татьяны отсутствует, словно </a:t>
            </a:r>
            <a:br>
              <a:rPr lang="ru-RU" b="1" dirty="0"/>
            </a:br>
            <a:r>
              <a:rPr lang="ru-RU" b="1" dirty="0"/>
              <a:t>автор пытается донести до читателя, что красота внешняя часто лишена жизни, если </a:t>
            </a:r>
            <a:br>
              <a:rPr lang="ru-RU" b="1" dirty="0"/>
            </a:br>
            <a:r>
              <a:rPr lang="ru-RU" b="1" dirty="0"/>
              <a:t>отсутствует прекрасная и чистая душа, а значит, лишена и поэзии.</a:t>
            </a:r>
          </a:p>
        </p:txBody>
      </p:sp>
      <p:pic>
        <p:nvPicPr>
          <p:cNvPr id="20" name="i-main-pic" descr="Картинка 1 из 1160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9" y="0"/>
            <a:ext cx="2309841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D:\124\Работы\20\Graphics\15back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7072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838200" y="1395562"/>
            <a:ext cx="8305800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С ранних лет она отличалась мечтательностью, жила особой внутренней жизнью. Автор подчеркивает, что девушка была лишена кокетства и притворства — качеств, которые так не нравились ему в женщинах. Много строк в романе посвящено роли книг, которые для Татьяны были особым миром, сформировали ее мировоззрение, душевные качества. Так Пушкин подводит нас к пониманию того, что Татьяна — натура поэтическая, высокая, одухотворенная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dirty="0" smtClean="0">
              <a:solidFill>
                <a:srgbClr val="333333"/>
              </a:solidFill>
              <a:latin typeface="Verdana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Verdana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 rot="10800000" flipV="1">
            <a:off x="0" y="4554573"/>
            <a:ext cx="40005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05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1" i="0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3400" y="4419599"/>
            <a:ext cx="7848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Поэт находит самые точные, самые убедительные слова, </a:t>
            </a:r>
            <a:endParaRPr lang="ru-RU" b="1" dirty="0" smtClean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чтобы объяснить, как несчастливо воспитали Евгения: </a:t>
            </a:r>
            <a:endParaRPr lang="ru-RU" b="1" dirty="0" smtClean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чувствовать, страдать, радоваться он не умеет. </a:t>
            </a:r>
            <a:endParaRPr lang="ru-RU" b="1" dirty="0" smtClean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Зато умеет «лицемерить, казаться, являться»;</a:t>
            </a:r>
            <a:endParaRPr lang="ru-RU" b="1" dirty="0" smtClean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зато,  как многие светские люди, умеет скучать, томиться.</a:t>
            </a:r>
            <a:endParaRPr lang="ru-RU" b="1" dirty="0" smtClean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:\124\Работы\20\Graphics\15back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-1"/>
            <a:ext cx="914400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0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190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Онегин, и Татьяна остро ощущают свое отчуждение от среды, в которой они вынуждены жить. Это выражается в том, что Татьяна "в семье своей родной казалась девочкой чужой", и в </a:t>
            </a:r>
            <a:r>
              <a:rPr kumimoji="0" lang="ru-RU" b="1" i="0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онегинской</a:t>
            </a:r>
            <a:r>
              <a:rPr kumimoji="0" lang="ru-RU" b="1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хандре. Значит, у Евгения и Татьяны есть черты, которые сближают их. Неудовлетворенность окружающей жизнью погружает их в прекрасный мир книг. Оба они обладают проницательным умом и наблюдательностью, их отношения проникнуты честностью и правдивостью. </a:t>
            </a:r>
            <a:endParaRPr kumimoji="0" lang="ru-RU" b="1" i="0" strike="noStrike" cap="none" normalizeH="0" baseline="0" dirty="0" smtClean="0">
              <a:ln>
                <a:noFill/>
              </a:ln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190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Обладая некоторыми сходными чертами, Онегин и Татьяна во многом различны меж собой. </a:t>
            </a:r>
            <a:r>
              <a:rPr kumimoji="0" lang="ru-RU" b="1" i="0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Онегинскому</a:t>
            </a:r>
            <a:r>
              <a:rPr kumimoji="0" lang="ru-RU" b="1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высокомерию и эгоизму противопоставляется душевная щедрость Татьяны. Эти качества героев ярче всего проявляются в любви. Онегин с юных лет усвоил "науку страсти нежной", которая подменила истинные чувства. </a:t>
            </a:r>
            <a:endParaRPr kumimoji="0" lang="ru-RU" b="1" i="0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190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 рано мог он лицемерить,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Таить надежду, ревновать,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Разуверять, заставить верить,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Казаться мрачным, изнывать,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Являться гордым и послушным,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Внимательным иль равнодушным!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190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Постоянное притворство стало его второй натурой, заглушило в душе способность искренне и сильно любить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:\124\Работы\20\Graphics\15back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5720" y="285728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Встретились два человека, которые могут дать друг другу счастье. Встретились — и заметили друг друга, и могли бы полюбить. .. Но Онегин отталкивает от себя эту возможность: </a:t>
            </a:r>
            <a:r>
              <a:rPr lang="ru-RU" b="1" u="sng" dirty="0"/>
              <a:t>он не верит в любовь, не верит в счастье, ни во что не верит, не умеет верить...</a:t>
            </a:r>
          </a:p>
          <a:p>
            <a:r>
              <a:rPr lang="ru-RU" b="1" u="sng" dirty="0"/>
              <a:t>А Татьяна — умеет! И верить, и мечтать, и ждать, и надеяться, и любить: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3286124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/>
              <a:t>Давно ее воображенье, Сгорая негой и тоской, Алкало </a:t>
            </a:r>
            <a:r>
              <a:rPr lang="ru-RU" sz="2000" b="1" dirty="0" smtClean="0"/>
              <a:t>пищи </a:t>
            </a:r>
            <a:r>
              <a:rPr lang="ru-RU" sz="2000" b="1" dirty="0"/>
              <a:t>роковой; </a:t>
            </a:r>
            <a:endParaRPr lang="ru-RU" sz="2000" b="1" dirty="0" smtClean="0"/>
          </a:p>
          <a:p>
            <a:r>
              <a:rPr lang="ru-RU" sz="2000" b="1" dirty="0" smtClean="0"/>
              <a:t>Давно </a:t>
            </a:r>
            <a:r>
              <a:rPr lang="ru-RU" sz="2000" b="1" dirty="0"/>
              <a:t>сердечное томленье </a:t>
            </a:r>
            <a:endParaRPr lang="ru-RU" sz="2000" b="1" dirty="0" smtClean="0"/>
          </a:p>
          <a:p>
            <a:r>
              <a:rPr lang="ru-RU" sz="2000" b="1" dirty="0" smtClean="0"/>
              <a:t>Теснило </a:t>
            </a:r>
            <a:r>
              <a:rPr lang="ru-RU" sz="2000" b="1" dirty="0"/>
              <a:t>ей младую грудь; </a:t>
            </a:r>
            <a:endParaRPr lang="ru-RU" sz="2000" b="1" dirty="0" smtClean="0"/>
          </a:p>
          <a:p>
            <a:r>
              <a:rPr lang="ru-RU" sz="2000" b="1" dirty="0" smtClean="0"/>
              <a:t>Душа </a:t>
            </a:r>
            <a:r>
              <a:rPr lang="ru-RU" sz="2000" b="1" dirty="0"/>
              <a:t>ждала... кого-нибудь,</a:t>
            </a:r>
          </a:p>
          <a:p>
            <a:r>
              <a:rPr lang="ru-RU" sz="2000" b="1" dirty="0"/>
              <a:t>И дождалась...  Открылись очи; </a:t>
            </a:r>
            <a:endParaRPr lang="ru-RU" sz="2000" b="1" dirty="0" smtClean="0"/>
          </a:p>
          <a:p>
            <a:r>
              <a:rPr lang="ru-RU" sz="2000" b="1" dirty="0" smtClean="0"/>
              <a:t>Она </a:t>
            </a:r>
            <a:r>
              <a:rPr lang="ru-RU" sz="2000" b="1" dirty="0"/>
              <a:t>сказала: </a:t>
            </a:r>
            <a:r>
              <a:rPr lang="ru-RU" sz="2000" b="1" dirty="0" smtClean="0"/>
              <a:t>это </a:t>
            </a:r>
            <a:r>
              <a:rPr lang="ru-RU" sz="2000" b="1" dirty="0"/>
              <a:t>он!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:\124\Работы\20\Graphics\15back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86116" y="71435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Она «любит без искусства», «доверчива», «от небес одарена воображением мятежным, умом и волею живой, и своенравной головой, и сердцем пламенным и нежным».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500306"/>
            <a:ext cx="78581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Письмо Татьяны пронизано тем же громадным чувством, о котором уже рассказывал нам Пушкин, и выражено теми же книжными словами, которые уже показал нам поэт: «несчастная доля», «души неопытной волненья», «то в вышнем суждено совете», «до гроба ты хранитель мой», «ты в сновиденьях мне являлся», «кто ты, мой ангел ли хранитель или коварный искуситель</a:t>
            </a:r>
            <a:r>
              <a:rPr lang="ru-RU" dirty="0"/>
              <a:t>»...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0"/>
            <a:ext cx="85725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Татьяна пытается вырваться из привычного для сельской барышни круга. Она –первая! – пишет письмо Онегину</a:t>
            </a:r>
            <a:r>
              <a:rPr lang="ru-RU" b="1" dirty="0" smtClean="0"/>
              <a:t>.</a:t>
            </a:r>
          </a:p>
          <a:p>
            <a:r>
              <a:rPr lang="ru-RU" b="1" dirty="0"/>
              <a:t> </a:t>
            </a:r>
            <a:r>
              <a:rPr lang="ru-RU" b="1" dirty="0" smtClean="0"/>
              <a:t>                                             /</a:t>
            </a:r>
            <a:r>
              <a:rPr lang="ru-RU" sz="2000" b="1" dirty="0" smtClean="0">
                <a:solidFill>
                  <a:schemeClr val="accent1"/>
                </a:solidFill>
              </a:rPr>
              <a:t>Послушаем  </a:t>
            </a:r>
            <a:r>
              <a:rPr lang="ru-RU" sz="2000" b="1" dirty="0" err="1" smtClean="0">
                <a:solidFill>
                  <a:schemeClr val="accent1"/>
                </a:solidFill>
              </a:rPr>
              <a:t>видеозаись</a:t>
            </a:r>
            <a:r>
              <a:rPr lang="ru-RU" sz="2000" b="1" dirty="0" smtClean="0">
                <a:solidFill>
                  <a:schemeClr val="accent1"/>
                </a:solidFill>
              </a:rPr>
              <a:t> </a:t>
            </a:r>
            <a:r>
              <a:rPr lang="ru-RU" sz="2000" b="1" dirty="0" err="1" smtClean="0">
                <a:solidFill>
                  <a:schemeClr val="accent1"/>
                </a:solidFill>
              </a:rPr>
              <a:t>псьма</a:t>
            </a:r>
            <a:r>
              <a:rPr lang="ru-RU" sz="2000" b="1" dirty="0" smtClean="0">
                <a:solidFill>
                  <a:schemeClr val="accent1"/>
                </a:solidFill>
              </a:rPr>
              <a:t> Татьяны Онегину/</a:t>
            </a:r>
            <a:endParaRPr lang="ru-RU" sz="2000" b="1" dirty="0">
              <a:solidFill>
                <a:schemeClr val="accent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4143380"/>
            <a:ext cx="77153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Что же помешало </a:t>
            </a:r>
            <a:r>
              <a:rPr lang="ru-RU" b="1" dirty="0"/>
              <a:t>Онегину отдаться чувству?</a:t>
            </a:r>
          </a:p>
          <a:p>
            <a:r>
              <a:rPr lang="ru-RU" b="1" dirty="0"/>
              <a:t>Всё, что произошло между Евгением и Татьяной подготовлено предыдущей жизнью Онегина.</a:t>
            </a:r>
          </a:p>
          <a:p>
            <a:r>
              <a:rPr lang="ru-RU" b="1" dirty="0"/>
              <a:t>Годы, прожитые в фальшивом мире, не прошли даром.»Роптанье вечное души» сменилось равнодушием и к людям, и к чувствам.</a:t>
            </a:r>
          </a:p>
          <a:p>
            <a:r>
              <a:rPr lang="ru-RU" b="1" dirty="0"/>
              <a:t>Теперь, когда чувство готово воскреснуть,- он испугался – предпочёл холодный покой.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:\124\Работы\20\Graphics\15back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57158" y="3286124"/>
            <a:ext cx="650084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Т</a:t>
            </a:r>
            <a:r>
              <a:rPr lang="ru-RU" b="1" dirty="0" smtClean="0"/>
              <a:t>акая </a:t>
            </a:r>
            <a:r>
              <a:rPr lang="ru-RU" b="1" dirty="0"/>
              <a:t>девушка, как Татьяна, была когда-то </a:t>
            </a:r>
            <a:r>
              <a:rPr lang="ru-RU" b="1" dirty="0" smtClean="0"/>
              <a:t>идеалом </a:t>
            </a:r>
            <a:r>
              <a:rPr lang="ru-RU" b="1" dirty="0"/>
              <a:t>Онегина! Но идеал этот — «прежний», Онегин больше </a:t>
            </a:r>
            <a:r>
              <a:rPr lang="ru-RU" b="1" dirty="0" smtClean="0"/>
              <a:t>не </a:t>
            </a:r>
            <a:r>
              <a:rPr lang="ru-RU" b="1" dirty="0"/>
              <a:t>верит в него; поздно, как ему кажется, встретил он Татьяну.. Ненавидя и презирая свет, он тем не менее заражен его </a:t>
            </a:r>
            <a:r>
              <a:rPr lang="ru-RU" b="1" dirty="0" smtClean="0"/>
              <a:t>взглядами</a:t>
            </a:r>
            <a:r>
              <a:rPr lang="ru-RU" b="1" dirty="0"/>
              <a:t>, его предрассудками:</a:t>
            </a:r>
          </a:p>
          <a:p>
            <a:r>
              <a:rPr lang="ru-RU" b="1" dirty="0"/>
              <a:t>Я, сколько ни любил бы вас, </a:t>
            </a:r>
            <a:endParaRPr lang="ru-RU" b="1" dirty="0" smtClean="0"/>
          </a:p>
          <a:p>
            <a:r>
              <a:rPr lang="ru-RU" b="1" dirty="0" smtClean="0"/>
              <a:t>Привыкнув</a:t>
            </a:r>
            <a:r>
              <a:rPr lang="ru-RU" b="1" dirty="0"/>
              <a:t>,  разлюблю тотчас; </a:t>
            </a:r>
            <a:endParaRPr lang="ru-RU" b="1" dirty="0" smtClean="0"/>
          </a:p>
          <a:p>
            <a:r>
              <a:rPr lang="ru-RU" b="1" dirty="0" smtClean="0"/>
              <a:t>Начнете </a:t>
            </a:r>
            <a:r>
              <a:rPr lang="ru-RU" b="1" dirty="0"/>
              <a:t>плакать: ваши слезы </a:t>
            </a:r>
            <a:endParaRPr lang="ru-RU" b="1" dirty="0" smtClean="0"/>
          </a:p>
          <a:p>
            <a:r>
              <a:rPr lang="ru-RU" b="1" dirty="0" smtClean="0"/>
              <a:t>Не </a:t>
            </a:r>
            <a:r>
              <a:rPr lang="ru-RU" b="1" dirty="0"/>
              <a:t>тронут сердца моего, </a:t>
            </a:r>
            <a:endParaRPr lang="ru-RU" b="1" dirty="0" smtClean="0"/>
          </a:p>
          <a:p>
            <a:r>
              <a:rPr lang="ru-RU" b="1" dirty="0" smtClean="0"/>
              <a:t>А </a:t>
            </a:r>
            <a:r>
              <a:rPr lang="ru-RU" b="1" dirty="0"/>
              <a:t>будут лишь бесить его...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Рисунок 9" descr="D:\124\Работы\20\Graphics\15back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285720" y="152400"/>
            <a:ext cx="84296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Встретив Татьяну на балу в Москве,  уже Онегин пишет ей письмо</a:t>
            </a:r>
            <a:r>
              <a:rPr lang="ru-RU" b="1" dirty="0" smtClean="0"/>
              <a:t>. В то время она была уже женой генерала.</a:t>
            </a:r>
            <a:endParaRPr lang="ru-RU" b="1" dirty="0"/>
          </a:p>
        </p:txBody>
      </p:sp>
      <p:pic>
        <p:nvPicPr>
          <p:cNvPr id="12" name="Рисунок 11" descr="Иллюстрация к роману Евгений Онегин. Бал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642918"/>
            <a:ext cx="3514733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500034" y="78579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928662" y="3214686"/>
            <a:ext cx="75009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Трудно писать такое письмо человеку, чью любовь ты </a:t>
            </a:r>
            <a:r>
              <a:rPr lang="ru-RU" b="1" i="1" dirty="0" smtClean="0"/>
              <a:t>отверг</a:t>
            </a:r>
            <a:r>
              <a:rPr lang="ru-RU" b="1" i="1" dirty="0"/>
              <a:t>. Еще труднее понимать, что человек этот совсем тебя </a:t>
            </a:r>
            <a:r>
              <a:rPr lang="ru-RU" b="1" i="1" dirty="0" smtClean="0"/>
              <a:t>не знает </a:t>
            </a:r>
            <a:r>
              <a:rPr lang="ru-RU" b="1" i="1" dirty="0"/>
              <a:t>и может не поверить, увидеть «затеи хитрости </a:t>
            </a:r>
            <a:r>
              <a:rPr lang="ru-RU" b="1" i="1" dirty="0" smtClean="0"/>
              <a:t>презренной  там</a:t>
            </a:r>
            <a:r>
              <a:rPr lang="ru-RU" b="1" i="1" dirty="0"/>
              <a:t>, где </a:t>
            </a:r>
            <a:r>
              <a:rPr lang="ru-RU" b="1" i="1" dirty="0" smtClean="0"/>
              <a:t>кипит мучительное </a:t>
            </a:r>
            <a:r>
              <a:rPr lang="ru-RU" b="1" i="1" dirty="0"/>
              <a:t>и глубокое чувство... </a:t>
            </a:r>
            <a:endParaRPr lang="ru-RU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428728" y="4786322"/>
            <a:ext cx="69294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Теперь ему даже подумать страшно о тех временах, когда </a:t>
            </a:r>
            <a:r>
              <a:rPr lang="ru-RU" b="1" dirty="0" err="1"/>
              <a:t>он_отверг</a:t>
            </a:r>
            <a:r>
              <a:rPr lang="ru-RU" b="1" dirty="0"/>
              <a:t> свою любимую  Он не может понять себя самого,  </a:t>
            </a:r>
            <a:r>
              <a:rPr lang="ru-RU" b="1" dirty="0" smtClean="0"/>
              <a:t>каким </a:t>
            </a:r>
            <a:r>
              <a:rPr lang="ru-RU" b="1" dirty="0"/>
              <a:t>был он тогда,-- не может, потому что теперь он другой.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225</TotalTime>
  <Words>1222</Words>
  <Application>Microsoft Office PowerPoint</Application>
  <PresentationFormat>Экран (4:3)</PresentationFormat>
  <Paragraphs>76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Тема : Татьяна Ларина -любимая героиня Пушкина . Цельность, благородная простота характера Татьяны  Цель исследовательской работы:</vt:lpstr>
      <vt:lpstr>План моего выступления: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Гульназ</dc:creator>
  <cp:lastModifiedBy>Admin</cp:lastModifiedBy>
  <cp:revision>35</cp:revision>
  <dcterms:created xsi:type="dcterms:W3CDTF">2012-12-05T16:06:38Z</dcterms:created>
  <dcterms:modified xsi:type="dcterms:W3CDTF">2012-12-23T15:35:50Z</dcterms:modified>
</cp:coreProperties>
</file>