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1C1A3-8F9E-42A8-9D5E-5BC61F78A65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9CA9F-705C-4B46-9C34-FA4BC8AD5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102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9CA9F-705C-4B46-9C34-FA4BC8AD51B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2159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9CA9F-705C-4B46-9C34-FA4BC8AD51B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269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7AA5-EB58-4B1A-9058-F856529D7E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CD99C-F8D1-48B1-B3A1-37ABB10B669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7AA5-EB58-4B1A-9058-F856529D7E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CD99C-F8D1-48B1-B3A1-37ABB10B6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7AA5-EB58-4B1A-9058-F856529D7E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CD99C-F8D1-48B1-B3A1-37ABB10B6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7AA5-EB58-4B1A-9058-F856529D7E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CD99C-F8D1-48B1-B3A1-37ABB10B669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7AA5-EB58-4B1A-9058-F856529D7E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CD99C-F8D1-48B1-B3A1-37ABB10B6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7AA5-EB58-4B1A-9058-F856529D7E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CD99C-F8D1-48B1-B3A1-37ABB10B6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7AA5-EB58-4B1A-9058-F856529D7E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CD99C-F8D1-48B1-B3A1-37ABB10B6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7AA5-EB58-4B1A-9058-F856529D7E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CD99C-F8D1-48B1-B3A1-37ABB10B6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7AA5-EB58-4B1A-9058-F856529D7E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CD99C-F8D1-48B1-B3A1-37ABB10B6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7AA5-EB58-4B1A-9058-F856529D7E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CD99C-F8D1-48B1-B3A1-37ABB10B6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7AA5-EB58-4B1A-9058-F856529D7E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CD99C-F8D1-48B1-B3A1-37ABB10B6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689F7AA5-EB58-4B1A-9058-F856529D7E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E66CD99C-F8D1-48B1-B3A1-37ABB10B669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ncyklopedia.narod.ru/" TargetMode="External"/><Relationship Id="rId2" Type="http://schemas.openxmlformats.org/officeDocument/2006/relationships/hyperlink" Target="http://ru.wikipedia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enagid.ru/1666-frants-iosif-i-i-elizaveta-gabsburgi" TargetMode="External"/><Relationship Id="rId5" Type="http://schemas.openxmlformats.org/officeDocument/2006/relationships/hyperlink" Target="http://ah.milua.org/austria-hungaria/personalii/franz-joseph1.html" TargetMode="External"/><Relationship Id="rId4" Type="http://schemas.openxmlformats.org/officeDocument/2006/relationships/hyperlink" Target="http://all-generals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4653136"/>
            <a:ext cx="3552056" cy="2063080"/>
          </a:xfrm>
        </p:spPr>
        <p:txBody>
          <a:bodyPr/>
          <a:lstStyle/>
          <a:p>
            <a:pPr algn="l"/>
            <a:r>
              <a:rPr lang="ru-RU" dirty="0" smtClean="0"/>
              <a:t>Работу выполнил:</a:t>
            </a:r>
          </a:p>
          <a:p>
            <a:pPr algn="l"/>
            <a:r>
              <a:rPr lang="ru-RU" dirty="0" smtClean="0"/>
              <a:t>ученик 8 «А» класса </a:t>
            </a:r>
            <a:r>
              <a:rPr lang="ru-RU" dirty="0" err="1" smtClean="0"/>
              <a:t>Борейшо</a:t>
            </a:r>
            <a:r>
              <a:rPr lang="ru-RU" dirty="0" smtClean="0"/>
              <a:t> Даниил</a:t>
            </a:r>
          </a:p>
          <a:p>
            <a:pPr algn="l"/>
            <a:r>
              <a:rPr lang="ru-RU" dirty="0" smtClean="0"/>
              <a:t>Преподаватель:</a:t>
            </a:r>
          </a:p>
          <a:p>
            <a:pPr algn="l"/>
            <a:r>
              <a:rPr lang="ru-RU" dirty="0" smtClean="0"/>
              <a:t>Демидова Ирина Васильевна,</a:t>
            </a:r>
          </a:p>
          <a:p>
            <a:pPr algn="l"/>
            <a:r>
              <a:rPr lang="ru-RU" dirty="0" smtClean="0"/>
              <a:t>Учитель истории и обществознания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Проект «Личности в истории»</a:t>
            </a:r>
            <a:br>
              <a:rPr lang="ru-RU" sz="2700" dirty="0" smtClean="0"/>
            </a:br>
            <a:r>
              <a:rPr lang="ru-RU" sz="3600" b="1" dirty="0" smtClean="0"/>
              <a:t>Франц Иосиф </a:t>
            </a:r>
            <a:r>
              <a:rPr lang="en-US" sz="3600" b="1" dirty="0" smtClean="0"/>
              <a:t>I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(18 августа 1830 – 21 ноября 1916)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908720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Государственное бюджетное общеобразовательное учреждение</a:t>
            </a:r>
          </a:p>
          <a:p>
            <a:pPr algn="ctr"/>
            <a:r>
              <a:rPr lang="ru-RU" b="1" dirty="0"/>
              <a:t>Лицей № 373 Московского района Санкт-Петербурга «Экономический лицей»</a:t>
            </a:r>
          </a:p>
        </p:txBody>
      </p:sp>
    </p:spTree>
    <p:extLst>
      <p:ext uri="{BB962C8B-B14F-4D97-AF65-F5344CB8AC3E}">
        <p14:creationId xmlns:p14="http://schemas.microsoft.com/office/powerpoint/2010/main" val="4178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132856"/>
            <a:ext cx="4968552" cy="4114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/>
              <a:t>С началом войны император не встал во главе армии, а назначил командующим своего брата эрцгерцога Фридриха. Еще два года император пытался держать все нити управления государством в своих руках, но затем его состояние резко ухудшилось и 21 ноября 1916 г. Франц Иосиф I скончался в </a:t>
            </a:r>
            <a:r>
              <a:rPr lang="ru-RU" sz="2400" dirty="0" err="1" smtClean="0"/>
              <a:t>Шенбрунне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764704"/>
            <a:ext cx="3086100" cy="4114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3456384" cy="1143000"/>
          </a:xfrm>
        </p:spPr>
        <p:txBody>
          <a:bodyPr/>
          <a:lstStyle/>
          <a:p>
            <a:r>
              <a:rPr lang="ru-RU" dirty="0" smtClean="0"/>
              <a:t>Смерть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770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412776"/>
            <a:ext cx="4536504" cy="5112568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4800" b="1" dirty="0" smtClean="0"/>
              <a:t>В 1854 году Франц Иосиф женился на баварской принцессе Елизавете, известной как «Сисси». </a:t>
            </a:r>
          </a:p>
          <a:p>
            <a:pPr marL="0" indent="0" algn="ctr">
              <a:buNone/>
            </a:pPr>
            <a:r>
              <a:rPr lang="ru-RU" sz="4800" b="1" dirty="0" smtClean="0"/>
              <a:t>Её отношения с матерью Франца Иосифа императрицей Софией не сложились, вскоре у Елизаветы развилось нервное расстройство. </a:t>
            </a:r>
          </a:p>
          <a:p>
            <a:pPr marL="0" indent="0" algn="ctr">
              <a:buNone/>
            </a:pPr>
            <a:r>
              <a:rPr lang="ru-RU" sz="4800" b="1" dirty="0" smtClean="0"/>
              <a:t>Поскольку престиж императорской фамилии и так был нарушен гомосексуальными похождениями младшего брата Людвига (который в итоге был выслан из Вены), во избежание возможных осложнений Елизавета удалилась от двора.</a:t>
            </a:r>
          </a:p>
          <a:p>
            <a:pPr algn="ctr"/>
            <a:endParaRPr lang="ru-RU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484784"/>
            <a:ext cx="3250692" cy="4114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3314328" cy="850106"/>
          </a:xfrm>
        </p:spPr>
        <p:txBody>
          <a:bodyPr/>
          <a:lstStyle/>
          <a:p>
            <a:r>
              <a:rPr lang="ru-RU" dirty="0" smtClean="0"/>
              <a:t>Семья. Жена.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8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600200"/>
            <a:ext cx="5256584" cy="4114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 smtClean="0"/>
              <a:t>С 1875 года до 1914 года летней резиденцией для супружеской пары явилась Вилла в </a:t>
            </a:r>
            <a:r>
              <a:rPr lang="ru-RU" sz="2400" b="1" dirty="0" err="1" smtClean="0"/>
              <a:t>Бад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Ишле</a:t>
            </a:r>
            <a:r>
              <a:rPr lang="ru-RU" sz="2400" b="1" dirty="0" smtClean="0"/>
              <a:t>. </a:t>
            </a:r>
          </a:p>
          <a:p>
            <a:pPr marL="0" indent="0">
              <a:buNone/>
            </a:pPr>
            <a:r>
              <a:rPr lang="ru-RU" sz="2400" b="1" dirty="0" smtClean="0"/>
              <a:t>С 1860-х императрица проводила время в путешествиях, редко встречаясь с мужем и почти не участвуя в воспитании детей.</a:t>
            </a:r>
          </a:p>
          <a:p>
            <a:pPr marL="0" indent="0">
              <a:buNone/>
            </a:pPr>
            <a:r>
              <a:rPr lang="ru-RU" sz="2400" b="1" dirty="0" smtClean="0"/>
              <a:t>В 1898 году императрица Елизавета была убита в Женеве итальянским анархистом </a:t>
            </a:r>
            <a:r>
              <a:rPr lang="ru-RU" sz="2400" b="1" dirty="0" err="1" smtClean="0"/>
              <a:t>Луиджи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Лукени</a:t>
            </a:r>
            <a:r>
              <a:rPr lang="ru-RU" sz="2400" b="1" dirty="0" smtClean="0"/>
              <a:t>.</a:t>
            </a:r>
          </a:p>
          <a:p>
            <a:endParaRPr lang="ru-RU" sz="2400" b="1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412776"/>
            <a:ext cx="2806881" cy="4114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3242320" cy="1143000"/>
          </a:xfrm>
        </p:spPr>
        <p:txBody>
          <a:bodyPr/>
          <a:lstStyle/>
          <a:p>
            <a:r>
              <a:rPr lang="ru-RU" dirty="0" smtClean="0"/>
              <a:t>Семья. Жена.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58242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600200"/>
            <a:ext cx="4019872" cy="4114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Единственный сын и наследник Франца Иосифа кронпринц Рудольф застрелился в 1889 году в замке </a:t>
            </a:r>
            <a:r>
              <a:rPr lang="ru-RU" sz="2800" dirty="0" err="1" smtClean="0"/>
              <a:t>Майерлинг</a:t>
            </a:r>
            <a:r>
              <a:rPr lang="ru-RU" sz="2800" dirty="0" smtClean="0"/>
              <a:t>, убив перед тем свою возлюбленную баронессу Марию Вечеру. 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764704"/>
            <a:ext cx="3922060" cy="55023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3386336" cy="1143000"/>
          </a:xfrm>
        </p:spPr>
        <p:txBody>
          <a:bodyPr/>
          <a:lstStyle/>
          <a:p>
            <a:pPr algn="ctr"/>
            <a:r>
              <a:rPr lang="ru-RU" dirty="0" smtClean="0"/>
              <a:t>Семья. Сын.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766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/>
              <a:t>Первая трагедия потрясла семью Франца Иосифа в 1867 году, когда в Мексике республиканцами был расстрелян его родной брат Максимилиан, провозглашенный императором Мексики. </a:t>
            </a:r>
          </a:p>
          <a:p>
            <a:pPr algn="ctr"/>
            <a:endParaRPr lang="ru-RU" sz="28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908720"/>
            <a:ext cx="3585702" cy="48919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2882280" cy="1143000"/>
          </a:xfrm>
        </p:spPr>
        <p:txBody>
          <a:bodyPr/>
          <a:lstStyle/>
          <a:p>
            <a:r>
              <a:rPr lang="ru-RU" dirty="0" smtClean="0"/>
              <a:t>Семья. Брат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6444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600200"/>
            <a:ext cx="4176464" cy="492514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600" dirty="0" smtClean="0"/>
              <a:t>С 1885 года любовницей императора была актриса Катарина </a:t>
            </a:r>
            <a:r>
              <a:rPr lang="ru-RU" sz="2600" dirty="0" err="1" smtClean="0"/>
              <a:t>Шратт</a:t>
            </a:r>
            <a:r>
              <a:rPr lang="ru-RU" sz="2600" dirty="0" smtClean="0"/>
              <a:t>, их отношения никогда не скрывались.</a:t>
            </a:r>
          </a:p>
          <a:p>
            <a:pPr marL="0" indent="0" algn="ctr">
              <a:buNone/>
            </a:pPr>
            <a:r>
              <a:rPr lang="ru-RU" sz="2600" dirty="0" smtClean="0"/>
              <a:t>В течение 14 лет продолжалась любовная связь императора с женой железнодорожного служащего Анной </a:t>
            </a:r>
            <a:r>
              <a:rPr lang="ru-RU" sz="2600" dirty="0" err="1" smtClean="0"/>
              <a:t>Наговски</a:t>
            </a:r>
            <a:r>
              <a:rPr lang="ru-RU" sz="2600" dirty="0" smtClean="0"/>
              <a:t>. Предполагается, что Франц Иосиф является отцом двух детей Анны </a:t>
            </a:r>
            <a:r>
              <a:rPr lang="ru-RU" sz="2600" dirty="0" err="1" smtClean="0"/>
              <a:t>Наговски</a:t>
            </a:r>
            <a:r>
              <a:rPr lang="ru-RU" sz="2600" dirty="0" smtClean="0"/>
              <a:t> — </a:t>
            </a:r>
            <a:r>
              <a:rPr lang="ru-RU" sz="2600" dirty="0" err="1" smtClean="0"/>
              <a:t>Хелены</a:t>
            </a:r>
            <a:r>
              <a:rPr lang="ru-RU" sz="2600" dirty="0" smtClean="0"/>
              <a:t> и Франца</a:t>
            </a:r>
          </a:p>
          <a:p>
            <a:pPr algn="ctr"/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2903378"/>
            <a:ext cx="2395309" cy="33657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3314328" cy="1143000"/>
          </a:xfrm>
        </p:spPr>
        <p:txBody>
          <a:bodyPr/>
          <a:lstStyle/>
          <a:p>
            <a:pPr algn="ctr"/>
            <a:r>
              <a:rPr lang="ru-RU" dirty="0" smtClean="0"/>
              <a:t>Любовницы.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60648"/>
            <a:ext cx="2304256" cy="38858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90925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ru.wikipedia.org</a:t>
            </a:r>
            <a:endParaRPr lang="ru-RU" sz="2800" dirty="0" smtClean="0"/>
          </a:p>
          <a:p>
            <a:r>
              <a:rPr lang="en-US" sz="2800" dirty="0">
                <a:hlinkClick r:id="rId3"/>
              </a:rPr>
              <a:t>http://</a:t>
            </a:r>
            <a:r>
              <a:rPr lang="en-US" sz="2800" dirty="0" smtClean="0">
                <a:hlinkClick r:id="rId3"/>
              </a:rPr>
              <a:t>encyklopedia.narod.ru</a:t>
            </a:r>
            <a:endParaRPr lang="ru-RU" sz="2800" dirty="0" smtClean="0"/>
          </a:p>
          <a:p>
            <a:r>
              <a:rPr lang="en-US" sz="2800" dirty="0">
                <a:hlinkClick r:id="rId4"/>
              </a:rPr>
              <a:t>http://</a:t>
            </a:r>
            <a:r>
              <a:rPr lang="en-US" sz="2800" dirty="0" smtClean="0">
                <a:hlinkClick r:id="rId4"/>
              </a:rPr>
              <a:t>all-generals.ru</a:t>
            </a:r>
            <a:endParaRPr lang="ru-RU" sz="2800" dirty="0" smtClean="0"/>
          </a:p>
          <a:p>
            <a:r>
              <a:rPr lang="en-US" sz="2800" dirty="0">
                <a:hlinkClick r:id="rId5"/>
              </a:rPr>
              <a:t>http://</a:t>
            </a:r>
            <a:r>
              <a:rPr lang="en-US" sz="2800" dirty="0" smtClean="0">
                <a:hlinkClick r:id="rId5"/>
              </a:rPr>
              <a:t>ah.milua.org/austria-hungaria/personalii/franz-joseph1.html</a:t>
            </a:r>
            <a:endParaRPr lang="ru-RU" sz="2800" dirty="0" smtClean="0"/>
          </a:p>
          <a:p>
            <a:r>
              <a:rPr lang="en-US" sz="2800" dirty="0">
                <a:hlinkClick r:id="rId6"/>
              </a:rPr>
              <a:t>http://</a:t>
            </a:r>
            <a:r>
              <a:rPr lang="en-US" sz="2800" dirty="0" smtClean="0">
                <a:hlinkClick r:id="rId6"/>
              </a:rPr>
              <a:t>venagid.ru/1666-frants-iosif-i-i-elizaveta-gabsburgi</a:t>
            </a:r>
            <a:endParaRPr lang="ru-RU" sz="2800" dirty="0" smtClean="0"/>
          </a:p>
          <a:p>
            <a:endParaRPr lang="ru-RU" sz="28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2901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514128" cy="562074"/>
          </a:xfrm>
        </p:spPr>
        <p:txBody>
          <a:bodyPr/>
          <a:lstStyle/>
          <a:p>
            <a:r>
              <a:rPr lang="ru-RU" dirty="0" smtClean="0"/>
              <a:t>Титул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795148"/>
            <a:ext cx="9144000" cy="4114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/>
              <a:t>Его Императорское и Апостолическое Величество Франц Иосиф I, Божьей милостью император австрийский, король венгерский и богемский, король ломбардский и венецианский, далматинский, хорватский, </a:t>
            </a:r>
            <a:r>
              <a:rPr lang="ru-RU" sz="2400" b="1" dirty="0" err="1" smtClean="0"/>
              <a:t>славонский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галицийский</a:t>
            </a:r>
            <a:r>
              <a:rPr lang="ru-RU" sz="2400" b="1" dirty="0" smtClean="0"/>
              <a:t> и </a:t>
            </a:r>
            <a:r>
              <a:rPr lang="ru-RU" sz="2400" b="1" dirty="0" err="1" smtClean="0"/>
              <a:t>лодомерский</a:t>
            </a:r>
            <a:r>
              <a:rPr lang="ru-RU" sz="2400" b="1" dirty="0" smtClean="0"/>
              <a:t>, иллирийский, король иерусалимский и проч.; эрцгерцог австрийский; великий герцог тосканский и </a:t>
            </a:r>
            <a:r>
              <a:rPr lang="ru-RU" sz="2400" b="1" dirty="0" err="1" smtClean="0"/>
              <a:t>краковский</a:t>
            </a:r>
            <a:r>
              <a:rPr lang="ru-RU" sz="2400" b="1" dirty="0" smtClean="0"/>
              <a:t>; герцог лотарингский, </a:t>
            </a:r>
            <a:r>
              <a:rPr lang="ru-RU" sz="2400" b="1" dirty="0" err="1" smtClean="0"/>
              <a:t>зальцбургский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штирский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каринтийский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карниольский</a:t>
            </a:r>
            <a:r>
              <a:rPr lang="ru-RU" sz="2400" b="1" dirty="0" smtClean="0"/>
              <a:t> и </a:t>
            </a:r>
            <a:r>
              <a:rPr lang="ru-RU" sz="2400" b="1" dirty="0" err="1" smtClean="0"/>
              <a:t>буковинский</a:t>
            </a:r>
            <a:r>
              <a:rPr lang="ru-RU" sz="2400" b="1" dirty="0" smtClean="0"/>
              <a:t>; великий князь трансильванский; маркграф моравский; герцог Верхней и Нижней Силезии, </a:t>
            </a:r>
            <a:r>
              <a:rPr lang="ru-RU" sz="2400" b="1" dirty="0" err="1" smtClean="0"/>
              <a:t>моденский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пармский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пьяченцский</a:t>
            </a:r>
            <a:r>
              <a:rPr lang="ru-RU" sz="2400" b="1" dirty="0" smtClean="0"/>
              <a:t> и </a:t>
            </a:r>
            <a:r>
              <a:rPr lang="ru-RU" sz="2400" b="1" dirty="0" err="1" smtClean="0"/>
              <a:t>гуастальский</a:t>
            </a:r>
            <a:r>
              <a:rPr lang="ru-RU" sz="2400" b="1" dirty="0" smtClean="0"/>
              <a:t>, Освенцима и Затора; </a:t>
            </a:r>
            <a:r>
              <a:rPr lang="ru-RU" sz="2400" b="1" dirty="0" err="1" smtClean="0"/>
              <a:t>тешинский</a:t>
            </a:r>
            <a:r>
              <a:rPr lang="ru-RU" sz="2400" b="1" dirty="0" smtClean="0"/>
              <a:t>, фриульский, </a:t>
            </a:r>
            <a:r>
              <a:rPr lang="ru-RU" sz="2400" b="1" dirty="0" err="1" smtClean="0"/>
              <a:t>рагузский</a:t>
            </a:r>
            <a:r>
              <a:rPr lang="ru-RU" sz="2400" b="1" dirty="0" smtClean="0"/>
              <a:t> и </a:t>
            </a:r>
            <a:r>
              <a:rPr lang="ru-RU" sz="2400" b="1" dirty="0" err="1" smtClean="0"/>
              <a:t>зарский</a:t>
            </a:r>
            <a:r>
              <a:rPr lang="ru-RU" sz="2400" b="1" dirty="0" smtClean="0"/>
              <a:t>; владетельный граф </a:t>
            </a:r>
            <a:r>
              <a:rPr lang="ru-RU" sz="2400" b="1" dirty="0" err="1" smtClean="0"/>
              <a:t>габсбургский</a:t>
            </a:r>
            <a:r>
              <a:rPr lang="ru-RU" sz="2400" b="1" dirty="0" smtClean="0"/>
              <a:t> и тирольский, </a:t>
            </a:r>
            <a:r>
              <a:rPr lang="ru-RU" sz="2400" b="1" dirty="0" err="1" smtClean="0"/>
              <a:t>кибургский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горицский</a:t>
            </a:r>
            <a:r>
              <a:rPr lang="ru-RU" sz="2400" b="1" dirty="0" smtClean="0"/>
              <a:t> и </a:t>
            </a:r>
            <a:r>
              <a:rPr lang="ru-RU" sz="2400" b="1" dirty="0" err="1" smtClean="0"/>
              <a:t>градишский</a:t>
            </a:r>
            <a:r>
              <a:rPr lang="ru-RU" sz="2400" b="1" dirty="0" smtClean="0"/>
              <a:t>; князь </a:t>
            </a:r>
            <a:r>
              <a:rPr lang="ru-RU" sz="2400" b="1" dirty="0" err="1" smtClean="0"/>
              <a:t>трентский</a:t>
            </a:r>
            <a:r>
              <a:rPr lang="ru-RU" sz="2400" b="1" dirty="0" smtClean="0"/>
              <a:t> и </a:t>
            </a:r>
            <a:r>
              <a:rPr lang="ru-RU" sz="2400" b="1" dirty="0" err="1" smtClean="0"/>
              <a:t>бриксенский</a:t>
            </a:r>
            <a:r>
              <a:rPr lang="ru-RU" sz="2400" b="1" dirty="0" smtClean="0"/>
              <a:t>; маркграф Верхних и Нижних Лужиц и Истрии; граф </a:t>
            </a:r>
            <a:r>
              <a:rPr lang="ru-RU" sz="2400" b="1" dirty="0" err="1" smtClean="0"/>
              <a:t>Гогенемс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Фельдкирх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Брегенц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Зоннебер</a:t>
            </a:r>
            <a:r>
              <a:rPr lang="ru-RU" sz="2400" b="1" dirty="0" smtClean="0"/>
              <a:t> и проч.; государь Триеста, </a:t>
            </a:r>
            <a:r>
              <a:rPr lang="ru-RU" sz="2400" b="1" dirty="0" err="1" smtClean="0"/>
              <a:t>Котора</a:t>
            </a:r>
            <a:r>
              <a:rPr lang="ru-RU" sz="2400" b="1" dirty="0" smtClean="0"/>
              <a:t> и Вендской марки; Великий Воевода Сербии, и прочая, и прочая, и прочая.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31691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332656"/>
            <a:ext cx="4752528" cy="53823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Старший сын эрцгерцога Франца Карла, сына Франца II и младшего брата Фердинанда I.</a:t>
            </a:r>
          </a:p>
          <a:p>
            <a:pPr marL="0" indent="0" algn="ctr">
              <a:buNone/>
            </a:pPr>
            <a:r>
              <a:rPr lang="ru-RU" sz="2800" dirty="0" smtClean="0"/>
              <a:t>Мать — София Баварская. В ходе австрийской революции 1848 года его дядя отрёкся от престола, а отец отказался от прав наследования, и 18-летний Франц Иосиф I оказался во главе многонациональной державы Габсбургов.</a:t>
            </a:r>
          </a:p>
          <a:p>
            <a:pPr algn="ctr"/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268760"/>
            <a:ext cx="3312368" cy="49503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274638"/>
            <a:ext cx="3170312" cy="850106"/>
          </a:xfrm>
        </p:spPr>
        <p:txBody>
          <a:bodyPr/>
          <a:lstStyle/>
          <a:p>
            <a:pPr algn="ctr"/>
            <a:r>
              <a:rPr lang="ru-RU" b="1" dirty="0" smtClean="0"/>
              <a:t>Детство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7116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052736"/>
            <a:ext cx="4608512" cy="4114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dirty="0" smtClean="0"/>
              <a:t>Новый император получил корону во многом благодаря помощи русских войск в подавлении Венгерского восстания, что было унижением для австрийской монархии. </a:t>
            </a:r>
          </a:p>
          <a:p>
            <a:pPr marL="0" indent="0" algn="ctr">
              <a:buNone/>
            </a:pPr>
            <a:r>
              <a:rPr lang="ru-RU" sz="2000" b="1" dirty="0" smtClean="0"/>
              <a:t>В начале Крымской войны немаловажную роль сыграла уверенность русского императора Николая I в поддержке недавно вырученных австрийцев. </a:t>
            </a:r>
          </a:p>
          <a:p>
            <a:pPr marL="0" indent="0" algn="ctr">
              <a:buNone/>
            </a:pPr>
            <a:r>
              <a:rPr lang="ru-RU" sz="2000" b="1" dirty="0" smtClean="0"/>
              <a:t>Несмотря на то, что Австрия не вступила в конфликт, ряд дипломатических ошибок — прежде всего жесткий ультиматум по условиям мира, выдвинутый России именно Австрией — привёл к тому, что страна осталась без значимых союзников. 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4"/>
          <a:stretch/>
        </p:blipFill>
        <p:spPr>
          <a:xfrm>
            <a:off x="5364088" y="836712"/>
            <a:ext cx="3590419" cy="46053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3962400" cy="864096"/>
          </a:xfrm>
        </p:spPr>
        <p:txBody>
          <a:bodyPr/>
          <a:lstStyle/>
          <a:p>
            <a:r>
              <a:rPr lang="ru-RU" dirty="0" smtClean="0"/>
              <a:t>Начало правления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240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628800"/>
            <a:ext cx="4394448" cy="4114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 smtClean="0"/>
              <a:t>Этим воспользовалось Сардинское королевство, при поддержке Франции и Пруссии возобновившее борьбу за объединение Италии. В результате к 1860 году империя потеряла Ломбардию, а представители дома Габсбургов лишились власти в </a:t>
            </a:r>
            <a:r>
              <a:rPr lang="ru-RU" sz="2800" b="1" dirty="0" err="1" smtClean="0"/>
              <a:t>Модене</a:t>
            </a:r>
            <a:r>
              <a:rPr lang="ru-RU" sz="2800" b="1" dirty="0" smtClean="0"/>
              <a:t> и Тоскане.</a:t>
            </a:r>
            <a:endParaRPr lang="ru-RU" sz="28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196752"/>
            <a:ext cx="4039794" cy="4950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3890392" cy="778098"/>
          </a:xfrm>
        </p:spPr>
        <p:txBody>
          <a:bodyPr/>
          <a:lstStyle/>
          <a:p>
            <a:r>
              <a:rPr lang="ru-RU" dirty="0" smtClean="0"/>
              <a:t>Начало правления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006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3645024"/>
            <a:ext cx="8712968" cy="2286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/>
              <a:t>В 1866 году Австрия начала войну против Пруссии, причиной которой был вопрос о лидерстве в германском мире. После битвы при Садовой, закончившейся разгромом австрийской армии, империя была вынуждена признать поражение. </a:t>
            </a:r>
          </a:p>
          <a:p>
            <a:pPr marL="0" indent="0" algn="ctr">
              <a:buNone/>
            </a:pPr>
            <a:r>
              <a:rPr lang="ru-RU" sz="2400" b="1" dirty="0" smtClean="0"/>
              <a:t>Австрия потеряла Венецию и признала объединение северогерманских государств с Пруссией. </a:t>
            </a:r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60648"/>
            <a:ext cx="4523408" cy="30487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3602360" cy="1143000"/>
          </a:xfrm>
        </p:spPr>
        <p:txBody>
          <a:bodyPr/>
          <a:lstStyle/>
          <a:p>
            <a:r>
              <a:rPr lang="ru-RU" dirty="0" smtClean="0"/>
              <a:t>Война с Пруссией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273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600200"/>
            <a:ext cx="5688632" cy="41148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400" b="1" dirty="0" smtClean="0"/>
              <a:t>Вскоре после этого венгерская элита потребовала от Франца Иосифа предоставления ей равных прав с австрийскими немцами и преобразования Австрийской империи в двуединую монархию. Опасаясь новой революции, император, в 1853 году чуть не убитый венгерским националистом, был вынужден согласиться. </a:t>
            </a:r>
          </a:p>
          <a:p>
            <a:pPr marL="0" indent="0" algn="ctr">
              <a:buNone/>
            </a:pPr>
            <a:r>
              <a:rPr lang="ru-RU" sz="2400" b="1" dirty="0" smtClean="0"/>
              <a:t>Это привело к началу национального движения и среди других народов дунайской монархии.</a:t>
            </a:r>
          </a:p>
          <a:p>
            <a:pPr algn="ctr"/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412776"/>
            <a:ext cx="2736304" cy="4114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706090"/>
          </a:xfrm>
        </p:spPr>
        <p:txBody>
          <a:bodyPr>
            <a:normAutofit/>
          </a:bodyPr>
          <a:lstStyle/>
          <a:p>
            <a:r>
              <a:rPr lang="ru-RU" dirty="0" smtClean="0"/>
              <a:t>Требования Венгерской элиты.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850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645024"/>
            <a:ext cx="8534400" cy="271804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dirty="0" smtClean="0"/>
              <a:t>В 1871 году Австро-Венгрия признает провозглашение Германской империи и вступает с ней в альянс (до середины 1880-х в него входила и Россия). </a:t>
            </a:r>
          </a:p>
          <a:p>
            <a:pPr marL="0" indent="0" algn="ctr">
              <a:buNone/>
            </a:pPr>
            <a:r>
              <a:rPr lang="ru-RU" sz="2400" dirty="0" smtClean="0"/>
              <a:t>Это позволяет державе Франца-Иосифа добиться усиления влияния на Балканах в ходе Русско-турецкой войны 1877—1878 годов, в частности империя оккупировала, а в 1908 году аннексировала Боснию и Герцеговину.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776" y="332656"/>
            <a:ext cx="4254826" cy="2952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4106416" cy="1143000"/>
          </a:xfrm>
        </p:spPr>
        <p:txBody>
          <a:bodyPr/>
          <a:lstStyle/>
          <a:p>
            <a:r>
              <a:rPr lang="ru-RU" dirty="0" smtClean="0"/>
              <a:t>Альянс с Германией.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863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24744"/>
            <a:ext cx="5472608" cy="4114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/>
              <a:t>28 июня 1914 года в Сараево были убиты Франц Фердинанд и его жена. Убийцей был серб Гаврила Принцип. Как известно это убийство положило началу Первой Мировой войны. Несмотря на свое нежелание ввязываться в международный конфликт (тем более что он крайне пессимистично смотрел на перспективы войны), Франц Иосиф согласился с представителями «партии войны» — в т. ч. с начальником Генерального Штаба ген. Францем Конрадом фон </a:t>
            </a:r>
            <a:r>
              <a:rPr lang="ru-RU" sz="2400" b="1" dirty="0" err="1" smtClean="0"/>
              <a:t>Хетцендорфом</a:t>
            </a:r>
            <a:r>
              <a:rPr lang="ru-RU" sz="2400" b="1" dirty="0" smtClean="0"/>
              <a:t> и Л. </a:t>
            </a:r>
            <a:r>
              <a:rPr lang="ru-RU" sz="2400" b="1" dirty="0" err="1" smtClean="0"/>
              <a:t>Берхтольдом</a:t>
            </a:r>
            <a:r>
              <a:rPr lang="ru-RU" sz="2400" b="1" dirty="0" smtClean="0"/>
              <a:t> — и ввязался в конфликт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268760"/>
            <a:ext cx="3363596" cy="4114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4610472" cy="778098"/>
          </a:xfrm>
        </p:spPr>
        <p:txBody>
          <a:bodyPr/>
          <a:lstStyle/>
          <a:p>
            <a:r>
              <a:rPr lang="ru-RU" dirty="0" smtClean="0"/>
              <a:t>Первая Мировая война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34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135</TotalTime>
  <Words>921</Words>
  <Application>Microsoft Office PowerPoint</Application>
  <PresentationFormat>Экран (4:3)</PresentationFormat>
  <Paragraphs>56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Горизонт</vt:lpstr>
      <vt:lpstr>Проект «Личности в истории» Франц Иосиф I (18 августа 1830 – 21 ноября 1916)</vt:lpstr>
      <vt:lpstr>Титул</vt:lpstr>
      <vt:lpstr>Детство</vt:lpstr>
      <vt:lpstr>Начало правления</vt:lpstr>
      <vt:lpstr>Начало правления</vt:lpstr>
      <vt:lpstr>Война с Пруссией</vt:lpstr>
      <vt:lpstr>Требования Венгерской элиты.</vt:lpstr>
      <vt:lpstr>Альянс с Германией.</vt:lpstr>
      <vt:lpstr>Первая Мировая война</vt:lpstr>
      <vt:lpstr>Смерть</vt:lpstr>
      <vt:lpstr>Семья. Жена.</vt:lpstr>
      <vt:lpstr>Семья. Жена.</vt:lpstr>
      <vt:lpstr>Семья. Сын.</vt:lpstr>
      <vt:lpstr>Семья. Брат</vt:lpstr>
      <vt:lpstr>Любовницы.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Франц Иосиф I (18 августа 1830 – 21 ноября 1916)</dc:title>
  <dc:creator>vladimir</dc:creator>
  <cp:lastModifiedBy>Acer</cp:lastModifiedBy>
  <cp:revision>13</cp:revision>
  <dcterms:created xsi:type="dcterms:W3CDTF">2012-11-26T14:17:48Z</dcterms:created>
  <dcterms:modified xsi:type="dcterms:W3CDTF">2012-12-23T17:00:00Z</dcterms:modified>
</cp:coreProperties>
</file>