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60" r:id="rId8"/>
    <p:sldId id="261" r:id="rId9"/>
    <p:sldId id="262" r:id="rId10"/>
    <p:sldId id="267" r:id="rId11"/>
    <p:sldId id="266" r:id="rId12"/>
    <p:sldId id="265" r:id="rId13"/>
    <p:sldId id="263" r:id="rId14"/>
    <p:sldId id="264" r:id="rId15"/>
    <p:sldId id="273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6/12/2012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D%D1%86%D0%B8%D0%BA%D0%BB%D0%BE%D0%BF%D0%B5%D0%B4%D0%B8%D1%87%D0%B5%D1%81%D0%BA%D0%B8%D0%B9_%D1%81%D0%BB%D0%BE%D0%B2%D0%B0%D1%80%D1%8C_%D0%91%D1%80%D0%BE%D0%BA%D0%B3%D0%B0%D1%83%D0%B7%D0%B0_%D0%B8_%D0%95%D1%84%D1%80%D0%BE%D0%BD%D0%B0" TargetMode="External"/><Relationship Id="rId7" Type="http://schemas.openxmlformats.org/officeDocument/2006/relationships/hyperlink" Target="http://ru.wikipedia.org/wiki/%D0%A1%D0%BB%D1%83%D0%B6%D0%B5%D0%B1%D0%BD%D0%B0%D1%8F:BookSources/5882830303" TargetMode="External"/><Relationship Id="rId2" Type="http://schemas.openxmlformats.org/officeDocument/2006/relationships/hyperlink" Target="http://ru.wikisource.org/wiki/%D0%AD%D0%A1%D0%91%D0%95/%D0%98%D0%B7%D0%B1%D0%B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1%D0%BB%D1%83%D0%B6%D0%B5%D0%B1%D0%BD%D0%B0%D1%8F:BookSources/5898260617" TargetMode="External"/><Relationship Id="rId5" Type="http://schemas.openxmlformats.org/officeDocument/2006/relationships/hyperlink" Target="http://ru.wikipedia.org/wiki/%D0%A1%D0%BB%D1%83%D0%B6%D0%B5%D0%B1%D0%BD%D0%B0%D1%8F:BookSources/5210015890" TargetMode="External"/><Relationship Id="rId4" Type="http://schemas.openxmlformats.org/officeDocument/2006/relationships/hyperlink" Target="http://ru.wikipedia.org/wiki/%D0%A1%D0%BB%D1%83%D0%B6%D0%B5%D0%B1%D0%BD%D0%B0%D1%8F:BookSources/595782773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429132"/>
            <a:ext cx="6215106" cy="1428760"/>
          </a:xfrm>
        </p:spPr>
        <p:txBody>
          <a:bodyPr/>
          <a:lstStyle/>
          <a:p>
            <a:r>
              <a:rPr lang="ru-RU" dirty="0" smtClean="0"/>
              <a:t>Подготовили ученики 6 класса</a:t>
            </a:r>
          </a:p>
          <a:p>
            <a:r>
              <a:rPr lang="ru-RU" dirty="0" smtClean="0"/>
              <a:t> из группы </a:t>
            </a:r>
            <a:r>
              <a:rPr lang="ru-RU" dirty="0" smtClean="0"/>
              <a:t>мастеров-умельцев: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Хлусевич</a:t>
            </a:r>
            <a:r>
              <a:rPr lang="ru-RU" dirty="0" smtClean="0"/>
              <a:t> </a:t>
            </a:r>
            <a:r>
              <a:rPr lang="ru-RU" dirty="0" smtClean="0"/>
              <a:t>С, Васильев А., </a:t>
            </a:r>
            <a:r>
              <a:rPr lang="ru-RU" dirty="0" err="1" smtClean="0"/>
              <a:t>Карболакова</a:t>
            </a:r>
            <a:r>
              <a:rPr lang="ru-RU" dirty="0" smtClean="0"/>
              <a:t> Ю.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14356"/>
            <a:ext cx="8305800" cy="1285884"/>
          </a:xfrm>
        </p:spPr>
        <p:txBody>
          <a:bodyPr/>
          <a:lstStyle/>
          <a:p>
            <a:r>
              <a:rPr lang="ru-RU" dirty="0" smtClean="0"/>
              <a:t>Русское деревянное зодчество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57158" y="214290"/>
            <a:ext cx="7400916" cy="1285884"/>
          </a:xfrm>
        </p:spPr>
        <p:txBody>
          <a:bodyPr/>
          <a:lstStyle/>
          <a:p>
            <a:r>
              <a:rPr lang="ru-RU" sz="2800" i="1" dirty="0" smtClean="0"/>
              <a:t>Строение и декор русской избы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2">
                    <a:lumMod val="25000"/>
                  </a:schemeClr>
                </a:solidFill>
              </a:rPr>
              <a:t>    </a:t>
            </a: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венец</a:t>
            </a:r>
            <a:r>
              <a:rPr lang="ru-RU" b="1" dirty="0" smtClean="0"/>
              <a:t> </a:t>
            </a:r>
            <a:r>
              <a:rPr lang="ru-RU" b="1" dirty="0" smtClean="0"/>
              <a:t>-конструктивной основой избы является венец,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Слеги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</a:t>
            </a:r>
            <a:r>
              <a:rPr lang="ru-RU" b="1" dirty="0" smtClean="0"/>
              <a:t>основа кровли, лежащая на </a:t>
            </a:r>
            <a:r>
              <a:rPr lang="ru-RU" b="1" dirty="0" err="1" smtClean="0"/>
              <a:t>самцовом</a:t>
            </a:r>
            <a:r>
              <a:rPr lang="ru-RU" b="1" dirty="0" smtClean="0"/>
              <a:t> фронтоне. Слеги врубаются  через бревно по скатам самца-фронтона.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поток-</a:t>
            </a:r>
            <a:r>
              <a:rPr lang="ru-RU" b="1" i="1" dirty="0" smtClean="0"/>
              <a:t>отлив</a:t>
            </a:r>
            <a:r>
              <a:rPr lang="ru-RU" b="1" dirty="0" smtClean="0"/>
              <a:t> </a:t>
            </a:r>
            <a:r>
              <a:rPr lang="ru-RU" b="1" dirty="0" smtClean="0"/>
              <a:t>для стока воды, </a:t>
            </a:r>
            <a:endParaRPr lang="ru-RU" dirty="0" smtClean="0"/>
          </a:p>
          <a:p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причелина</a:t>
            </a:r>
            <a:r>
              <a:rPr lang="ru-RU" dirty="0" smtClean="0"/>
              <a:t>- </a:t>
            </a:r>
            <a:r>
              <a:rPr lang="ru-RU" dirty="0" err="1" smtClean="0"/>
              <a:t>д</a:t>
            </a:r>
            <a:r>
              <a:rPr lang="ru-RU" dirty="0" smtClean="0"/>
              <a:t> </a:t>
            </a:r>
            <a:r>
              <a:rPr lang="ru-RU" dirty="0" err="1" smtClean="0"/>
              <a:t>оска</a:t>
            </a:r>
            <a:r>
              <a:rPr lang="ru-RU" dirty="0" smtClean="0"/>
              <a:t> на фасаде </a:t>
            </a:r>
            <a:r>
              <a:rPr lang="ru-RU" dirty="0" smtClean="0"/>
              <a:t>постройки (обычно резная), защищающая от влаги торцы кровли. 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конек</a:t>
            </a:r>
            <a:r>
              <a:rPr lang="ru-RU" i="1" dirty="0" smtClean="0"/>
              <a:t> </a:t>
            </a:r>
            <a:r>
              <a:rPr lang="ru-RU" dirty="0" smtClean="0"/>
              <a:t>- верхнее горизонтальное ребро крыши, образованное пересечением двух кровельных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скатов"курицы", или "</a:t>
            </a:r>
            <a:r>
              <a:rPr lang="ru-RU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кокши</a:t>
            </a:r>
            <a:r>
              <a:rPr lang="ru-RU" dirty="0" smtClean="0"/>
              <a:t>", - тонкие бревна с крюком внизу с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стамики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- деревянные стержни, соединяющие </a:t>
            </a:r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охлупень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/>
              <a:t>и </a:t>
            </a:r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князевую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слегу </a:t>
            </a:r>
            <a:r>
              <a:rPr lang="ru-RU" dirty="0" smtClean="0"/>
              <a:t>и проходящие сквозь них через отверстия прямоугольной формы.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773222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tx2">
                    <a:lumMod val="25000"/>
                  </a:schemeClr>
                </a:solidFill>
              </a:rPr>
              <a:t>В ходе исследовательской работы </a:t>
            </a:r>
            <a:br>
              <a:rPr lang="ru-RU" sz="2800" b="1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25000"/>
                  </a:schemeClr>
                </a:solidFill>
              </a:rPr>
              <a:t>мы узнали, что: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Сруб-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скрепленные (“связанные”) между собой в четырехугольник бревна. Каждый ряд бревен почтительно называли “венцом”. Первый, нижний венец часто ставили на каменное основание – “ряж”, который складывали из мощных валунов. Так и теплее, и гниет меньше.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В ходе исследовательской работы мы узнали,     что: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sz="1800" dirty="0" smtClean="0"/>
              <a:t>Основу деревянной постройки на Руси составлял “сруб”.</a:t>
            </a:r>
            <a:endParaRPr lang="ru-RU" sz="1800" dirty="0"/>
          </a:p>
        </p:txBody>
      </p:sp>
      <p:pic>
        <p:nvPicPr>
          <p:cNvPr id="1026" name="Picture 2" descr="C:\Users\user\Downloads\300px-Museum_I._K._Kalasnikova-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64088" y="2729706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Дерево популярный материал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2643182"/>
            <a:ext cx="4038600" cy="3472346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ru-RU" dirty="0" smtClean="0"/>
              <a:t>благодаря </a:t>
            </a:r>
            <a:r>
              <a:rPr lang="ru-RU" dirty="0" smtClean="0"/>
              <a:t>своим природным свойствам (используется только отборный строевой лес: ель и сосна). Строительство деревянных рубленых домов имеет определенные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преимущества:</a:t>
            </a:r>
            <a:r>
              <a:rPr lang="ru-RU" dirty="0" smtClean="0"/>
              <a:t> 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dirty="0" err="1" smtClean="0"/>
              <a:t>Экологичеси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</a:t>
            </a:r>
            <a:r>
              <a:rPr lang="ru-RU" dirty="0" smtClean="0"/>
              <a:t>чистый материал - </a:t>
            </a:r>
            <a:br>
              <a:rPr lang="ru-RU" dirty="0" smtClean="0"/>
            </a:br>
            <a:r>
              <a:rPr lang="ru-RU" dirty="0" smtClean="0"/>
              <a:t>• Уникальное свойство деревянного дома "дышать" и сохранять внутренний, неповторимый микроклимат.</a:t>
            </a:r>
            <a:br>
              <a:rPr lang="ru-RU" dirty="0" smtClean="0"/>
            </a:br>
            <a:r>
              <a:rPr lang="ru-RU" dirty="0" smtClean="0"/>
              <a:t>• Долговечность и прочность сосновых бревен после специальной обработки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649788" y="2357430"/>
            <a:ext cx="4038600" cy="3758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</a:t>
            </a:r>
          </a:p>
          <a:p>
            <a:pPr>
              <a:buNone/>
            </a:pPr>
            <a:r>
              <a:rPr lang="ru-RU" sz="1600" dirty="0" smtClean="0"/>
              <a:t>  </a:t>
            </a:r>
            <a:r>
              <a:rPr lang="ru-RU" sz="1600" dirty="0" smtClean="0"/>
              <a:t>-на бревне остается мелкий защитный слой </a:t>
            </a:r>
            <a:r>
              <a:rPr lang="ru-RU" sz="1600" dirty="0" smtClean="0"/>
              <a:t>древесины </a:t>
            </a:r>
            <a:r>
              <a:rPr lang="ru-RU" sz="1600" dirty="0" smtClean="0"/>
              <a:t>– </a:t>
            </a:r>
            <a:r>
              <a:rPr lang="ru-RU" sz="1600" dirty="0" smtClean="0"/>
              <a:t>«</a:t>
            </a:r>
            <a:r>
              <a:rPr lang="ru-RU" sz="1600" dirty="0" smtClean="0"/>
              <a:t>заболонь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-ручная обработка позволяет сохранить и энергетически ценный  слой древесины, что позволяет материалу в дальнейшем отдавать свои полезные свойства дерева и «работать» на здоровье </a:t>
            </a:r>
            <a:r>
              <a:rPr lang="ru-RU" sz="1600" dirty="0" smtClean="0"/>
              <a:t>человека .</a:t>
            </a:r>
            <a:endParaRPr lang="ru-RU" sz="16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В ходе исследовательской работы мы узнали,     что: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1399592"/>
            <a:ext cx="4040188" cy="1100713"/>
          </a:xfrm>
        </p:spPr>
        <p:txBody>
          <a:bodyPr/>
          <a:lstStyle/>
          <a:p>
            <a:r>
              <a:rPr lang="ru-RU" sz="2000" dirty="0" smtClean="0"/>
              <a:t>Преимущества рубки домов из бревен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Наиболее распространённым видом резьбы в русском деревянном зодчестве была прорезная резьба по дереву. Детали декора, выполненные приёмами прорезной резьбы, превращали деревянные дома в произведения искусства. Резные наличники, резные ставни, подзоры кровли, фронтоны, </a:t>
            </a:r>
            <a:r>
              <a:rPr lang="ru-RU" dirty="0" err="1" smtClean="0"/>
              <a:t>причелины</a:t>
            </a:r>
            <a:r>
              <a:rPr lang="ru-RU" dirty="0" smtClean="0"/>
              <a:t>, резные балясины создавали единый неповторимый художественный облик дома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а также: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Favorites\Pictures\зодчество\изба Костромской губернии 1872г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598231"/>
            <a:ext cx="3214710" cy="31204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57224" y="1399593"/>
            <a:ext cx="3640164" cy="762000"/>
          </a:xfrm>
        </p:spPr>
        <p:txBody>
          <a:bodyPr/>
          <a:lstStyle/>
          <a:p>
            <a:r>
              <a:rPr lang="ru-RU" sz="2000" dirty="0" smtClean="0"/>
              <a:t>Терема бывали двухъярусными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155448"/>
            <a:ext cx="732951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Интересно было узнать, что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sz="2000" dirty="0" smtClean="0"/>
              <a:t>Важном элементом считался декор главных ворот</a:t>
            </a:r>
            <a:endParaRPr lang="ru-RU" sz="2000" dirty="0"/>
          </a:p>
        </p:txBody>
      </p:sp>
      <p:pic>
        <p:nvPicPr>
          <p:cNvPr id="3074" name="Picture 2" descr="C:\Users\user\Favorites\Pictures\зодчество\деревянная архитектур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643182"/>
            <a:ext cx="2928958" cy="2857519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9788" y="2745337"/>
            <a:ext cx="3708426" cy="282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Терем неоднократно упомянут в русских сказках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5" y="2285992"/>
            <a:ext cx="21431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428868"/>
            <a:ext cx="1928826" cy="180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29256" y="4357694"/>
            <a:ext cx="2119314" cy="1928826"/>
          </a:xfrm>
          <a:prstGeom prst="rect">
            <a:avLst/>
          </a:prstGeo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4500570"/>
            <a:ext cx="2214578" cy="1924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Колыбель русского зодчества Кижи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Виртуально посетили музеи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Церковь в Архангельской области</a:t>
            </a:r>
            <a:endParaRPr lang="ru-RU" dirty="0"/>
          </a:p>
        </p:txBody>
      </p:sp>
      <p:pic>
        <p:nvPicPr>
          <p:cNvPr id="4098" name="Picture 2" descr="C:\Users\user\Favorites\Pictures\зодчество\колыбель русского деревянного зодчеств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43981"/>
            <a:ext cx="4038600" cy="3028950"/>
          </a:xfrm>
          <a:prstGeom prst="rect">
            <a:avLst/>
          </a:prstGeom>
          <a:noFill/>
        </p:spPr>
      </p:pic>
      <p:pic>
        <p:nvPicPr>
          <p:cNvPr id="4099" name="Picture 3" descr="C:\Users\user\Favorites\Pictures\зодчество\церковь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714620"/>
            <a:ext cx="2857520" cy="285751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Реставрация  на колокольни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43042" y="155448"/>
            <a:ext cx="704375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Поняли, что современники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 дорожат памятью прошлого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Современная часовня в духе зодчества</a:t>
            </a:r>
            <a:endParaRPr lang="ru-RU" dirty="0"/>
          </a:p>
        </p:txBody>
      </p:sp>
      <p:pic>
        <p:nvPicPr>
          <p:cNvPr id="5122" name="Picture 2" descr="C:\Users\user\Favorites\Pictures\зодчество\imgpreview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714620"/>
            <a:ext cx="2643206" cy="2714643"/>
          </a:xfrm>
          <a:prstGeom prst="rect">
            <a:avLst/>
          </a:prstGeom>
          <a:noFill/>
        </p:spPr>
      </p:pic>
      <p:pic>
        <p:nvPicPr>
          <p:cNvPr id="5123" name="Picture 3" descr="C:\Users\user\Favorites\Pictures\зодчество\Никольская церковь в селе Гоморович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714620"/>
            <a:ext cx="2643206" cy="25717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57200" y="1428736"/>
            <a:ext cx="8305800" cy="5000660"/>
          </a:xfrm>
        </p:spPr>
        <p:txBody>
          <a:bodyPr/>
          <a:lstStyle/>
          <a:p>
            <a:pPr lvl="0"/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u="sng" dirty="0" smtClean="0">
                <a:hlinkClick r:id="rId2" tooltip="s:ЭСБЕ/Изба"/>
              </a:rPr>
              <a:t>Изба</a:t>
            </a:r>
            <a:r>
              <a:rPr lang="ru-RU" sz="1200" dirty="0" smtClean="0"/>
              <a:t> // </a:t>
            </a:r>
            <a:r>
              <a:rPr lang="ru-RU" sz="1200" u="sng" dirty="0" smtClean="0">
                <a:hlinkClick r:id="rId3" tooltip="Энциклопедический словарь Брокгауза и Ефрона"/>
              </a:rPr>
              <a:t>Энциклопедический словарь Брокгауза и </a:t>
            </a:r>
            <a:r>
              <a:rPr lang="ru-RU" sz="1200" u="sng" dirty="0" err="1" smtClean="0">
                <a:hlinkClick r:id="rId3" tooltip="Энциклопедический словарь Брокгауза и Ефрона"/>
              </a:rPr>
              <a:t>Ефрона</a:t>
            </a:r>
            <a:r>
              <a:rPr lang="ru-RU" sz="1200" dirty="0" smtClean="0"/>
              <a:t>: В 86 томах (82 т. и 4 доп.). — СПб., 1890—1907.</a:t>
            </a:r>
          </a:p>
          <a:p>
            <a:pPr lvl="0"/>
            <a:r>
              <a:rPr lang="ru-RU" sz="1200" dirty="0" smtClean="0"/>
              <a:t>Иван Забелин. «Домашний быт русских царей в XVI и XVII столетиях». Издательство </a:t>
            </a:r>
            <a:r>
              <a:rPr lang="ru-RU" sz="1200" dirty="0" err="1" smtClean="0"/>
              <a:t>Транзиткнига</a:t>
            </a:r>
            <a:r>
              <a:rPr lang="ru-RU" sz="1200" dirty="0" smtClean="0"/>
              <a:t>. Москва. 2005 </a:t>
            </a:r>
            <a:r>
              <a:rPr lang="ru-RU" sz="1200" u="sng" dirty="0" smtClean="0">
                <a:hlinkClick r:id="rId4"/>
              </a:rPr>
              <a:t>ISBN 5-9578-2773-8</a:t>
            </a:r>
            <a:endParaRPr lang="ru-RU" sz="1200" dirty="0" smtClean="0"/>
          </a:p>
          <a:p>
            <a:pPr lvl="0"/>
            <a:r>
              <a:rPr lang="ru-RU" sz="1200" dirty="0" smtClean="0"/>
              <a:t>Иван Забелин. «Домашний быт русского народа в XVI и XVII столетии: В 2 т.» М., 1862—1869.</a:t>
            </a:r>
          </a:p>
          <a:p>
            <a:pPr lvl="0"/>
            <a:r>
              <a:rPr lang="ru-RU" sz="1200" dirty="0" smtClean="0"/>
              <a:t>Д. А. Баранов, И. И. </a:t>
            </a:r>
            <a:r>
              <a:rPr lang="ru-RU" sz="1200" dirty="0" err="1" smtClean="0"/>
              <a:t>Шангина</a:t>
            </a:r>
            <a:r>
              <a:rPr lang="ru-RU" sz="1200" dirty="0" smtClean="0"/>
              <a:t> «Русская изба. Иллюстрированная энциклопедия: внутреннее пространство избы, мебель и убранство избы, домашняя и хозяйственная утварь». Искусство-СПБ, 1999 </a:t>
            </a:r>
            <a:r>
              <a:rPr lang="ru-RU" sz="1200" u="sng" dirty="0" smtClean="0">
                <a:hlinkClick r:id="rId5"/>
              </a:rPr>
              <a:t>ISBN 5-210-01589-0</a:t>
            </a:r>
            <a:endParaRPr lang="ru-RU" sz="1200" dirty="0" smtClean="0"/>
          </a:p>
          <a:p>
            <a:pPr lvl="0"/>
            <a:r>
              <a:rPr lang="ru-RU" sz="1200" dirty="0" smtClean="0"/>
              <a:t>Л. В. </a:t>
            </a:r>
            <a:r>
              <a:rPr lang="ru-RU" sz="1200" dirty="0" err="1" smtClean="0"/>
              <a:t>Тудман</a:t>
            </a:r>
            <a:r>
              <a:rPr lang="ru-RU" sz="1200" dirty="0" smtClean="0"/>
              <a:t> «Изба, дом, дворец: жилой интерьер России с 1700 по 1840-е годы». </a:t>
            </a:r>
            <a:r>
              <a:rPr lang="ru-RU" sz="1200" dirty="0" err="1" smtClean="0"/>
              <a:t>Из-во</a:t>
            </a:r>
            <a:r>
              <a:rPr lang="ru-RU" sz="1200" dirty="0" smtClean="0"/>
              <a:t> Прогресс-Традиция. </a:t>
            </a:r>
            <a:r>
              <a:rPr lang="ru-RU" sz="1200" u="sng" dirty="0" smtClean="0">
                <a:hlinkClick r:id="rId6"/>
              </a:rPr>
              <a:t>ISBN 5-89826-061-7</a:t>
            </a:r>
            <a:endParaRPr lang="ru-RU" sz="1200" dirty="0" smtClean="0"/>
          </a:p>
          <a:p>
            <a:pPr lvl="0"/>
            <a:r>
              <a:rPr lang="ru-RU" sz="1200" dirty="0" smtClean="0"/>
              <a:t>Л. В. </a:t>
            </a:r>
            <a:r>
              <a:rPr lang="ru-RU" sz="1200" dirty="0" err="1" smtClean="0"/>
              <a:t>Беловинский</a:t>
            </a:r>
            <a:r>
              <a:rPr lang="ru-RU" sz="1200" dirty="0" smtClean="0"/>
              <a:t> «Изба и хоромы: из истории русской повседневности». </a:t>
            </a:r>
            <a:r>
              <a:rPr lang="ru-RU" sz="1200" dirty="0" err="1" smtClean="0"/>
              <a:t>Профиздат</a:t>
            </a:r>
            <a:r>
              <a:rPr lang="ru-RU" sz="1200" dirty="0" smtClean="0"/>
              <a:t>, 2002 </a:t>
            </a:r>
            <a:r>
              <a:rPr lang="ru-RU" sz="1200" u="sng" dirty="0" smtClean="0">
                <a:hlinkClick r:id="rId7"/>
              </a:rPr>
              <a:t>ISBN 5-88283-030-3</a:t>
            </a:r>
            <a:endParaRPr lang="ru-RU" sz="1200" dirty="0" smtClean="0"/>
          </a:p>
          <a:p>
            <a:pPr lvl="0"/>
            <a:r>
              <a:rPr lang="ru-RU" sz="1200" dirty="0" smtClean="0"/>
              <a:t>О. Н. </a:t>
            </a:r>
            <a:r>
              <a:rPr lang="ru-RU" sz="1200" dirty="0" err="1" smtClean="0"/>
              <a:t>Шелегина</a:t>
            </a:r>
            <a:r>
              <a:rPr lang="ru-RU" sz="1200" dirty="0" smtClean="0"/>
              <a:t>, Лидия Михайловна </a:t>
            </a:r>
            <a:r>
              <a:rPr lang="ru-RU" sz="1200" dirty="0" err="1" smtClean="0"/>
              <a:t>Русакова</a:t>
            </a:r>
            <a:r>
              <a:rPr lang="ru-RU" sz="1200" dirty="0" smtClean="0"/>
              <a:t> «Очерки материальной культуры русских крестьян Западной Сибири: XVIII — первая половина XIX в». ВО «Наука», 1992</a:t>
            </a:r>
            <a:endParaRPr lang="ru-RU" sz="1200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57200" y="285728"/>
            <a:ext cx="8305800" cy="928694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Используемые источники: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Строения русского деревянного зодчества всегда </a:t>
            </a:r>
            <a:r>
              <a:rPr lang="ru-RU" dirty="0" smtClean="0"/>
              <a:t>характеризует </a:t>
            </a:r>
            <a:r>
              <a:rPr lang="ru-RU" dirty="0" smtClean="0"/>
              <a:t>сочетание функциональной целесообразности и художественной одухотворённости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Гипотеза: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Расширить кругозор в области  архитектуры Древней Руси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-выяснить, в чем состоит самобытность деревянных построек  русских мастеров.</a:t>
            </a:r>
          </a:p>
          <a:p>
            <a:pPr>
              <a:buNone/>
            </a:pPr>
            <a:r>
              <a:rPr lang="ru-RU" dirty="0" smtClean="0"/>
              <a:t>-узнать, какими методами и способами они делали срубы,</a:t>
            </a:r>
          </a:p>
          <a:p>
            <a:pPr>
              <a:buNone/>
            </a:pPr>
            <a:r>
              <a:rPr lang="ru-RU" dirty="0" smtClean="0"/>
              <a:t>-создать собственный макет в духе русского зодчества,</a:t>
            </a:r>
          </a:p>
          <a:p>
            <a:pPr>
              <a:buNone/>
            </a:pPr>
            <a:r>
              <a:rPr lang="ru-RU" dirty="0" smtClean="0"/>
              <a:t>-посетить виртуально колыбель русского зодчества</a:t>
            </a:r>
          </a:p>
          <a:p>
            <a:pPr>
              <a:buNone/>
            </a:pPr>
            <a:r>
              <a:rPr lang="ru-RU" dirty="0" smtClean="0"/>
              <a:t>-оформить работу по исследованию в виде презентации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Ход исследования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-</a:t>
            </a:r>
            <a:r>
              <a:rPr lang="ru-RU" sz="2400" dirty="0" smtClean="0"/>
              <a:t>изучить литературу по исследуемой теме,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-выявить многообразие традиций стиля деревянного зодчества,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-посетить виртуально музеи колыбели русского зодчества(Кижи),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-узнать об экологических свойствах древесины и способах ее обработки,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-провести опрос среди одноклассников,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-обработать результаты исследований,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-обобщить выводы, подготовить презентацию для конференции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-Мы узнаем историю зарождения и развития зодчества,</a:t>
            </a:r>
          </a:p>
          <a:p>
            <a:pPr>
              <a:buNone/>
            </a:pPr>
            <a:r>
              <a:rPr lang="ru-RU" dirty="0" smtClean="0"/>
              <a:t>-прикоснемся к секретам мастерства умельцев,</a:t>
            </a:r>
          </a:p>
          <a:p>
            <a:pPr>
              <a:buNone/>
            </a:pPr>
            <a:r>
              <a:rPr lang="ru-RU" dirty="0" smtClean="0"/>
              <a:t>-приобщимся к традициям культурного наследия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результаты: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Подготовительный (планирование исследований),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Экспериментальный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Отчетно-демонстративный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Этапы: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/>
              <a:t>В </a:t>
            </a:r>
            <a:r>
              <a:rPr lang="ru-RU" sz="2000" dirty="0" err="1" smtClean="0"/>
              <a:t>Росии</a:t>
            </a:r>
            <a:r>
              <a:rPr lang="ru-RU" sz="2000" dirty="0" smtClean="0"/>
              <a:t> всегда по-особому относились к дереву: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-ему </a:t>
            </a:r>
            <a:r>
              <a:rPr lang="ru-RU" dirty="0" smtClean="0"/>
              <a:t>поклонялись, его одушевляли. В древней языческой Руси существовали обряды, связанные с рубкой дерева для строительства и самим строительством. Строения русского деревянного зодчества всегда характеризует сочетание функциональной целесообразности и художественной одухотворённости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155448"/>
            <a:ext cx="6143668" cy="98753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25000"/>
                  </a:schemeClr>
                </a:solidFill>
              </a:rPr>
              <a:t>В ходе исследовательской работы </a:t>
            </a:r>
            <a:br>
              <a:rPr lang="ru-RU" sz="2800" b="1" i="1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2800" b="1" i="1" dirty="0" smtClean="0">
                <a:solidFill>
                  <a:schemeClr val="tx2">
                    <a:lumMod val="25000"/>
                  </a:schemeClr>
                </a:solidFill>
              </a:rPr>
              <a:t>мы узнали, что:</a:t>
            </a:r>
            <a:endParaRPr lang="ru-RU" sz="2800" b="1" i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sz="2000" dirty="0" smtClean="0"/>
              <a:t>В каждой постройке единство в целом и неповторимость в деталях</a:t>
            </a:r>
            <a:endParaRPr lang="ru-RU" sz="2000" dirty="0"/>
          </a:p>
        </p:txBody>
      </p:sp>
      <p:pic>
        <p:nvPicPr>
          <p:cNvPr id="1026" name="Picture 2" descr="C:\Users\user\Desktop\izba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4357694"/>
            <a:ext cx="2239959" cy="1928826"/>
          </a:xfrm>
          <a:prstGeom prst="rect">
            <a:avLst/>
          </a:prstGeom>
          <a:noFill/>
        </p:spPr>
      </p:pic>
      <p:pic>
        <p:nvPicPr>
          <p:cNvPr id="1027" name="Picture 3" descr="C:\Users\user\Favorites\Pictures\46_02_russian_zodchest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285992"/>
            <a:ext cx="2343185" cy="191929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159</TotalTime>
  <Words>570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Русское деревянное зодчество</vt:lpstr>
      <vt:lpstr>Гипотеза:</vt:lpstr>
      <vt:lpstr>Цель:</vt:lpstr>
      <vt:lpstr>Задачи:</vt:lpstr>
      <vt:lpstr>Слайд 5</vt:lpstr>
      <vt:lpstr>Ход исследования</vt:lpstr>
      <vt:lpstr>Ожидаемые результаты:</vt:lpstr>
      <vt:lpstr>Этапы:</vt:lpstr>
      <vt:lpstr>В ходе исследовательской работы  мы узнали, что:</vt:lpstr>
      <vt:lpstr>В ходе исследовательской работы  мы узнали, что:</vt:lpstr>
      <vt:lpstr>В ходе исследовательской работы мы узнали,     что:</vt:lpstr>
      <vt:lpstr>В ходе исследовательской работы мы узнали,     что:</vt:lpstr>
      <vt:lpstr>                          а также:</vt:lpstr>
      <vt:lpstr>Интересно было узнать, что</vt:lpstr>
      <vt:lpstr>Терем неоднократно упомянут в русских сказках</vt:lpstr>
      <vt:lpstr>Виртуально посетили музеи</vt:lpstr>
      <vt:lpstr>Поняли, что современники  дорожат памятью прошлого</vt:lpstr>
      <vt:lpstr>Используемые источники: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Русское деревянное зодчество</dc:title>
  <dc:creator>user</dc:creator>
  <cp:lastModifiedBy>user</cp:lastModifiedBy>
  <cp:revision>18</cp:revision>
  <dcterms:created xsi:type="dcterms:W3CDTF">2012-06-12T03:09:58Z</dcterms:created>
  <dcterms:modified xsi:type="dcterms:W3CDTF">2012-06-12T18:30:21Z</dcterms:modified>
</cp:coreProperties>
</file>