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16"/>
  </p:notes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68" r:id="rId11"/>
    <p:sldId id="287" r:id="rId12"/>
    <p:sldId id="269" r:id="rId13"/>
    <p:sldId id="258" r:id="rId14"/>
    <p:sldId id="27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67C9B3-8C3D-43DC-9DFA-A1CA46CCF014}" type="datetimeFigureOut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579EFF-A087-4752-9D13-740DA47EC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26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FC057947-9EC6-4365-8322-BE0A12838C67}" type="slidenum">
              <a:rPr 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A9FB4D-11C6-4C5E-B436-C39BCDEF4E4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Цели обучения и ожидаемые умения и навыки, вырабатываемые в ходе обучения. 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4B9B3748-B27C-44B9-AC7F-9EBA59246C3C}" type="slidenum">
              <a:rPr 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Заключение по курсу, лекции и др.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962358E8-E0EB-4F2C-B0D5-2AD272B2F5E8}" type="slidenum">
              <a:rPr 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Перечень используемых терминов. 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11DE67DD-1233-4B10-A48A-BC290E622A78}" type="slidenum">
              <a:rPr 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Перечень используемых терминов. 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FD83E6C3-2628-4520-8302-03B7B8013424}" type="slidenum">
              <a:rPr 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2BB2B-9A7C-4A2C-92A6-CC115A9751A5}" type="datetime8">
              <a:rPr lang="ru-RU"/>
              <a:pPr>
                <a:defRPr/>
              </a:pPr>
              <a:t>09.11.2012 21:49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B38F4-E78E-4EAC-867A-467902E2CF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100070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A8921-5404-46BB-AAC3-07DE29CF62B0}" type="datetime8">
              <a:rPr lang="ru-RU"/>
              <a:pPr>
                <a:defRPr/>
              </a:pPr>
              <a:t>09.11.2012 21:49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85BEF-984A-4028-AEB3-0E57E3341D21}" type="slidenum">
              <a:rPr lang="ru-RU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758834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ACCC1-DF2B-43F2-848F-0CEF8A128E5D}" type="datetime8">
              <a:rPr lang="ru-RU"/>
              <a:pPr>
                <a:defRPr/>
              </a:pPr>
              <a:t>09.11.2012 21:49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E63B4-2844-4C79-92B4-73D0B7F851AB}" type="slidenum">
              <a:rPr lang="ru-RU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97023"/>
      </p:ext>
    </p:extLst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m_boo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EC642-763D-4367-AF9B-88F80AC0789C}" type="datetime8">
              <a:rPr lang="ru-RU"/>
              <a:pPr>
                <a:defRPr/>
              </a:pPr>
              <a:t>09.11.2012 21:49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B07F3A2-2231-4347-A349-6C64768309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2781578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344AE-2499-499D-8557-ED39B625C4ED}" type="datetime8">
              <a:rPr lang="ru-RU"/>
              <a:pPr>
                <a:defRPr/>
              </a:pPr>
              <a:t>09.11.2012 21:49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E4801-DF6F-4182-96B1-7E571CF584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4962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BEED1-60B4-4DEE-878E-FFE22C99230F}" type="datetime8">
              <a:rPr lang="ru-RU"/>
              <a:pPr>
                <a:defRPr/>
              </a:pPr>
              <a:t>09.11.2012 21:49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ED692-B9C7-429E-8885-302266E2F9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877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E0AB9-4B2A-42E3-A085-3BA62FAC6349}" type="datetime8">
              <a:rPr lang="ru-RU"/>
              <a:pPr>
                <a:defRPr/>
              </a:pPr>
              <a:t>09.11.2012 21:49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6A489-B68A-435E-82FB-FFC5A2019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672016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DFBFF-3DB4-40E7-BB79-C77D435FC44C}" type="datetime8">
              <a:rPr lang="ru-RU"/>
              <a:pPr>
                <a:defRPr/>
              </a:pPr>
              <a:t>09.11.2012 21:49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B496B-F552-4F8E-9036-90D2075DD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553976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1CC79-F035-40F2-A665-A9EA07CF786C}" type="datetime8">
              <a:rPr lang="ru-RU"/>
              <a:pPr>
                <a:defRPr/>
              </a:pPr>
              <a:t>09.11.2012 21:49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E34AD-8EA9-4261-87BE-1446DC4B13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68380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BB97A-6B85-40F2-A3EE-F22865EDB7F1}" type="datetime8">
              <a:rPr lang="ru-RU"/>
              <a:pPr>
                <a:defRPr/>
              </a:pPr>
              <a:t>09.11.2012 21:49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5978D-6425-4A91-8834-5F33EE9D94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584017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8A954-C439-47D2-8D6C-FF11979A5B09}" type="datetime8">
              <a:rPr lang="ru-RU"/>
              <a:pPr>
                <a:defRPr/>
              </a:pPr>
              <a:t>09.11.2012 21:49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42D94-EF1C-4B22-BC65-8D3D340C407A}" type="slidenum">
              <a:rPr lang="ru-RU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18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56B25-9DAF-4DE8-9A32-8D69FD65199C}" type="datetime8">
              <a:rPr lang="ru-RU"/>
              <a:pPr>
                <a:defRPr/>
              </a:pPr>
              <a:t>09.11.2012 21:49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D36E-0754-4F54-8210-0C746AE435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672002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1EEED35-BE70-4C40-BE18-DED9C88B938A}" type="datetime8">
              <a:rPr lang="ru-RU"/>
              <a:pPr>
                <a:defRPr/>
              </a:pPr>
              <a:t>09.11.2012 21:49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0F6458E-8EFE-477A-AEA2-06AD3BB2E7ED}" type="slidenum">
              <a:rPr lang="ru-RU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3992" r:id="rId10"/>
    <p:sldLayoutId id="2147484002" r:id="rId11"/>
    <p:sldLayoutId id="2147484003" r:id="rId12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907704" y="1196752"/>
            <a:ext cx="5762636" cy="1433506"/>
          </a:xfrm>
          <a:extLst/>
        </p:spPr>
        <p:txBody>
          <a:bodyPr rtlCol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Документы и делопроизводство</a:t>
            </a: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31913" y="3213100"/>
            <a:ext cx="6945312" cy="1752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1900" dirty="0" smtClean="0"/>
              <a:t>Муниципальное общеобразовательное учреждение</a:t>
            </a: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900" dirty="0" smtClean="0"/>
              <a:t>«Средняя общеобразовательная школа </a:t>
            </a:r>
            <a:r>
              <a:rPr lang="ru-RU" sz="1900" dirty="0" err="1" smtClean="0"/>
              <a:t>с.Горяйновка</a:t>
            </a:r>
            <a:r>
              <a:rPr lang="ru-RU" sz="1900" dirty="0" smtClean="0"/>
              <a:t> Духовницкого района Саратовской области»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/>
          </p:cNvSpPr>
          <p:nvPr>
            <p:ph type="title" idx="4294967295"/>
          </p:nvPr>
        </p:nvSpPr>
        <p:spPr>
          <a:xfrm>
            <a:off x="443334" y="116632"/>
            <a:ext cx="7756525" cy="10541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лассификация документов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125538"/>
            <a:ext cx="669607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088" y="476250"/>
            <a:ext cx="806608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895D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ЗАДАЧИ ДЕЛОПРОЗВОДСТВА:</a:t>
            </a:r>
            <a:endParaRPr lang="ru-RU" sz="2800" kern="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" y="1412875"/>
            <a:ext cx="8266113" cy="470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3"/>
          <p:cNvSpPr>
            <a:spLocks noGrp="1"/>
          </p:cNvSpPr>
          <p:nvPr>
            <p:ph type="title"/>
          </p:nvPr>
        </p:nvSpPr>
        <p:spPr>
          <a:xfrm>
            <a:off x="990600" y="214313"/>
            <a:ext cx="7367588" cy="990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Практическая работа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1692275" y="2276475"/>
            <a:ext cx="62642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/>
              <a:t>Знакомство с различными типами документов</a:t>
            </a:r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3792538"/>
            <a:ext cx="2952750" cy="221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Подведение итогов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603" name="Rectangle 2"/>
          <p:cNvSpPr>
            <a:spLocks noGrp="1"/>
          </p:cNvSpPr>
          <p:nvPr>
            <p:ph idx="1"/>
          </p:nvPr>
        </p:nvSpPr>
        <p:spPr>
          <a:xfrm>
            <a:off x="755650" y="1557338"/>
            <a:ext cx="8153400" cy="4495800"/>
          </a:xfrm>
        </p:spPr>
        <p:txBody>
          <a:bodyPr/>
          <a:lstStyle/>
          <a:p>
            <a:pPr eaLnBrk="1" hangingPunct="1"/>
            <a:r>
              <a:rPr lang="ru-RU" smtClean="0"/>
              <a:t>Что такое документ?</a:t>
            </a:r>
          </a:p>
          <a:p>
            <a:pPr eaLnBrk="1" hangingPunct="1"/>
            <a:r>
              <a:rPr lang="ru-RU" smtClean="0"/>
              <a:t>Что такое делопроизводство?</a:t>
            </a:r>
          </a:p>
          <a:p>
            <a:pPr eaLnBrk="1" hangingPunct="1"/>
            <a:r>
              <a:rPr lang="ru-RU" smtClean="0"/>
              <a:t>Кто ввел в русский язык термин «делопроизводство»?</a:t>
            </a:r>
          </a:p>
          <a:p>
            <a:pPr eaLnBrk="1" hangingPunct="1"/>
            <a:r>
              <a:rPr lang="ru-RU" smtClean="0"/>
              <a:t>Какова основная функция                             документа?</a:t>
            </a:r>
          </a:p>
          <a:p>
            <a:pPr eaLnBrk="1" hangingPunct="1"/>
            <a:r>
              <a:rPr lang="ru-RU" smtClean="0"/>
              <a:t>Как можно классифицировать                       документы?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ru-RU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ДОМАШНЕЕ ЗАДАНИЕ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627" name="Rectangle 2"/>
          <p:cNvSpPr>
            <a:spLocks noGrp="1"/>
          </p:cNvSpPr>
          <p:nvPr>
            <p:ph idx="1"/>
          </p:nvPr>
        </p:nvSpPr>
        <p:spPr>
          <a:xfrm>
            <a:off x="900113" y="1989138"/>
            <a:ext cx="7559675" cy="2071687"/>
          </a:xfrm>
        </p:spPr>
        <p:txBody>
          <a:bodyPr/>
          <a:lstStyle/>
          <a:p>
            <a:pPr eaLnBrk="1" hangingPunct="1"/>
            <a:r>
              <a:rPr lang="ru-RU" smtClean="0"/>
              <a:t>Записи в тетради</a:t>
            </a:r>
          </a:p>
          <a:p>
            <a:pPr eaLnBrk="1" hangingPunct="1"/>
            <a:r>
              <a:rPr lang="ru-RU" smtClean="0"/>
              <a:t>Составить объяснительную  записку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ru-RU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27784" y="404664"/>
            <a:ext cx="41910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cap="all" dirty="0"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Цели урока: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4213" y="1700213"/>
            <a:ext cx="6481762" cy="3835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defRPr/>
            </a:pPr>
            <a:r>
              <a:rPr lang="ru-RU" sz="3200" i="1" dirty="0">
                <a:solidFill>
                  <a:srgbClr val="4E3B30"/>
                </a:solidFill>
                <a:latin typeface="Franklin Gothic Book"/>
                <a:cs typeface="+mn-cs"/>
              </a:rPr>
              <a:t>Узнать, что такое делопроизводство и документ</a:t>
            </a:r>
            <a:endParaRPr lang="ru-RU" sz="3200" dirty="0">
              <a:solidFill>
                <a:srgbClr val="4E3B30"/>
              </a:solidFill>
              <a:latin typeface="Franklin Gothic Book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defRPr/>
            </a:pPr>
            <a:r>
              <a:rPr lang="ru-RU" sz="3200" i="1" dirty="0">
                <a:solidFill>
                  <a:srgbClr val="4E3B30"/>
                </a:solidFill>
                <a:latin typeface="Franklin Gothic Book"/>
                <a:cs typeface="+mn-cs"/>
              </a:rPr>
              <a:t>Каковы функции документов и их классификация.</a:t>
            </a:r>
            <a:endParaRPr lang="ru-RU" sz="3200" dirty="0">
              <a:solidFill>
                <a:srgbClr val="4E3B30"/>
              </a:solidFill>
              <a:latin typeface="Franklin Gothic Book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defRPr/>
            </a:pPr>
            <a:r>
              <a:rPr lang="ru-RU" sz="3200" i="1" dirty="0">
                <a:solidFill>
                  <a:srgbClr val="4E3B30"/>
                </a:solidFill>
                <a:latin typeface="Franklin Gothic Book"/>
                <a:cs typeface="+mn-cs"/>
              </a:rPr>
              <a:t>Каковы основные задачи делопроизводства.</a:t>
            </a:r>
            <a:endParaRPr lang="ru-RU" sz="3200" dirty="0">
              <a:solidFill>
                <a:srgbClr val="4E3B30"/>
              </a:solidFill>
              <a:latin typeface="Franklin Gothic Book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endParaRPr lang="ru-RU" sz="3200" dirty="0">
              <a:solidFill>
                <a:srgbClr val="4E3B30"/>
              </a:solidFill>
              <a:latin typeface="Franklin Gothic Book"/>
              <a:cs typeface="+mn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3977" y="173165"/>
            <a:ext cx="25716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cap="all" dirty="0"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sz="2800" dirty="0">
              <a:solidFill>
                <a:schemeClr val="accent6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412750" y="960438"/>
            <a:ext cx="820896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История создания документа тесно </a:t>
            </a:r>
          </a:p>
          <a:p>
            <a:pPr eaLnBrk="1" hangingPunct="1"/>
            <a:r>
              <a:rPr lang="ru-RU"/>
              <a:t>связана с эволюцией рисунка и письменности.</a:t>
            </a:r>
          </a:p>
          <a:p>
            <a:pPr eaLnBrk="1" hangingPunct="1"/>
            <a:endParaRPr lang="ru-RU"/>
          </a:p>
          <a:p>
            <a:pPr eaLnBrk="1" hangingPunct="1"/>
            <a:r>
              <a:rPr lang="ru-RU"/>
              <a:t>Материальные носители документа – </a:t>
            </a:r>
          </a:p>
          <a:p>
            <a:pPr eaLnBrk="1" hangingPunct="1"/>
            <a:r>
              <a:rPr lang="ru-RU"/>
              <a:t>клинописные таблички и папирус,</a:t>
            </a:r>
          </a:p>
          <a:p>
            <a:pPr eaLnBrk="1" hangingPunct="1"/>
            <a:r>
              <a:rPr lang="ru-RU"/>
              <a:t> берестяные грамоты и пергамент, бумага.</a:t>
            </a:r>
          </a:p>
          <a:p>
            <a:pPr eaLnBrk="1" hangingPunct="1"/>
            <a:endParaRPr lang="ru-RU"/>
          </a:p>
          <a:p>
            <a:pPr eaLnBrk="1" hangingPunct="1"/>
            <a:r>
              <a:rPr lang="ru-RU"/>
              <a:t>Столетия документы писали от руки, </a:t>
            </a:r>
          </a:p>
          <a:p>
            <a:pPr eaLnBrk="1" hangingPunct="1"/>
            <a:r>
              <a:rPr lang="ru-RU"/>
              <a:t>и лишь в конце 19 века в дело создания </a:t>
            </a:r>
          </a:p>
          <a:p>
            <a:pPr eaLnBrk="1" hangingPunct="1"/>
            <a:r>
              <a:rPr lang="ru-RU"/>
              <a:t>документа пришла механизация.</a:t>
            </a:r>
          </a:p>
          <a:p>
            <a:pPr eaLnBrk="1" hangingPunct="1"/>
            <a:endParaRPr lang="ru-RU"/>
          </a:p>
          <a:p>
            <a:pPr eaLnBrk="1" hangingPunct="1"/>
            <a:r>
              <a:rPr lang="ru-RU"/>
              <a:t>Но, не смотря на  появление пишущих </a:t>
            </a:r>
          </a:p>
          <a:p>
            <a:pPr eaLnBrk="1" hangingPunct="1"/>
            <a:r>
              <a:rPr lang="ru-RU"/>
              <a:t>машинок, процесс создания документа </a:t>
            </a:r>
          </a:p>
          <a:p>
            <a:pPr eaLnBrk="1" hangingPunct="1"/>
            <a:r>
              <a:rPr lang="ru-RU"/>
              <a:t>оставался трудоемким. При малейших </a:t>
            </a:r>
          </a:p>
          <a:p>
            <a:pPr eaLnBrk="1" hangingPunct="1"/>
            <a:r>
              <a:rPr lang="ru-RU"/>
              <a:t>опечатках или внесениях изменений в </a:t>
            </a:r>
          </a:p>
          <a:p>
            <a:pPr eaLnBrk="1" hangingPunct="1"/>
            <a:r>
              <a:rPr lang="ru-RU"/>
              <a:t>документ его приходилось перепечатывать.</a:t>
            </a:r>
          </a:p>
          <a:p>
            <a:pPr eaLnBrk="1" hangingPunct="1"/>
            <a:endParaRPr lang="ru-RU"/>
          </a:p>
          <a:p>
            <a:pPr eaLnBrk="1" hangingPunct="1"/>
            <a:r>
              <a:rPr lang="ru-RU"/>
              <a:t>Термин «документ» появился в русском языке благодаря Петру </a:t>
            </a:r>
            <a:r>
              <a:rPr lang="en-US"/>
              <a:t>I</a:t>
            </a:r>
            <a:r>
              <a:rPr lang="ru-RU"/>
              <a:t>, он же и ввел соответствующую регламентацию работы с документами, которая теперь получила название «делопроизводство»</a:t>
            </a:r>
          </a:p>
        </p:txBody>
      </p:sp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836613"/>
            <a:ext cx="1582737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163" y="2276475"/>
            <a:ext cx="1862137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2888" y="4149725"/>
            <a:ext cx="3197225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613" y="404813"/>
            <a:ext cx="568801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895D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ДЕЛОПРОИЗВОДСТВО</a:t>
            </a:r>
            <a:r>
              <a:rPr lang="ru-RU" sz="2800" b="1" kern="0" dirty="0">
                <a:solidFill>
                  <a:srgbClr val="895D1D"/>
                </a:solidFill>
                <a:latin typeface="Times New Roman"/>
                <a:ea typeface="+mj-ea"/>
                <a:cs typeface="+mj-cs"/>
              </a:rPr>
              <a:t>:</a:t>
            </a:r>
            <a:endParaRPr lang="ru-RU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850" y="1341438"/>
            <a:ext cx="5832475" cy="1643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125" indent="-365125">
              <a:spcBef>
                <a:spcPct val="20000"/>
              </a:spcBef>
              <a:buClr>
                <a:srgbClr val="873624"/>
              </a:buClr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ведение канцелярских дел;</a:t>
            </a:r>
          </a:p>
          <a:p>
            <a:pPr marL="365125" indent="-365125">
              <a:spcBef>
                <a:spcPct val="20000"/>
              </a:spcBef>
              <a:buClr>
                <a:srgbClr val="873624"/>
              </a:buClr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деятельность, охватывающая документирование и организа­цию работы с документами.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475" y="3213100"/>
            <a:ext cx="4010025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125538"/>
            <a:ext cx="2000250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113" y="333375"/>
            <a:ext cx="32416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ДОКУМЕНТ:</a:t>
            </a:r>
            <a:endParaRPr lang="ru-RU" sz="2800" kern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412875"/>
            <a:ext cx="7561263" cy="3638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873624"/>
              </a:buClr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латинское слово </a:t>
            </a:r>
            <a:r>
              <a:rPr lang="en-US" sz="2400" dirty="0" err="1">
                <a:solidFill>
                  <a:srgbClr val="262626"/>
                </a:solidFill>
                <a:latin typeface="Book Antiqua"/>
                <a:cs typeface="+mn-cs"/>
              </a:rPr>
              <a:t>documentum</a:t>
            </a: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 (от </a:t>
            </a:r>
            <a:r>
              <a:rPr lang="en-US" sz="2400" dirty="0" err="1">
                <a:solidFill>
                  <a:srgbClr val="262626"/>
                </a:solidFill>
                <a:latin typeface="Book Antiqua"/>
                <a:cs typeface="+mn-cs"/>
              </a:rPr>
              <a:t>doceo</a:t>
            </a: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 — «учу» или «изве­щаю») означает «доказательство», «свидетельство»;</a:t>
            </a:r>
          </a:p>
          <a:p>
            <a:pPr marL="342900" indent="-342900">
              <a:spcBef>
                <a:spcPct val="20000"/>
              </a:spcBef>
              <a:buClr>
                <a:srgbClr val="873624"/>
              </a:buClr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деловая бумага, подтверждающая какой-нибудь факт или право на что-нибудь;</a:t>
            </a:r>
          </a:p>
          <a:p>
            <a:pPr marL="342900" indent="-342900">
              <a:spcBef>
                <a:spcPct val="20000"/>
              </a:spcBef>
              <a:buClr>
                <a:srgbClr val="873624"/>
              </a:buClr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письменное свидетельство о чем-нибудь;</a:t>
            </a:r>
          </a:p>
          <a:p>
            <a:pPr marL="342900" indent="-342900">
              <a:spcBef>
                <a:spcPct val="20000"/>
              </a:spcBef>
              <a:buClr>
                <a:srgbClr val="873624"/>
              </a:buClr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материальный объект, являющийся носителем определенной информации и предназначенный для ее передачи во времени и пространстве.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488" y="538163"/>
            <a:ext cx="6121400" cy="17176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125" indent="-365125"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2400" b="1" dirty="0">
                <a:solidFill>
                  <a:srgbClr val="262626"/>
                </a:solidFill>
                <a:latin typeface="Times New Roman"/>
                <a:cs typeface="+mn-cs"/>
              </a:rPr>
              <a:t>Документ </a:t>
            </a:r>
            <a:r>
              <a:rPr lang="ru-RU" sz="2400" i="1" dirty="0">
                <a:solidFill>
                  <a:srgbClr val="262626"/>
                </a:solidFill>
                <a:latin typeface="Times New Roman"/>
                <a:cs typeface="+mn-cs"/>
              </a:rPr>
              <a:t>— это носитель информации.</a:t>
            </a:r>
            <a:endParaRPr lang="ru-RU" sz="2400" dirty="0">
              <a:solidFill>
                <a:srgbClr val="262626"/>
              </a:solidFill>
              <a:latin typeface="Times New Roman"/>
              <a:cs typeface="+mn-cs"/>
            </a:endParaRPr>
          </a:p>
          <a:p>
            <a:pPr marL="365125" indent="-365125">
              <a:spcBef>
                <a:spcPct val="20000"/>
              </a:spcBef>
              <a:buClr>
                <a:srgbClr val="873624"/>
              </a:buClr>
              <a:defRPr/>
            </a:pPr>
            <a:endParaRPr lang="ru-RU" sz="2400" b="1" dirty="0">
              <a:solidFill>
                <a:srgbClr val="262626"/>
              </a:solidFill>
              <a:latin typeface="Times New Roman"/>
              <a:cs typeface="+mn-cs"/>
            </a:endParaRPr>
          </a:p>
          <a:p>
            <a:pPr marL="365125" indent="-365125"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2400" b="1" dirty="0">
                <a:solidFill>
                  <a:srgbClr val="262626"/>
                </a:solidFill>
                <a:latin typeface="Times New Roman"/>
                <a:cs typeface="+mn-cs"/>
              </a:rPr>
              <a:t>Делопроизводство</a:t>
            </a: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 — </a:t>
            </a:r>
            <a:r>
              <a:rPr lang="ru-RU" sz="2400" i="1" dirty="0">
                <a:solidFill>
                  <a:srgbClr val="262626"/>
                </a:solidFill>
                <a:latin typeface="Times New Roman"/>
                <a:cs typeface="+mn-cs"/>
              </a:rPr>
              <a:t>процесс создания, обработки и хранения документа.</a:t>
            </a:r>
            <a:endParaRPr lang="ru-RU" sz="2400" dirty="0">
              <a:solidFill>
                <a:srgbClr val="262626"/>
              </a:solidFill>
              <a:latin typeface="Times New Roman"/>
              <a:cs typeface="+mn-cs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4038"/>
            <a:ext cx="2230437" cy="310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1675" y="2565400"/>
            <a:ext cx="1968500" cy="275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3708400"/>
            <a:ext cx="3452812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1813" y="458788"/>
            <a:ext cx="4895850" cy="2012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Документ, созданный юридическим или физическим лицом, оформленный и удостоверенный в установленном порядке, называется </a:t>
            </a:r>
          </a:p>
          <a:p>
            <a:pPr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2400" b="1" dirty="0">
                <a:solidFill>
                  <a:srgbClr val="262626"/>
                </a:solidFill>
                <a:latin typeface="Times New Roman"/>
                <a:cs typeface="+mn-cs"/>
              </a:rPr>
              <a:t>официальным документом.</a:t>
            </a: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 </a:t>
            </a:r>
          </a:p>
        </p:txBody>
      </p:sp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250" y="260350"/>
            <a:ext cx="2603500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288" y="3573463"/>
            <a:ext cx="3671887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Официальный документ, используемый в текущей деятельности организации, называют </a:t>
            </a:r>
            <a:r>
              <a:rPr lang="ru-RU" sz="2400" b="1" dirty="0">
                <a:solidFill>
                  <a:srgbClr val="262626"/>
                </a:solidFill>
                <a:latin typeface="Times New Roman"/>
                <a:cs typeface="+mn-cs"/>
              </a:rPr>
              <a:t>служебным документом.</a:t>
            </a:r>
            <a:endParaRPr lang="ru-RU" sz="2400" dirty="0">
              <a:solidFill>
                <a:srgbClr val="262626"/>
              </a:solidFill>
              <a:latin typeface="Times New Roman"/>
              <a:cs typeface="+mn-cs"/>
            </a:endParaRPr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284538"/>
            <a:ext cx="2184400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1557338"/>
            <a:ext cx="457200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2400" dirty="0">
                <a:solidFill>
                  <a:srgbClr val="262626"/>
                </a:solidFill>
                <a:latin typeface="Times New Roman"/>
                <a:cs typeface="+mn-cs"/>
              </a:rPr>
              <a:t>Если документ создан лицом вне сферы его служебной или общественной деятельности, то он считается </a:t>
            </a:r>
            <a:r>
              <a:rPr lang="ru-RU" sz="2400" b="1" dirty="0">
                <a:solidFill>
                  <a:srgbClr val="262626"/>
                </a:solidFill>
                <a:latin typeface="Times New Roman"/>
                <a:cs typeface="+mn-cs"/>
              </a:rPr>
              <a:t>документом личного происхождения.</a:t>
            </a:r>
            <a:endParaRPr lang="ru-RU" sz="2400" dirty="0">
              <a:solidFill>
                <a:srgbClr val="262626"/>
              </a:solidFill>
              <a:latin typeface="Times New Roman"/>
              <a:cs typeface="+mn-cs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0150" y="3475038"/>
            <a:ext cx="451167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60363"/>
            <a:ext cx="327977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050" y="260350"/>
            <a:ext cx="6049963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>
                <a:solidFill>
                  <a:srgbClr val="895D1D"/>
                </a:solidFill>
                <a:latin typeface="Times New Roman"/>
                <a:ea typeface="+mj-ea"/>
                <a:cs typeface="+mj-cs"/>
              </a:rPr>
              <a:t>Функции документа: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1268413"/>
            <a:ext cx="6145213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356</Words>
  <Application>Microsoft Office PowerPoint</Application>
  <PresentationFormat>Экран (4:3)</PresentationFormat>
  <Paragraphs>65</Paragraphs>
  <Slides>14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Документы и делопроизводство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 документов</vt:lpstr>
      <vt:lpstr>Презентация PowerPoint</vt:lpstr>
      <vt:lpstr>Практическая работа</vt:lpstr>
      <vt:lpstr>Подведение итогов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2</cp:revision>
  <dcterms:created xsi:type="dcterms:W3CDTF">2011-03-03T19:10:53Z</dcterms:created>
  <dcterms:modified xsi:type="dcterms:W3CDTF">2012-11-09T17:50:18Z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TC103524809990</vt:lpwstr>
  </property>
</Properties>
</file>