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4" r:id="rId2"/>
    <p:sldId id="265" r:id="rId3"/>
    <p:sldId id="282" r:id="rId4"/>
    <p:sldId id="285" r:id="rId5"/>
    <p:sldId id="286" r:id="rId6"/>
    <p:sldId id="287" r:id="rId7"/>
    <p:sldId id="289" r:id="rId8"/>
    <p:sldId id="290" r:id="rId9"/>
    <p:sldId id="293" r:id="rId10"/>
    <p:sldId id="294" r:id="rId11"/>
    <p:sldId id="295" r:id="rId12"/>
    <p:sldId id="269" r:id="rId13"/>
    <p:sldId id="296" r:id="rId14"/>
    <p:sldId id="297" r:id="rId15"/>
    <p:sldId id="298" r:id="rId16"/>
    <p:sldId id="299" r:id="rId17"/>
    <p:sldId id="300" r:id="rId18"/>
    <p:sldId id="271" r:id="rId19"/>
    <p:sldId id="277" r:id="rId20"/>
    <p:sldId id="280" r:id="rId21"/>
    <p:sldId id="278" r:id="rId22"/>
    <p:sldId id="301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0000"/>
    <a:srgbClr val="A8EEFE"/>
    <a:srgbClr val="96EAFE"/>
    <a:srgbClr val="7C5989"/>
    <a:srgbClr val="000066"/>
    <a:srgbClr val="333399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84" autoAdjust="0"/>
    <p:restoredTop sz="93827" autoAdjust="0"/>
  </p:normalViewPr>
  <p:slideViewPr>
    <p:cSldViewPr>
      <p:cViewPr varScale="1">
        <p:scale>
          <a:sx n="71" d="100"/>
          <a:sy n="71" d="100"/>
        </p:scale>
        <p:origin x="-13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C739063-D375-41A0-9148-CCF050AFD7F8}" type="datetimeFigureOut">
              <a:rPr lang="ru-RU"/>
              <a:pPr>
                <a:defRPr/>
              </a:pPr>
              <a:t>12.01.2013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A9CCB23-A4A8-4609-BD61-ED4DBAD5F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7576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A3C683A-D6A5-4236-9D8F-2FE476C2EAA2}" type="slidenum">
              <a:rPr lang="ru-RU" sz="1200" smtClean="0"/>
              <a:pPr eaLnBrk="1" hangingPunct="1"/>
              <a:t>12</a:t>
            </a:fld>
            <a:endParaRPr lang="ru-RU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80EFF31-4E8E-42D1-82DB-0FF74114AB31}" type="slidenum">
              <a:rPr lang="ru-RU" sz="1200" smtClean="0"/>
              <a:pPr eaLnBrk="1" hangingPunct="1"/>
              <a:t>19</a:t>
            </a:fld>
            <a:endParaRPr lang="ru-RU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657600"/>
            <a:ext cx="9144000" cy="609600"/>
          </a:xfrm>
        </p:spPr>
        <p:txBody>
          <a:bodyPr/>
          <a:lstStyle>
            <a:lvl1pPr algn="ctr">
              <a:defRPr sz="5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419600"/>
            <a:ext cx="6172200" cy="304800"/>
          </a:xfrm>
        </p:spPr>
        <p:txBody>
          <a:bodyPr/>
          <a:lstStyle>
            <a:lvl1pPr marL="0" indent="0" algn="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DB311-802D-410B-B0B2-C520FC438779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874D8-A796-46ED-B346-9E4DD5DCEC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463579"/>
      </p:ext>
    </p:extLst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11F60-DDCE-4854-A70D-9EDEFC345636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F66BE-D34B-43DE-AA24-97458F6E16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643634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19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19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1F079-7DCE-4D1F-AD30-1AC48961A22A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9D780-A1CD-4139-96B0-B6D3C0C1E7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957120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DD91B1-0F10-4948-8AF3-EF3EBEACA848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9B626-2983-4A83-8FC8-E31710C7AA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542363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D0E79-D0BD-46AF-894B-FAFCACC04931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66E32-D4C4-4932-9C5A-92CA680EE1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597642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990600"/>
            <a:ext cx="2895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76600" y="990600"/>
            <a:ext cx="28956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9F7690-E026-459F-B4D2-E3A6903E906E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6772E-B12D-49F3-838D-23452B30E6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353084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12E83-38EC-45C3-8ADA-BD95808F3ECF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CE19D-80E3-4987-BC7B-0BD3E070ED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487855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FFD70-C51B-48BD-9AC5-C972EAF5AA15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DBE81-2019-4CBF-A9C0-07588DE908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358699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CD180-A572-412A-B472-28958B997FF8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359DC-834B-4E4B-B26B-1ADF9E846E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070555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4B4BA-1EC7-4FD7-BC40-9415849F762B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2A945-8862-4D31-BB5E-064F024F25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794196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5C498-C481-41CB-B86E-396757633F69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BF49B-44C2-41FA-A66D-DCE0DAF671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161757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90600"/>
            <a:ext cx="5943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F22D6626-7031-421F-A806-6AFAB1EF153B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2709E9DF-62CB-40EC-8C50-1821FD8330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</p:sldLayoutIdLst>
  <p:transition>
    <p:fade thruBlk="1"/>
  </p:transition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opperplate Gothic Ligh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opperplate Gothic Ligh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opperplate Gothic Ligh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opperplate Gothic Ligh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opperplate Gothic Ligh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opperplate Gothic Ligh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opperplate Gothic Ligh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opperplate Gothic Ligh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slide" Target="slid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eenpeace.org/russia/assets/graphics/3055808/3055812" TargetMode="External"/><Relationship Id="rId2" Type="http://schemas.openxmlformats.org/officeDocument/2006/relationships/hyperlink" Target="http://www.greenpeace.org/russia/assets/graphics/3055808/3055815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reenpeace.org/russia/ru/4552719/" TargetMode="External"/><Relationship Id="rId4" Type="http://schemas.openxmlformats.org/officeDocument/2006/relationships/hyperlink" Target="http://www.greenpeace.org/russia/assets/graphics/3055808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hita.ru/news/crime/?pg=62" TargetMode="External"/><Relationship Id="rId13" Type="http://schemas.openxmlformats.org/officeDocument/2006/relationships/hyperlink" Target="http://gcmk.zlatadm.ru/p50aa1.html" TargetMode="External"/><Relationship Id="rId3" Type="http://schemas.openxmlformats.org/officeDocument/2006/relationships/hyperlink" Target="http://www.photosight.ru/photos/106762/" TargetMode="External"/><Relationship Id="rId7" Type="http://schemas.openxmlformats.org/officeDocument/2006/relationships/hyperlink" Target="http://www.saveplus.ru/fb/index.php?id=86" TargetMode="External"/><Relationship Id="rId12" Type="http://schemas.openxmlformats.org/officeDocument/2006/relationships/hyperlink" Target="http://www.gov.karelia.ru/Photos/photo.html?id=9086" TargetMode="External"/><Relationship Id="rId17" Type="http://schemas.openxmlformats.org/officeDocument/2006/relationships/hyperlink" Target="http://school12.siteedit.ru/page150" TargetMode="External"/><Relationship Id="rId2" Type="http://schemas.openxmlformats.org/officeDocument/2006/relationships/hyperlink" Target="http://community.livejournal.com/zvezda_news_ru/367805.html" TargetMode="External"/><Relationship Id="rId16" Type="http://schemas.openxmlformats.org/officeDocument/2006/relationships/hyperlink" Target="http://zlatgcmk.narod.ru/p50aa1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ood.ru/ru/lonewsid-28367.html" TargetMode="External"/><Relationship Id="rId11" Type="http://schemas.openxmlformats.org/officeDocument/2006/relationships/hyperlink" Target="http://tourist.kharkov.ua/review_velo/index.php?viewtopic=44" TargetMode="External"/><Relationship Id="rId5" Type="http://schemas.openxmlformats.org/officeDocument/2006/relationships/hyperlink" Target="http://www.tumentoday.ru/2010/04/13/&#1083;&#1077;&#1089;&#1085;&#1099;&#1077;-&#1086;&#1075;&#1085;&#1077;&#1073;&#1086;&#1088;&#1094;&#1099;/" TargetMode="External"/><Relationship Id="rId15" Type="http://schemas.openxmlformats.org/officeDocument/2006/relationships/hyperlink" Target="http://www.mchs.gov.ru/new/rc/about/?rc_id=ural&amp;ID=16683" TargetMode="External"/><Relationship Id="rId10" Type="http://schemas.openxmlformats.org/officeDocument/2006/relationships/hyperlink" Target="http://www.kurgan.ru/news_kurgan/zauralskie_spasateli_tushili_krupnyy_lesnoy_pozhar_ugrozhavshiy_naselennomu_punktu.html" TargetMode="External"/><Relationship Id="rId4" Type="http://schemas.openxmlformats.org/officeDocument/2006/relationships/hyperlink" Target="http://blog.kp.ru/photo/sim_onoff/post13599040" TargetMode="External"/><Relationship Id="rId9" Type="http://schemas.openxmlformats.org/officeDocument/2006/relationships/hyperlink" Target="http://gazeta.aif.ru/online/tbilisi/390/16_01?print" TargetMode="External"/><Relationship Id="rId14" Type="http://schemas.openxmlformats.org/officeDocument/2006/relationships/hyperlink" Target="http://kp.ru/online/news/557483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6.xml"/><Relationship Id="rId7" Type="http://schemas.openxmlformats.org/officeDocument/2006/relationships/slide" Target="slide9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slide" Target="slide13.xml"/><Relationship Id="rId5" Type="http://schemas.openxmlformats.org/officeDocument/2006/relationships/slide" Target="slide7.xml"/><Relationship Id="rId10" Type="http://schemas.openxmlformats.org/officeDocument/2006/relationships/slide" Target="slide8.xml"/><Relationship Id="rId4" Type="http://schemas.openxmlformats.org/officeDocument/2006/relationships/image" Target="../media/image8.jpeg"/><Relationship Id="rId9" Type="http://schemas.openxmlformats.org/officeDocument/2006/relationships/slide" Target="slide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image" Target="../media/image23.jpeg"/><Relationship Id="rId4" Type="http://schemas.openxmlformats.org/officeDocument/2006/relationships/slide" Target="slide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pPr eaLnBrk="1" hangingPunct="1"/>
            <a:r>
              <a:rPr lang="ru-RU" smtClean="0"/>
              <a:t>Орческая группа</a:t>
            </a:r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0313" y="2643188"/>
            <a:ext cx="6172200" cy="1428750"/>
          </a:xfrm>
        </p:spPr>
        <p:txBody>
          <a:bodyPr/>
          <a:lstStyle/>
          <a:p>
            <a:pPr algn="ctr" eaLnBrk="1" hangingPunct="1"/>
            <a:r>
              <a:rPr lang="ru-RU" sz="3600" b="1" smtClean="0">
                <a:solidFill>
                  <a:srgbClr val="CC0000"/>
                </a:solidFill>
                <a:latin typeface="Calibri" pitchFamily="34" charset="0"/>
                <a:cs typeface="Times New Roman" pitchFamily="18" charset="0"/>
              </a:rPr>
              <a:t>БЕРЕГИ</a:t>
            </a:r>
          </a:p>
          <a:p>
            <a:pPr algn="ctr" eaLnBrk="1" hangingPunct="1"/>
            <a:r>
              <a:rPr lang="ru-RU" sz="3600" b="1" smtClean="0">
                <a:solidFill>
                  <a:srgbClr val="CC0000"/>
                </a:solidFill>
                <a:latin typeface="Calibri" pitchFamily="34" charset="0"/>
                <a:cs typeface="Times New Roman" pitchFamily="18" charset="0"/>
              </a:rPr>
              <a:t> ЛЕС ОТ ПОЖАРА!</a:t>
            </a:r>
            <a:endParaRPr lang="en-US" sz="3600" b="1" smtClean="0">
              <a:solidFill>
                <a:srgbClr val="CC0000"/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3076" name="Picture 8" descr="Z:\newtek\_backgrounds_1.02\Tim\powerpoint templates\101-120\woodland_stroll\elements\tire_swing_swaying_hg_clr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3048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 descr="C:\Documents and Settings\1\Рабочий стол\Береги лес от пожаров\баннер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extBox 5"/>
          <p:cNvSpPr txBox="1">
            <a:spLocks noChangeArrowheads="1"/>
          </p:cNvSpPr>
          <p:nvPr/>
        </p:nvSpPr>
        <p:spPr bwMode="auto">
          <a:xfrm>
            <a:off x="5572125" y="1214438"/>
            <a:ext cx="3268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Интерактивный плакат</a:t>
            </a:r>
          </a:p>
        </p:txBody>
      </p:sp>
      <p:sp>
        <p:nvSpPr>
          <p:cNvPr id="3079" name="TextBox 6"/>
          <p:cNvSpPr txBox="1">
            <a:spLocks noChangeArrowheads="1"/>
          </p:cNvSpPr>
          <p:nvPr/>
        </p:nvSpPr>
        <p:spPr bwMode="auto">
          <a:xfrm>
            <a:off x="428625" y="5357813"/>
            <a:ext cx="77708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Творческая группа: Бочарникова Тамара Александровна</a:t>
            </a:r>
          </a:p>
          <a:p>
            <a:pPr eaLnBrk="1" hangingPunct="1"/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                                      Горячева Надежда Анатольевна</a:t>
            </a:r>
          </a:p>
          <a:p>
            <a:pPr eaLnBrk="1" hangingPunct="1"/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                                      Корюкова Ирина Валентиновна.</a:t>
            </a:r>
          </a:p>
        </p:txBody>
      </p:sp>
      <p:sp>
        <p:nvSpPr>
          <p:cNvPr id="13" name="Дата 1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1765661D-E7D2-4902-81FC-C711229BFD8B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A78294-DB7E-4734-B5AE-9A70CEFF66C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ransition advClick="0" advTm="3000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214313" y="908050"/>
            <a:ext cx="5214937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0" hangingPunct="0">
              <a:buFont typeface="Arial" charset="0"/>
              <a:buChar char="•"/>
            </a:pPr>
            <a:r>
              <a:rPr lang="ru-RU" b="1">
                <a:latin typeface="Calibri" pitchFamily="34" charset="0"/>
                <a:cs typeface="Times New Roman" pitchFamily="18" charset="0"/>
              </a:rPr>
              <a:t>Начинающийся травяной пожар или непотушенный костер можно затоптать ногами или забросать землей. Сильно горящую траву можно «забить» пучком зеленых веток или тряпкой. Большой пожар под силу потушить только специалистам.</a:t>
            </a:r>
          </a:p>
          <a:p>
            <a:pPr algn="just" eaLnBrk="0" hangingPunct="0">
              <a:buFont typeface="Arial" charset="0"/>
              <a:buChar char="•"/>
            </a:pPr>
            <a:r>
              <a:rPr lang="ru-RU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Никогда не оставляйте горящий костер без присмотра.</a:t>
            </a:r>
            <a:r>
              <a:rPr lang="ru-RU" b="1">
                <a:latin typeface="Calibri" pitchFamily="34" charset="0"/>
                <a:cs typeface="Times New Roman" pitchFamily="18" charset="0"/>
              </a:rPr>
              <a:t> Перед уходом тщательно затушите костер: залейте его, забросайте мокрым песком или глиной и убедитесь, что тление полностью прекратилось.</a:t>
            </a:r>
            <a:endParaRPr lang="ru-RU" b="1">
              <a:latin typeface="Calibri" pitchFamily="34" charset="0"/>
            </a:endParaRPr>
          </a:p>
          <a:p>
            <a:pPr algn="just" eaLnBrk="0" hangingPunct="0"/>
            <a:endParaRPr lang="ru-RU"/>
          </a:p>
        </p:txBody>
      </p:sp>
      <p:pic>
        <p:nvPicPr>
          <p:cNvPr id="12292" name="Picture 5" descr="C:\Documents and Settings\1\Рабочий стол\Береги лес от пожаров\баннер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Дата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1A997B9-60C8-4AC3-A484-5B06EE633CE3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B31BBB-0725-4608-ADD2-27BB4A82E9F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12296" name="Picture 6" descr="C:\Documents and Settings\1\Рабочий стол\Береги лес от пожаров\Копия (2) Копия лесные пожар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1000125"/>
            <a:ext cx="3587750" cy="492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endParaRPr lang="ru-RU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4772025" cy="5029200"/>
          </a:xfrm>
        </p:spPr>
        <p:txBody>
          <a:bodyPr/>
          <a:lstStyle/>
          <a:p>
            <a:pPr algn="just" eaLnBrk="1" hangingPunct="1">
              <a:buFontTx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b="1" smtClean="0">
                <a:latin typeface="Calibri" pitchFamily="34" charset="0"/>
                <a:cs typeface="Times New Roman" pitchFamily="18" charset="0"/>
              </a:rPr>
              <a:t>Перед началом пожароопасного сезона выясните телефоны всех служб, отвечающих за борьбу с пожарами на природных территориях. Кроме телефона </a:t>
            </a:r>
            <a:r>
              <a:rPr lang="ru-RU" b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01</a:t>
            </a:r>
            <a:r>
              <a:rPr lang="ru-RU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b="1" smtClean="0">
                <a:latin typeface="Calibri" pitchFamily="34" charset="0"/>
                <a:cs typeface="Times New Roman" pitchFamily="18" charset="0"/>
              </a:rPr>
              <a:t>важно также знать </a:t>
            </a:r>
            <a:r>
              <a:rPr lang="ru-RU" b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телефоны лесничества, местной пожарной части и дежурного местной администрации.</a:t>
            </a:r>
          </a:p>
          <a:p>
            <a:pPr eaLnBrk="1" hangingPunct="1">
              <a:buFontTx/>
              <a:buNone/>
            </a:pPr>
            <a:endParaRPr lang="en-US" smtClean="0">
              <a:latin typeface="Calibri" pitchFamily="34" charset="0"/>
            </a:endParaRPr>
          </a:p>
        </p:txBody>
      </p:sp>
      <p:pic>
        <p:nvPicPr>
          <p:cNvPr id="13316" name="Picture 5" descr="C:\Documents and Settings\1\Рабочий стол\Береги лес от пожаров\баннер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8429625" y="6215063"/>
            <a:ext cx="714375" cy="64293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64A1E1C-731A-42A4-9948-64345640CC56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D56F29-7E87-4257-AE3F-354F0C791BF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3321" name="Picture 7" descr="C:\Documents and Settings\1\Рабочий стол\Береги лес от пожаров\лесные пожары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928688"/>
            <a:ext cx="4071937" cy="507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endParaRPr lang="ru-RU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5057775" cy="50292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b="1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b="1" smtClean="0">
                <a:latin typeface="Calibri" pitchFamily="34" charset="0"/>
                <a:cs typeface="Times New Roman" pitchFamily="18" charset="0"/>
              </a:rPr>
              <a:t>Обнаружив в лесу пожар, который вы не можете потушить сами, </a:t>
            </a:r>
            <a:r>
              <a:rPr lang="ru-RU" b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срочно звоните 01 или в ближайшее лесничество</a:t>
            </a:r>
            <a:r>
              <a:rPr lang="ru-RU" b="1" i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.</a:t>
            </a:r>
            <a:r>
              <a:rPr lang="ru-RU" b="1" smtClean="0">
                <a:latin typeface="Calibri" pitchFamily="34" charset="0"/>
                <a:cs typeface="Times New Roman" pitchFamily="18" charset="0"/>
              </a:rPr>
              <a:t> Сообщите, где пожар находится, и ответьте на все вопросы. Если не можете дозвониться пожарным и в лесничество, сообщите о пожаре в администрацию вашего района.</a:t>
            </a:r>
          </a:p>
          <a:p>
            <a:pPr eaLnBrk="1" hangingPunct="1">
              <a:buFontTx/>
              <a:buNone/>
            </a:pPr>
            <a:endParaRPr lang="en-US" smtClean="0">
              <a:latin typeface="Calibri" pitchFamily="34" charset="0"/>
            </a:endParaRPr>
          </a:p>
        </p:txBody>
      </p:sp>
      <p:pic>
        <p:nvPicPr>
          <p:cNvPr id="14340" name="Picture 6" descr="C:\Documents and Settings\1\Рабочий стол\Береги лес от пожаров\баннер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8501063" y="6286500"/>
            <a:ext cx="642937" cy="5715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F06A3E7-3E98-4D55-8E48-422A8AB827A8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C852A8-4D95-467C-B7C7-B1FE2B8DE0E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14345" name="Picture 7" descr="C:\Documents and Settings\1\Рабочий стол\Береги лес от пожаров\лесные пожары 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928688"/>
            <a:ext cx="3786187" cy="507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3" name="Picture 5" descr="C:\Documents and Settings\1\Рабочий стол\Береги лес от пожаров\баннер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643063" y="1428750"/>
            <a:ext cx="2095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Помните: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2928938"/>
            <a:ext cx="5214938" cy="2786062"/>
          </a:xfrm>
        </p:spPr>
        <p:txBody>
          <a:bodyPr/>
          <a:lstStyle/>
          <a:p>
            <a:r>
              <a:rPr lang="ru-RU" b="1" smtClean="0">
                <a:latin typeface="Calibri" pitchFamily="34" charset="0"/>
                <a:cs typeface="Times New Roman" pitchFamily="18" charset="0"/>
              </a:rPr>
              <a:t>Чтобы случайный травяной пожар не «ушел» </a:t>
            </a:r>
            <a:r>
              <a:rPr lang="ru-RU" smtClean="0">
                <a:latin typeface="Calibri" pitchFamily="34" charset="0"/>
                <a:cs typeface="Times New Roman" pitchFamily="18" charset="0"/>
              </a:rPr>
              <a:t>в </a:t>
            </a:r>
            <a:r>
              <a:rPr lang="ru-RU" b="1" smtClean="0">
                <a:latin typeface="Calibri" pitchFamily="34" charset="0"/>
                <a:cs typeface="Times New Roman" pitchFamily="18" charset="0"/>
              </a:rPr>
              <a:t>ближайший лес или поселок, </a:t>
            </a:r>
            <a:r>
              <a:rPr lang="ru-RU" b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нужно</a:t>
            </a:r>
            <a:r>
              <a:rPr lang="ru-RU" b="1" i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b="1" smtClean="0">
                <a:latin typeface="Calibri" pitchFamily="34" charset="0"/>
                <a:cs typeface="Times New Roman" pitchFamily="18" charset="0"/>
              </a:rPr>
              <a:t>заранее</a:t>
            </a:r>
            <a:r>
              <a:rPr lang="ru-RU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b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опахивать кромки полей.</a:t>
            </a:r>
          </a:p>
          <a:p>
            <a:endParaRPr lang="ru-RU" smtClean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572500" y="6215063"/>
            <a:ext cx="571500" cy="64293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Дата 10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750AE51-5488-49D7-995A-DCE49E7D4FA2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874512-EB88-4055-B9F3-CD4E4BC6176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15370" name="Picture 8" descr="C:\Documents and Settings\1\Рабочий стол\Береги лес от пожаров\Копия (2) лесные пожар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1000125"/>
            <a:ext cx="3929062" cy="502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7" name="Picture 5" descr="C:\Documents and Settings\1\Рабочий стол\Береги лес от пожаров\баннер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Содержимое 5"/>
          <p:cNvSpPr>
            <a:spLocks noGrp="1"/>
          </p:cNvSpPr>
          <p:nvPr>
            <p:ph idx="1"/>
          </p:nvPr>
        </p:nvSpPr>
        <p:spPr>
          <a:xfrm>
            <a:off x="214313" y="1785938"/>
            <a:ext cx="4629150" cy="1928812"/>
          </a:xfrm>
        </p:spPr>
        <p:txBody>
          <a:bodyPr/>
          <a:lstStyle/>
          <a:p>
            <a:pPr algn="just"/>
            <a:endParaRPr lang="ru-RU" b="1" smtClean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ru-RU" b="1" smtClean="0">
                <a:latin typeface="Calibri" pitchFamily="34" charset="0"/>
                <a:cs typeface="Times New Roman" pitchFamily="18" charset="0"/>
              </a:rPr>
              <a:t>     Разводите костры только в </a:t>
            </a:r>
            <a:r>
              <a:rPr lang="ru-RU" b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специально отведенных местах </a:t>
            </a:r>
            <a:r>
              <a:rPr lang="ru-RU" b="1" smtClean="0">
                <a:latin typeface="Calibri" pitchFamily="34" charset="0"/>
                <a:cs typeface="Times New Roman" pitchFamily="18" charset="0"/>
              </a:rPr>
              <a:t>или на уже </a:t>
            </a:r>
            <a:r>
              <a:rPr lang="ru-RU" b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существующих кострищах.</a:t>
            </a:r>
          </a:p>
          <a:p>
            <a:pPr algn="just">
              <a:buFontTx/>
              <a:buNone/>
            </a:pPr>
            <a:endParaRPr lang="ru-RU" b="1" smtClean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endParaRPr lang="ru-RU" smtClean="0"/>
          </a:p>
        </p:txBody>
      </p:sp>
      <p:sp>
        <p:nvSpPr>
          <p:cNvPr id="6" name="TextBox 5"/>
          <p:cNvSpPr txBox="1"/>
          <p:nvPr/>
        </p:nvSpPr>
        <p:spPr>
          <a:xfrm>
            <a:off x="1428750" y="1214438"/>
            <a:ext cx="22828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3600" b="1" kern="0" dirty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Помните: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8199" name="TextBox 10"/>
          <p:cNvSpPr txBox="1">
            <a:spLocks noChangeArrowheads="1"/>
          </p:cNvSpPr>
          <p:nvPr/>
        </p:nvSpPr>
        <p:spPr bwMode="auto">
          <a:xfrm>
            <a:off x="571500" y="4000500"/>
            <a:ext cx="410686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b="1">
                <a:latin typeface="Calibri" pitchFamily="34" charset="0"/>
              </a:rPr>
              <a:t>Убедитесь,</a:t>
            </a:r>
            <a:r>
              <a:rPr lang="ru-RU" b="1">
                <a:latin typeface="Calibri" pitchFamily="34" charset="0"/>
                <a:cs typeface="Times New Roman" pitchFamily="18" charset="0"/>
              </a:rPr>
              <a:t> что у вас </a:t>
            </a:r>
            <a:r>
              <a:rPr lang="ru-RU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есть чем</a:t>
            </a:r>
          </a:p>
          <a:p>
            <a:pPr eaLnBrk="1" hangingPunct="1"/>
            <a:r>
              <a:rPr lang="ru-RU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его погасить </a:t>
            </a:r>
            <a:r>
              <a:rPr lang="ru-RU" b="1">
                <a:latin typeface="Calibri" pitchFamily="34" charset="0"/>
                <a:cs typeface="Times New Roman" pitchFamily="18" charset="0"/>
              </a:rPr>
              <a:t>— запас воды</a:t>
            </a:r>
          </a:p>
          <a:p>
            <a:pPr eaLnBrk="1" hangingPunct="1"/>
            <a:r>
              <a:rPr lang="ru-RU" b="1">
                <a:latin typeface="Calibri" pitchFamily="34" charset="0"/>
                <a:cs typeface="Times New Roman" pitchFamily="18" charset="0"/>
              </a:rPr>
              <a:t> или лопата, чтобы забросать</a:t>
            </a:r>
          </a:p>
          <a:p>
            <a:pPr eaLnBrk="1" hangingPunct="1"/>
            <a:r>
              <a:rPr lang="ru-RU" b="1">
                <a:latin typeface="Calibri" pitchFamily="34" charset="0"/>
                <a:cs typeface="Times New Roman" pitchFamily="18" charset="0"/>
              </a:rPr>
              <a:t> огонь влажной землей.</a:t>
            </a:r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572500" y="6286500"/>
            <a:ext cx="571500" cy="571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Дата 10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139CC8B-0BF1-43CA-AFD8-75C900E5370B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39C645-1B57-4445-A1B5-BFB55C9FF09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16395" name="Picture 9" descr="C:\Documents and Settings\1\Рабочий стол\Береги лес от пожаров\Копия Копия лесные пожар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928688"/>
            <a:ext cx="4254500" cy="507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9220" grpId="0" build="p"/>
      <p:bldP spid="819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Picture 5" descr="C:\Documents and Settings\1\Рабочий стол\Береги лес от пожаров\баннер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Содержимое 5"/>
          <p:cNvSpPr>
            <a:spLocks noGrp="1"/>
          </p:cNvSpPr>
          <p:nvPr>
            <p:ph idx="1"/>
          </p:nvPr>
        </p:nvSpPr>
        <p:spPr>
          <a:xfrm>
            <a:off x="214313" y="1643063"/>
            <a:ext cx="5700712" cy="1938337"/>
          </a:xfrm>
        </p:spPr>
        <p:txBody>
          <a:bodyPr/>
          <a:lstStyle/>
          <a:p>
            <a:endParaRPr lang="ru-RU" b="1" i="1" smtClean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ru-RU" b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    </a:t>
            </a:r>
            <a:r>
              <a:rPr lang="ru-RU" b="1" smtClean="0">
                <a:latin typeface="Calibri" pitchFamily="34" charset="0"/>
                <a:cs typeface="Times New Roman" pitchFamily="18" charset="0"/>
              </a:rPr>
              <a:t>Никогда</a:t>
            </a:r>
            <a:r>
              <a:rPr lang="ru-RU" b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не разводите костры на торфяниках </a:t>
            </a:r>
            <a:r>
              <a:rPr lang="ru-RU" b="1" smtClean="0">
                <a:latin typeface="Calibri" pitchFamily="34" charset="0"/>
                <a:cs typeface="Times New Roman" pitchFamily="18" charset="0"/>
              </a:rPr>
              <a:t>или в лесах </a:t>
            </a:r>
            <a:r>
              <a:rPr lang="ru-RU" b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с толстым моховым </a:t>
            </a:r>
            <a:r>
              <a:rPr lang="ru-RU" b="1" smtClean="0">
                <a:latin typeface="Calibri" pitchFamily="34" charset="0"/>
                <a:cs typeface="Times New Roman" pitchFamily="18" charset="0"/>
              </a:rPr>
              <a:t>или</a:t>
            </a:r>
            <a:r>
              <a:rPr lang="ru-RU" b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лишайниковым покровом</a:t>
            </a:r>
            <a:r>
              <a:rPr lang="ru-RU" smtClean="0">
                <a:latin typeface="Calibri" pitchFamily="34" charset="0"/>
                <a:cs typeface="Times New Roman" pitchFamily="18" charset="0"/>
              </a:rPr>
              <a:t>.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1500" y="4000500"/>
            <a:ext cx="54292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/>
            <a:r>
              <a:rPr lang="ru-RU" b="1">
                <a:latin typeface="Calibri" pitchFamily="34" charset="0"/>
                <a:cs typeface="Times New Roman" pitchFamily="18" charset="0"/>
              </a:rPr>
              <a:t>Убедитесь, что огонь не сможет</a:t>
            </a:r>
          </a:p>
          <a:p>
            <a:pPr algn="just" eaLnBrk="1" hangingPunct="1"/>
            <a:r>
              <a:rPr lang="ru-RU" b="1">
                <a:latin typeface="Calibri" pitchFamily="34" charset="0"/>
                <a:cs typeface="Times New Roman" pitchFamily="18" charset="0"/>
              </a:rPr>
              <a:t> «уйти» </a:t>
            </a:r>
            <a:r>
              <a:rPr lang="ru-RU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вглубь торфа </a:t>
            </a:r>
            <a:r>
              <a:rPr lang="ru-RU" b="1">
                <a:latin typeface="Calibri" pitchFamily="34" charset="0"/>
                <a:cs typeface="Times New Roman" pitchFamily="18" charset="0"/>
              </a:rPr>
              <a:t>или в прослойки </a:t>
            </a:r>
          </a:p>
          <a:p>
            <a:pPr algn="just" eaLnBrk="1" hangingPunct="1"/>
            <a:r>
              <a:rPr lang="ru-RU" b="1">
                <a:latin typeface="Calibri" pitchFamily="34" charset="0"/>
                <a:cs typeface="Times New Roman" pitchFamily="18" charset="0"/>
              </a:rPr>
              <a:t>сухих растительных остатков </a:t>
            </a:r>
            <a:r>
              <a:rPr lang="ru-RU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между</a:t>
            </a:r>
          </a:p>
          <a:p>
            <a:pPr algn="just" eaLnBrk="1" hangingPunct="1"/>
            <a:r>
              <a:rPr lang="ru-RU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камнями.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286000" y="1285875"/>
            <a:ext cx="2095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Помните:</a:t>
            </a: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501063" y="6286500"/>
            <a:ext cx="642937" cy="571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Дата 10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EF7819F-DBCF-4F64-AC09-AB2DF488B8FD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663E49-AA89-4414-8348-4292F40FC7DA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0244" grpId="0" build="p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5" name="Picture 3" descr="C:\Documents and Settings\1\Рабочий стол\Береги лес от пожаров\баннер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43125" y="1000125"/>
            <a:ext cx="2095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Помните: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501063" y="6286500"/>
            <a:ext cx="642937" cy="571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85750" y="1714500"/>
            <a:ext cx="500062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/>
            <a:r>
              <a:rPr lang="ru-RU" b="1">
                <a:latin typeface="Calibri" pitchFamily="34" charset="0"/>
              </a:rPr>
              <a:t>Покидая стоянку, </a:t>
            </a:r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не оставляйте мусора, </a:t>
            </a:r>
            <a:r>
              <a:rPr lang="ru-RU" b="1">
                <a:latin typeface="Calibri" pitchFamily="34" charset="0"/>
              </a:rPr>
              <a:t>заберите его с собой. </a:t>
            </a:r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Брошенная бутылка может</a:t>
            </a:r>
            <a:r>
              <a:rPr lang="ru-RU" b="1">
                <a:latin typeface="Calibri" pitchFamily="34" charset="0"/>
              </a:rPr>
              <a:t> сфокусировать солнечный свет </a:t>
            </a:r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поджечь сухую траву и листву вокруг.</a:t>
            </a:r>
          </a:p>
          <a:p>
            <a:pPr algn="just" eaLnBrk="1" hangingPunct="1"/>
            <a:endParaRPr lang="ru-RU" b="1">
              <a:solidFill>
                <a:srgbClr val="FF0000"/>
              </a:solidFill>
              <a:latin typeface="Calibri" pitchFamily="34" charset="0"/>
            </a:endParaRPr>
          </a:p>
          <a:p>
            <a:pPr algn="just" eaLnBrk="1" hangingPunct="1"/>
            <a:endParaRPr lang="ru-RU" b="1">
              <a:solidFill>
                <a:srgbClr val="FF0000"/>
              </a:solidFill>
              <a:latin typeface="Calibri" pitchFamily="34" charset="0"/>
            </a:endParaRPr>
          </a:p>
          <a:p>
            <a:pPr algn="just" eaLnBrk="1" hangingPunct="1"/>
            <a:endParaRPr lang="ru-RU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285750" y="3786188"/>
            <a:ext cx="4929188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b="1">
                <a:latin typeface="Calibri" pitchFamily="34" charset="0"/>
              </a:rPr>
              <a:t>В сухую погоду на природе не стоит взрывать петарды, </a:t>
            </a:r>
            <a:r>
              <a:rPr lang="ru-RU" b="1">
                <a:solidFill>
                  <a:srgbClr val="FF0000"/>
                </a:solidFill>
                <a:latin typeface="Calibri" pitchFamily="34" charset="0"/>
              </a:rPr>
              <a:t>от искр может загореться высохшая трава, листва или мох.</a:t>
            </a:r>
          </a:p>
        </p:txBody>
      </p:sp>
      <p:sp>
        <p:nvSpPr>
          <p:cNvPr id="12" name="Дата 1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587C19A-1876-4686-AF24-8CF66389D9EA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7FF61D-510C-4733-8C8D-EEBD39A4D35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18443" name="Picture 9" descr="C:\Documents and Settings\1\Рабочий стол\Береги лес от пожаров\лесные пожары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1000125"/>
            <a:ext cx="3857625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500063" y="928688"/>
            <a:ext cx="5000625" cy="685800"/>
          </a:xfrm>
        </p:spPr>
        <p:txBody>
          <a:bodyPr/>
          <a:lstStyle/>
          <a:p>
            <a:pPr algn="ctr"/>
            <a:r>
              <a:rPr lang="ru-RU" b="1" smtClean="0">
                <a:solidFill>
                  <a:srgbClr val="FF0000"/>
                </a:solidFill>
                <a:latin typeface="Calibri" pitchFamily="34" charset="0"/>
              </a:rPr>
              <a:t>Помните: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214313" y="1571625"/>
            <a:ext cx="5943600" cy="5029200"/>
          </a:xfrm>
        </p:spPr>
        <p:txBody>
          <a:bodyPr/>
          <a:lstStyle/>
          <a:p>
            <a:pPr algn="just"/>
            <a:r>
              <a:rPr lang="ru-RU" b="1" smtClean="0">
                <a:latin typeface="Calibri" pitchFamily="34" charset="0"/>
                <a:cs typeface="Times New Roman" pitchFamily="18" charset="0"/>
              </a:rPr>
              <a:t>Увидев забытый кем-то непотушенный костер или начинающийся небольшой пожар, </a:t>
            </a:r>
            <a:r>
              <a:rPr lang="ru-RU" b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не проходите мимо — постарайтесь потушить его сами или позовите на помощь друзей и соседей.</a:t>
            </a:r>
          </a:p>
          <a:p>
            <a:pPr algn="just"/>
            <a:r>
              <a:rPr lang="ru-RU" b="1" smtClean="0">
                <a:latin typeface="Calibri" pitchFamily="34" charset="0"/>
                <a:cs typeface="Times New Roman" pitchFamily="18" charset="0"/>
              </a:rPr>
              <a:t>Самые опасные пожары - торфяные, обычно возникающие на осушенных болотах. При таких пожарах в горящем торфе образуются пустоты, в которые можно провалиться. Тушить такие пожары самостоятельно нельзя — надо сразу вызывать специалистов.</a:t>
            </a:r>
          </a:p>
          <a:p>
            <a:pPr algn="just">
              <a:buFontTx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mtClean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643938" y="6357938"/>
            <a:ext cx="500062" cy="5000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D68CF82-976E-489A-9870-30F0D89FE76E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A3EB0-9B1C-4304-A467-6383C6C6F23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58"/>
                  </p:tgtEl>
                </p:cond>
              </p:nextCondLst>
            </p:seq>
          </p:childTnLst>
        </p:cTn>
      </p:par>
    </p:tnLst>
    <p:bldLst>
      <p:bldP spid="1945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14313" y="2016125"/>
            <a:ext cx="4929187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0" hangingPunct="0"/>
            <a:r>
              <a:rPr lang="ru-RU" b="1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Никогда не оставляйте горящий костер без присмотра.</a:t>
            </a:r>
            <a:r>
              <a:rPr lang="ru-RU" b="1">
                <a:latin typeface="Calibri" pitchFamily="34" charset="0"/>
                <a:cs typeface="Times New Roman" pitchFamily="18" charset="0"/>
              </a:rPr>
              <a:t> Перед уходом тщательно затушите костер: залейте его, забросайте мокрым песком или глиной и убедитесь, что тление полностью прекратилось.</a:t>
            </a:r>
            <a:endParaRPr lang="ru-RU" b="1">
              <a:latin typeface="Calibri" pitchFamily="34" charset="0"/>
            </a:endParaRPr>
          </a:p>
          <a:p>
            <a:pPr algn="just" eaLnBrk="0" hangingPunct="0"/>
            <a:endParaRPr lang="ru-RU" b="1">
              <a:latin typeface="Calibri" pitchFamily="34" charset="0"/>
              <a:cs typeface="Times New Roman" pitchFamily="18" charset="0"/>
            </a:endParaRPr>
          </a:p>
          <a:p>
            <a:pPr algn="just" eaLnBrk="0" hangingPunct="0"/>
            <a:endParaRPr lang="ru-RU"/>
          </a:p>
        </p:txBody>
      </p:sp>
      <p:pic>
        <p:nvPicPr>
          <p:cNvPr id="20484" name="Picture 5" descr="C:\Documents and Settings\1\Рабочий стол\Береги лес от пожаров\баннер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857375" y="1357313"/>
            <a:ext cx="20955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Помните: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572500" y="6286500"/>
            <a:ext cx="571500" cy="5715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0740614-88AD-4AEA-9C0D-35C7A2E0C01E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C1D26E-5489-4B65-8A42-EBFF3CF1CB9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20490" name="Picture 8" descr="C:\Documents and Settings\1\Рабочий стол\Береги лес от пожаров\Копия (2) Копия лесные пожар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1000125"/>
            <a:ext cx="4000500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25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9" name="TextBox 8"/>
          <p:cNvSpPr txBox="1"/>
          <p:nvPr/>
        </p:nvSpPr>
        <p:spPr>
          <a:xfrm>
            <a:off x="571500" y="5857875"/>
            <a:ext cx="7986713" cy="64611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chemeClr val="bg1"/>
                </a:solidFill>
                <a:latin typeface="Calibri" pitchFamily="34" charset="0"/>
              </a:rPr>
              <a:t>Расскажи окружающим тебя людям!</a:t>
            </a: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572500" y="6357938"/>
            <a:ext cx="571500" cy="5000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Дата 1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B373B60-AE31-40FE-BA94-8C89C7EE328B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0625AC-A5F9-4070-8BD0-77F1119C998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21512" name="Picture 12" descr="C:\Documents and Settings\1\Рабочий стол\Береги лес от пожаров\лесные пожары 4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928688"/>
            <a:ext cx="3062288" cy="4786312"/>
          </a:xfrm>
          <a:noFill/>
        </p:spPr>
      </p:pic>
      <p:pic>
        <p:nvPicPr>
          <p:cNvPr id="21513" name="Picture 13" descr="C:\Documents and Settings\1\Рабочий стол\Береги лес от пожаров\лесные пожары 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928688"/>
            <a:ext cx="3028950" cy="47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" name="Picture 14" descr="C:\Documents and Settings\1\Рабочий стол\Береги лес от пожаров\лесные пожары 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928688"/>
            <a:ext cx="3059112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000125"/>
            <a:ext cx="4714875" cy="4857750"/>
          </a:xfrm>
        </p:spPr>
        <p:txBody>
          <a:bodyPr/>
          <a:lstStyle/>
          <a:p>
            <a:pPr algn="just"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ru-RU" b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    По официальной статистике, </a:t>
            </a:r>
            <a:r>
              <a:rPr lang="ru-RU" b="1" smtClean="0">
                <a:latin typeface="Calibri" pitchFamily="34" charset="0"/>
                <a:cs typeface="Times New Roman" pitchFamily="18" charset="0"/>
              </a:rPr>
              <a:t>огнем охвачено до 2 миллионов гектаров леса в год, а по неофициальной - до</a:t>
            </a:r>
            <a:r>
              <a:rPr lang="ru-RU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b="1" smtClean="0">
                <a:latin typeface="Calibri" pitchFamily="34" charset="0"/>
                <a:cs typeface="Times New Roman" pitchFamily="18" charset="0"/>
              </a:rPr>
              <a:t>14 миллионов гектаров</a:t>
            </a:r>
            <a:r>
              <a:rPr lang="ru-RU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b="1" smtClean="0">
                <a:latin typeface="Calibri" pitchFamily="34" charset="0"/>
                <a:cs typeface="Times New Roman" pitchFamily="18" charset="0"/>
              </a:rPr>
              <a:t>(это в 140 раз больше площади Москвы).</a:t>
            </a:r>
          </a:p>
          <a:p>
            <a:pPr algn="just" eaLnBrk="1" hangingPunct="1">
              <a:buFontTx/>
              <a:buNone/>
            </a:pPr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5" descr="C:\Documents and Settings\1\Рабочий стол\Береги лес от пожаров\баннер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Дата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BA3378AE-CF10-4E00-9FE9-5EA0C47859A2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A3AD23-F837-44D4-AF0A-839E436373E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4104" name="Picture 6" descr="C:\Documents and Settings\1\Рабочий стол\Береги лес от пожаров\лесной пожа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1000125"/>
            <a:ext cx="4143375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5000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latin typeface="Calibri" pitchFamily="34" charset="0"/>
              </a:rPr>
              <a:t>А ты хочешь жить на такой планете?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4F2E5D8-23E3-46C2-8FE3-C4993234F33E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72EE5D-A021-4FC0-BF30-E1C26EBD1D35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22534" name="Picture 7" descr="C:\Documents and Settings\1\Рабочий стол\Береги лес от пожаров\мы хотим жить...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714375"/>
            <a:ext cx="9144000" cy="5807075"/>
          </a:xfr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latin typeface="Calibri" pitchFamily="34" charset="0"/>
              </a:rPr>
              <a:t>Источники информации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214313" y="1500188"/>
            <a:ext cx="5943600" cy="3948112"/>
          </a:xfrm>
        </p:spPr>
        <p:txBody>
          <a:bodyPr/>
          <a:lstStyle/>
          <a:p>
            <a:r>
              <a:rPr lang="ru-RU" sz="1800" smtClean="0"/>
              <a:t> </a:t>
            </a:r>
            <a:r>
              <a:rPr lang="ru-RU" sz="1800" u="sng" smtClean="0">
                <a:hlinkClick r:id="rId2"/>
              </a:rPr>
              <a:t>http://www.greenpeace.org/russia/assets/graphics/3055808/3055815</a:t>
            </a:r>
            <a:endParaRPr lang="ru-RU" sz="1800" u="sng" smtClean="0"/>
          </a:p>
          <a:p>
            <a:r>
              <a:rPr lang="ru-RU" sz="1800" u="sng" smtClean="0">
                <a:hlinkClick r:id="rId3"/>
              </a:rPr>
              <a:t>http://www.greenpeace.org/russia/assets/graphics/3055808/3055812</a:t>
            </a:r>
            <a:endParaRPr lang="ru-RU" sz="1800" u="sng" smtClean="0"/>
          </a:p>
          <a:p>
            <a:r>
              <a:rPr lang="ru-RU" sz="1800" u="sng" smtClean="0">
                <a:hlinkClick r:id="rId4"/>
              </a:rPr>
              <a:t>http://www.greenpeace.org/russia/assets/graphics/3055808</a:t>
            </a:r>
            <a:endParaRPr lang="ru-RU" sz="1800" u="sng" smtClean="0"/>
          </a:p>
          <a:p>
            <a:r>
              <a:rPr lang="ru-RU" sz="1800" smtClean="0">
                <a:hlinkClick r:id="rId5"/>
              </a:rPr>
              <a:t>http://www.greenpeace.org/russia/ru/4552719/</a:t>
            </a:r>
            <a:endParaRPr lang="ru-RU" sz="1800" smtClean="0"/>
          </a:p>
          <a:p>
            <a:r>
              <a:rPr lang="ru-RU" sz="1800" smtClean="0">
                <a:hlinkClick r:id="rId5"/>
              </a:rPr>
              <a:t>http://www.greenpeace.org/russia/ru/4552719/</a:t>
            </a:r>
            <a:endParaRPr lang="ru-RU" sz="1800" smtClean="0"/>
          </a:p>
          <a:p>
            <a:endParaRPr lang="ru-RU" sz="1800" smtClean="0"/>
          </a:p>
          <a:p>
            <a:r>
              <a:rPr lang="ru-RU" sz="1800" b="1" smtClean="0">
                <a:latin typeface="Calibri" pitchFamily="34" charset="0"/>
              </a:rPr>
              <a:t>«Возродим наш лес» (информационный бюллетень) №7 2010 </a:t>
            </a:r>
            <a:r>
              <a:rPr lang="en-US" sz="1800" b="1" smtClean="0">
                <a:latin typeface="Calibri" pitchFamily="34" charset="0"/>
              </a:rPr>
              <a:t>Greenpeace</a:t>
            </a:r>
          </a:p>
          <a:p>
            <a:pPr>
              <a:buFontTx/>
              <a:buNone/>
            </a:pPr>
            <a:endParaRPr lang="ru-RU" smtClean="0"/>
          </a:p>
        </p:txBody>
      </p:sp>
      <p:sp>
        <p:nvSpPr>
          <p:cNvPr id="6" name="Дата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CC723B0-BC6D-45F9-BFC1-6CC3E8946CF2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4FBACF-AD68-4C5A-B565-99092760CFD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latin typeface="Calibri" pitchFamily="34" charset="0"/>
              </a:rPr>
              <a:t>Источники информации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CC723B0-BC6D-45F9-BFC1-6CC3E8946CF2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9C3ECB-CF29-4779-AB18-6ADE6B5490C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24582" name="Содержимое 10"/>
          <p:cNvSpPr>
            <a:spLocks noGrp="1"/>
          </p:cNvSpPr>
          <p:nvPr>
            <p:ph idx="1"/>
          </p:nvPr>
        </p:nvSpPr>
        <p:spPr>
          <a:xfrm>
            <a:off x="228600" y="990600"/>
            <a:ext cx="5915025" cy="5029200"/>
          </a:xfrm>
        </p:spPr>
        <p:txBody>
          <a:bodyPr/>
          <a:lstStyle/>
          <a:p>
            <a:r>
              <a:rPr lang="ru-RU" sz="1400" u="sng" smtClean="0">
                <a:hlinkClick r:id="rId2"/>
              </a:rPr>
              <a:t>http://community.livejournal.com/zvezda_news_ru/367805.html</a:t>
            </a:r>
            <a:r>
              <a:rPr lang="ru-RU" sz="1400" smtClean="0"/>
              <a:t>   2(просто пожар)</a:t>
            </a:r>
          </a:p>
          <a:p>
            <a:r>
              <a:rPr lang="ru-RU" sz="1400" u="sng" smtClean="0">
                <a:hlinkClick r:id="rId3"/>
              </a:rPr>
              <a:t>http://www.photosight.ru/photos/106762/</a:t>
            </a:r>
            <a:r>
              <a:rPr lang="ru-RU" sz="1400" smtClean="0"/>
              <a:t>   3 (торф горит)</a:t>
            </a:r>
          </a:p>
          <a:p>
            <a:r>
              <a:rPr lang="ru-RU" sz="1400" u="sng" smtClean="0">
                <a:hlinkClick r:id="rId4"/>
              </a:rPr>
              <a:t>http://blog.kp.ru/photo/sim_onoff/post13599040</a:t>
            </a:r>
            <a:r>
              <a:rPr lang="ru-RU" sz="1400" smtClean="0"/>
              <a:t>  4 (трава горит)</a:t>
            </a:r>
          </a:p>
          <a:p>
            <a:r>
              <a:rPr lang="ru-RU" sz="1400" u="sng" smtClean="0">
                <a:hlinkClick r:id="rId5"/>
              </a:rPr>
              <a:t>http://www.tumentoday.ru/2010/04/13/лесные-огнеборцы/</a:t>
            </a:r>
            <a:r>
              <a:rPr lang="ru-RU" sz="1400" smtClean="0"/>
              <a:t>     6 (низовой)</a:t>
            </a:r>
          </a:p>
          <a:p>
            <a:r>
              <a:rPr lang="ru-RU" sz="1400" u="sng" smtClean="0">
                <a:hlinkClick r:id="rId6"/>
              </a:rPr>
              <a:t>http://www.wood.ru/ru/lonewsid-28367.html</a:t>
            </a:r>
            <a:r>
              <a:rPr lang="ru-RU" sz="1400" smtClean="0"/>
              <a:t>    10 (верховой)</a:t>
            </a:r>
          </a:p>
          <a:p>
            <a:r>
              <a:rPr lang="ru-RU" sz="1400" u="sng" smtClean="0">
                <a:hlinkClick r:id="rId7"/>
              </a:rPr>
              <a:t>http://www.saveplus.ru/fb/index.php?id=86</a:t>
            </a:r>
            <a:r>
              <a:rPr lang="ru-RU" sz="1400" smtClean="0"/>
              <a:t> 12 ранец</a:t>
            </a:r>
          </a:p>
          <a:p>
            <a:r>
              <a:rPr lang="ru-RU" sz="1400" u="sng" smtClean="0">
                <a:hlinkClick r:id="rId8"/>
              </a:rPr>
              <a:t>http://www.chita.ru/news/crime/?pg=62</a:t>
            </a:r>
            <a:r>
              <a:rPr lang="ru-RU" sz="1400" smtClean="0"/>
              <a:t>     9 (дом горит и пожарный)</a:t>
            </a:r>
          </a:p>
          <a:p>
            <a:r>
              <a:rPr lang="ru-RU" sz="1400" u="sng" smtClean="0">
                <a:hlinkClick r:id="rId9"/>
              </a:rPr>
              <a:t>http://gazeta.aif.ru/online/tbilisi/390/16_01?print</a:t>
            </a:r>
            <a:r>
              <a:rPr lang="ru-RU" sz="1400" smtClean="0"/>
              <a:t>   16 телефон</a:t>
            </a:r>
          </a:p>
          <a:p>
            <a:r>
              <a:rPr lang="ru-RU" sz="1400" u="sng" smtClean="0">
                <a:hlinkClick r:id="rId10"/>
              </a:rPr>
              <a:t>http://www.kurgan.ru/news_kurgan/zauralskie_spasateli_tushili_krupnyy_lesnoy_pozhar_ugrozhavshiy_naselennomu_punktu.html</a:t>
            </a:r>
            <a:r>
              <a:rPr lang="ru-RU" sz="1400" smtClean="0"/>
              <a:t>   лестехника</a:t>
            </a:r>
          </a:p>
          <a:p>
            <a:r>
              <a:rPr lang="ru-RU" sz="1400" u="sng" smtClean="0">
                <a:hlinkClick r:id="rId11"/>
              </a:rPr>
              <a:t>http://tourist.kharkov.ua/review_velo/index.php?viewtopic=44</a:t>
            </a:r>
            <a:r>
              <a:rPr lang="ru-RU" sz="1400" smtClean="0"/>
              <a:t>  вручную</a:t>
            </a:r>
          </a:p>
          <a:p>
            <a:r>
              <a:rPr lang="ru-RU" sz="1400" u="sng" smtClean="0">
                <a:hlinkClick r:id="rId12"/>
              </a:rPr>
              <a:t>http://www.gov.karelia.ru/Photos/photo.html?id=9086</a:t>
            </a:r>
            <a:r>
              <a:rPr lang="ru-RU" sz="1400" smtClean="0"/>
              <a:t>  самолет</a:t>
            </a:r>
          </a:p>
          <a:p>
            <a:r>
              <a:rPr lang="ru-RU" sz="1400" u="sng" smtClean="0">
                <a:hlinkClick r:id="rId13"/>
              </a:rPr>
              <a:t>http://gcmk.zlatadm.ru/p50aa1.html</a:t>
            </a:r>
            <a:r>
              <a:rPr lang="ru-RU" sz="1400" smtClean="0"/>
              <a:t>  15 вертолет</a:t>
            </a:r>
          </a:p>
          <a:p>
            <a:r>
              <a:rPr lang="ru-RU" sz="1400" u="sng" smtClean="0">
                <a:hlinkClick r:id="rId14"/>
              </a:rPr>
              <a:t>http://kp.ru/online/news/557483/</a:t>
            </a:r>
            <a:r>
              <a:rPr lang="ru-RU" sz="1400" smtClean="0"/>
              <a:t>    7 (пожарный)</a:t>
            </a:r>
          </a:p>
          <a:p>
            <a:r>
              <a:rPr lang="ru-RU" sz="1400" u="sng" smtClean="0">
                <a:hlinkClick r:id="rId15"/>
              </a:rPr>
              <a:t>http://www.mchs.gov.ru/new/rc/about/?rc_id=ural&amp;ID=16683</a:t>
            </a:r>
            <a:r>
              <a:rPr lang="ru-RU" sz="1400" smtClean="0"/>
              <a:t>  машина</a:t>
            </a:r>
          </a:p>
          <a:p>
            <a:r>
              <a:rPr lang="ru-RU" sz="1400" u="sng" smtClean="0">
                <a:hlinkClick r:id="rId16"/>
              </a:rPr>
              <a:t>http://zlatgcmk.narod.ru/p50aa1.html</a:t>
            </a:r>
            <a:r>
              <a:rPr lang="ru-RU" sz="1400" smtClean="0"/>
              <a:t>  13 правила поведения при пожарах</a:t>
            </a:r>
          </a:p>
          <a:p>
            <a:r>
              <a:rPr lang="ru-RU" sz="1400" u="sng" smtClean="0">
                <a:hlinkClick r:id="rId17"/>
              </a:rPr>
              <a:t>http://school12.siteedit.ru/page150</a:t>
            </a:r>
            <a:r>
              <a:rPr lang="ru-RU" sz="1400" smtClean="0"/>
              <a:t>   Действия при обнаружении пожара.</a:t>
            </a:r>
          </a:p>
          <a:p>
            <a:endParaRPr lang="ru-RU" sz="140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1857375" y="0"/>
            <a:ext cx="53546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3600" b="1">
                <a:solidFill>
                  <a:schemeClr val="bg1"/>
                </a:solidFill>
                <a:latin typeface="Calibri" pitchFamily="34" charset="0"/>
              </a:rPr>
              <a:t>Причины лесного пожара</a:t>
            </a:r>
          </a:p>
        </p:txBody>
      </p:sp>
      <p:sp>
        <p:nvSpPr>
          <p:cNvPr id="5" name="Управляющая кнопка: далее 4">
            <a:hlinkClick r:id="rId2" action="ppaction://hlinksldjump" highlightClick="1"/>
          </p:cNvPr>
          <p:cNvSpPr/>
          <p:nvPr/>
        </p:nvSpPr>
        <p:spPr>
          <a:xfrm>
            <a:off x="8358188" y="6172200"/>
            <a:ext cx="785812" cy="6858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DC6B6E8-73D5-448E-9B2C-EB0298ACE31E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D08624-B249-424E-9903-442D129B645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127" name="Picture 5" descr="C:\Documents and Settings\1\Рабочий стол\Береги лес от пожаров\Могут вызвать лесной пожар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571500"/>
            <a:ext cx="7215187" cy="582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14563" y="642938"/>
            <a:ext cx="4972050" cy="64611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 err="1">
                <a:solidFill>
                  <a:schemeClr val="bg1"/>
                </a:solidFill>
              </a:rPr>
              <a:t>Незатушенный</a:t>
            </a:r>
            <a:r>
              <a:rPr lang="ru-RU" sz="3600" b="1" dirty="0">
                <a:solidFill>
                  <a:schemeClr val="bg1"/>
                </a:solidFill>
              </a:rPr>
              <a:t> костёр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14563" y="2428875"/>
            <a:ext cx="5000625" cy="64611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bg1"/>
                </a:solidFill>
              </a:rPr>
              <a:t>Окурок или спичка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14563" y="3857625"/>
            <a:ext cx="5072062" cy="64611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bg1"/>
                </a:solidFill>
              </a:rPr>
              <a:t>Битое стекло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14563" y="5643563"/>
            <a:ext cx="5000625" cy="64611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bg1"/>
                </a:solidFill>
              </a:rPr>
              <a:t>Горящая трава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43125" y="285750"/>
            <a:ext cx="5143500" cy="13573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214563" y="1928813"/>
            <a:ext cx="5000625" cy="1357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214563" y="3571875"/>
            <a:ext cx="5072062" cy="12858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214563" y="5214938"/>
            <a:ext cx="5000625" cy="14287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Управляющая кнопка: назад 15">
            <a:hlinkClick r:id="" action="ppaction://hlinkshowjump?jump=previousslide" highlightClick="1"/>
          </p:cNvPr>
          <p:cNvSpPr/>
          <p:nvPr/>
        </p:nvSpPr>
        <p:spPr>
          <a:xfrm>
            <a:off x="8429625" y="6143625"/>
            <a:ext cx="714375" cy="71437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Дата 18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E488EA6-0DAE-4575-8FE6-C825BC88A901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F1664D-B8E1-44D4-A57F-7C786B15CE4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786063" y="2286000"/>
            <a:ext cx="3643312" cy="1071563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latin typeface="Calibri" pitchFamily="34" charset="0"/>
                <a:cs typeface="Times New Roman" pitchFamily="18" charset="0"/>
              </a:rPr>
              <a:t>Пожары</a:t>
            </a:r>
          </a:p>
        </p:txBody>
      </p:sp>
      <p:pic>
        <p:nvPicPr>
          <p:cNvPr id="7171" name="Рисунок 6" descr="2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85728"/>
            <a:ext cx="1928813" cy="1322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214313" y="2000250"/>
            <a:ext cx="2357437" cy="500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Calibri" pitchFamily="34" charset="0"/>
                <a:cs typeface="Times New Roman" pitchFamily="18" charset="0"/>
              </a:rPr>
              <a:t>Виды пожаров</a:t>
            </a:r>
          </a:p>
        </p:txBody>
      </p:sp>
      <p:pic>
        <p:nvPicPr>
          <p:cNvPr id="7174" name="Рисунок 8" descr="12 ранец 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214290"/>
            <a:ext cx="1285875" cy="1714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Скругленный прямоугольник 9">
            <a:hlinkClick r:id="rId5" action="ppaction://hlinksldjump"/>
          </p:cNvPr>
          <p:cNvSpPr/>
          <p:nvPr/>
        </p:nvSpPr>
        <p:spPr>
          <a:xfrm>
            <a:off x="6572250" y="2214563"/>
            <a:ext cx="1785938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Calibri" pitchFamily="34" charset="0"/>
                <a:cs typeface="Times New Roman" pitchFamily="18" charset="0"/>
              </a:rPr>
              <a:t>Тушение</a:t>
            </a:r>
          </a:p>
        </p:txBody>
      </p:sp>
      <p:pic>
        <p:nvPicPr>
          <p:cNvPr id="7176" name="Рисунок 10" descr="9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3286124"/>
            <a:ext cx="2082800" cy="1554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Скругленный прямоугольник 12">
            <a:hlinkClick r:id="rId7" action="ppaction://hlinksldjump"/>
          </p:cNvPr>
          <p:cNvSpPr/>
          <p:nvPr/>
        </p:nvSpPr>
        <p:spPr>
          <a:xfrm>
            <a:off x="6715125" y="5286375"/>
            <a:ext cx="2071688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Calibri" pitchFamily="34" charset="0"/>
                <a:cs typeface="Times New Roman" pitchFamily="18" charset="0"/>
              </a:rPr>
              <a:t>Последствия</a:t>
            </a:r>
          </a:p>
        </p:txBody>
      </p:sp>
      <p:pic>
        <p:nvPicPr>
          <p:cNvPr id="7178" name="Рисунок 15" descr="16 телефон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143248"/>
            <a:ext cx="2005012" cy="20018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Скругленный прямоугольник 14">
            <a:hlinkClick r:id="rId9" action="ppaction://hlinksldjump"/>
          </p:cNvPr>
          <p:cNvSpPr/>
          <p:nvPr/>
        </p:nvSpPr>
        <p:spPr>
          <a:xfrm>
            <a:off x="285750" y="5572125"/>
            <a:ext cx="2286000" cy="785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Calibri" pitchFamily="34" charset="0"/>
                <a:cs typeface="Times New Roman" pitchFamily="18" charset="0"/>
              </a:rPr>
              <a:t>Контактные телефоны</a:t>
            </a:r>
          </a:p>
        </p:txBody>
      </p:sp>
      <p:sp>
        <p:nvSpPr>
          <p:cNvPr id="16" name="Скругленный прямоугольник 15">
            <a:hlinkClick r:id="rId10" action="ppaction://hlinksldjump"/>
          </p:cNvPr>
          <p:cNvSpPr/>
          <p:nvPr/>
        </p:nvSpPr>
        <p:spPr>
          <a:xfrm>
            <a:off x="3500438" y="4000500"/>
            <a:ext cx="2214562" cy="1000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latin typeface="Calibri" pitchFamily="34" charset="0"/>
                <a:cs typeface="Times New Roman" pitchFamily="18" charset="0"/>
              </a:rPr>
              <a:t>Действия при пожаре</a:t>
            </a:r>
          </a:p>
        </p:txBody>
      </p:sp>
      <p:sp>
        <p:nvSpPr>
          <p:cNvPr id="14" name="Управляющая кнопка: далее 13">
            <a:hlinkClick r:id="rId11" action="ppaction://hlinksldjump" highlightClick="1"/>
          </p:cNvPr>
          <p:cNvSpPr/>
          <p:nvPr/>
        </p:nvSpPr>
        <p:spPr>
          <a:xfrm>
            <a:off x="8501063" y="6215063"/>
            <a:ext cx="642937" cy="64293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Дата 18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AC0A7E5-0E3E-42DE-A033-0B3F3DA8C8B8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AD1079-3BA7-4C6D-9270-0A02559DBA3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6" descr="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49" y="357166"/>
            <a:ext cx="2928933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195" name="TextBox 17"/>
          <p:cNvSpPr txBox="1">
            <a:spLocks noChangeArrowheads="1"/>
          </p:cNvSpPr>
          <p:nvPr/>
        </p:nvSpPr>
        <p:spPr bwMode="auto">
          <a:xfrm>
            <a:off x="1643063" y="2571750"/>
            <a:ext cx="1543050" cy="46196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торфяной</a:t>
            </a:r>
          </a:p>
        </p:txBody>
      </p:sp>
      <p:pic>
        <p:nvPicPr>
          <p:cNvPr id="8196" name="Рисунок 18" descr="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357166"/>
            <a:ext cx="2667018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197" name="TextBox 19"/>
          <p:cNvSpPr txBox="1">
            <a:spLocks noChangeArrowheads="1"/>
          </p:cNvSpPr>
          <p:nvPr/>
        </p:nvSpPr>
        <p:spPr bwMode="auto">
          <a:xfrm>
            <a:off x="5857875" y="2500313"/>
            <a:ext cx="1430338" cy="46196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травяной</a:t>
            </a:r>
          </a:p>
        </p:txBody>
      </p:sp>
      <p:pic>
        <p:nvPicPr>
          <p:cNvPr id="8198" name="Рисунок 20" descr="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4000504"/>
            <a:ext cx="2786082" cy="20880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199" name="TextBox 21"/>
          <p:cNvSpPr txBox="1">
            <a:spLocks noChangeArrowheads="1"/>
          </p:cNvSpPr>
          <p:nvPr/>
        </p:nvSpPr>
        <p:spPr bwMode="auto">
          <a:xfrm>
            <a:off x="1643063" y="6215063"/>
            <a:ext cx="1304925" cy="46196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низовой</a:t>
            </a:r>
          </a:p>
        </p:txBody>
      </p:sp>
      <p:pic>
        <p:nvPicPr>
          <p:cNvPr id="8200" name="Рисунок 22" descr="10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4143380"/>
            <a:ext cx="2619378" cy="19645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201" name="TextBox 23"/>
          <p:cNvSpPr txBox="1">
            <a:spLocks noChangeArrowheads="1"/>
          </p:cNvSpPr>
          <p:nvPr/>
        </p:nvSpPr>
        <p:spPr bwMode="auto">
          <a:xfrm>
            <a:off x="6072188" y="6215063"/>
            <a:ext cx="1444625" cy="46196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верховой</a:t>
            </a:r>
          </a:p>
        </p:txBody>
      </p:sp>
      <p:sp>
        <p:nvSpPr>
          <p:cNvPr id="8207" name="TextBox 25"/>
          <p:cNvSpPr txBox="1">
            <a:spLocks noChangeArrowheads="1"/>
          </p:cNvSpPr>
          <p:nvPr/>
        </p:nvSpPr>
        <p:spPr bwMode="auto">
          <a:xfrm>
            <a:off x="3000375" y="3143250"/>
            <a:ext cx="3448050" cy="646113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bg1"/>
                </a:solidFill>
                <a:latin typeface="Calibri" pitchFamily="34" charset="0"/>
              </a:rPr>
              <a:t>Виды пожаров</a:t>
            </a:r>
          </a:p>
        </p:txBody>
      </p:sp>
      <p:sp>
        <p:nvSpPr>
          <p:cNvPr id="16" name="Управляющая кнопка: возврат 15">
            <a:hlinkClick r:id="rId6" action="ppaction://hlinksldjump" highlightClick="1"/>
          </p:cNvPr>
          <p:cNvSpPr/>
          <p:nvPr/>
        </p:nvSpPr>
        <p:spPr>
          <a:xfrm>
            <a:off x="8358188" y="6143625"/>
            <a:ext cx="785812" cy="71437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AE1F33AA-BABA-4363-8AB8-490B2603EC3E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15" name="Нижний колонтитул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3A84C8-8323-465C-89F3-0CBA38F0D65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2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7"/>
                  </p:tgtEl>
                </p:cond>
              </p:nextCondLst>
            </p:seq>
          </p:childTnLst>
        </p:cTn>
      </p:par>
    </p:tnLst>
    <p:bldLst>
      <p:bldP spid="8195" grpId="0" animBg="1"/>
      <p:bldP spid="8197" grpId="0" animBg="1"/>
      <p:bldP spid="8199" grpId="0" animBg="1"/>
      <p:bldP spid="820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Рисунок 7" descr="15 вертолет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000504"/>
            <a:ext cx="2376487" cy="15192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0" name="Рисунок 8" descr="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3857628"/>
            <a:ext cx="2457450" cy="18430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1" name="Рисунок 9" descr="самолет.jpe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1428736"/>
            <a:ext cx="2206625" cy="14684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2" name="Рисунок 10" descr="машина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000108"/>
            <a:ext cx="2232025" cy="17859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3" name="Рисунок 11" descr="лестехника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285728"/>
            <a:ext cx="2214562" cy="1771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4" name="Рисунок 12" descr="врручную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4714884"/>
            <a:ext cx="2166938" cy="1809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Управляющая кнопка: возврат 13">
            <a:hlinkClick r:id="rId8" action="ppaction://hlinksldjump" highlightClick="1"/>
          </p:cNvPr>
          <p:cNvSpPr/>
          <p:nvPr/>
        </p:nvSpPr>
        <p:spPr>
          <a:xfrm>
            <a:off x="8572500" y="6215063"/>
            <a:ext cx="571500" cy="642937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571875" y="3143250"/>
            <a:ext cx="1938338" cy="646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3600" b="1">
                <a:solidFill>
                  <a:schemeClr val="bg1"/>
                </a:solidFill>
                <a:latin typeface="Calibri" pitchFamily="34" charset="0"/>
              </a:rPr>
              <a:t>Тушение</a:t>
            </a:r>
          </a:p>
        </p:txBody>
      </p:sp>
      <p:sp>
        <p:nvSpPr>
          <p:cNvPr id="12" name="Дата 1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9F94921C-5554-4E28-9FF2-1D322688AF4C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0A68B8-D856-4A4E-ADDB-677780057D1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4"/>
          <p:cNvSpPr txBox="1">
            <a:spLocks noChangeArrowheads="1"/>
          </p:cNvSpPr>
          <p:nvPr/>
        </p:nvSpPr>
        <p:spPr bwMode="auto">
          <a:xfrm>
            <a:off x="2571750" y="3000375"/>
            <a:ext cx="4711700" cy="646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b="1">
                <a:latin typeface="Calibri" pitchFamily="34" charset="0"/>
              </a:rPr>
              <a:t> </a:t>
            </a:r>
            <a:r>
              <a:rPr lang="ru-RU" sz="2800" b="1">
                <a:latin typeface="Calibri" pitchFamily="34" charset="0"/>
              </a:rPr>
              <a:t> </a:t>
            </a:r>
            <a:r>
              <a:rPr lang="ru-RU" sz="3600" b="1">
                <a:solidFill>
                  <a:schemeClr val="bg1"/>
                </a:solidFill>
                <a:latin typeface="Calibri" pitchFamily="34" charset="0"/>
              </a:rPr>
              <a:t>Действия при пожаре</a:t>
            </a:r>
          </a:p>
        </p:txBody>
      </p:sp>
      <p:pic>
        <p:nvPicPr>
          <p:cNvPr id="10243" name="Рисунок 6" descr="13 правила поведения при пож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428625"/>
            <a:ext cx="24765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Рисунок 7" descr="14 д-я при обнаружении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500063"/>
            <a:ext cx="2452687" cy="183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TextBox 8"/>
          <p:cNvSpPr txBox="1">
            <a:spLocks noChangeArrowheads="1"/>
          </p:cNvSpPr>
          <p:nvPr/>
        </p:nvSpPr>
        <p:spPr bwMode="auto">
          <a:xfrm>
            <a:off x="285750" y="2214563"/>
            <a:ext cx="3348038" cy="46196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Сильный лесной пожар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1177131" y="3393282"/>
            <a:ext cx="1216025" cy="158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7" name="Рисунок 13" descr="16 телефон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4357688"/>
            <a:ext cx="1647825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rot="5400000">
            <a:off x="6607969" y="3393282"/>
            <a:ext cx="1216025" cy="1587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9" name="TextBox 15"/>
          <p:cNvSpPr txBox="1">
            <a:spLocks noChangeArrowheads="1"/>
          </p:cNvSpPr>
          <p:nvPr/>
        </p:nvSpPr>
        <p:spPr bwMode="auto">
          <a:xfrm>
            <a:off x="4803775" y="4786313"/>
            <a:ext cx="3963988" cy="83026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Если невозможно</a:t>
            </a:r>
          </a:p>
          <a:p>
            <a:pPr algn="ctr" eaLnBrk="1" hangingPunct="1"/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 потушить самостоятельно…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714875" y="4786313"/>
            <a:ext cx="4143375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>
            <a:off x="2786063" y="5286375"/>
            <a:ext cx="1428750" cy="1588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Управляющая кнопка: возврат 20">
            <a:hlinkClick r:id="rId6" action="ppaction://hlinksldjump" highlightClick="1"/>
          </p:cNvPr>
          <p:cNvSpPr/>
          <p:nvPr/>
        </p:nvSpPr>
        <p:spPr>
          <a:xfrm>
            <a:off x="8643938" y="6286500"/>
            <a:ext cx="500062" cy="57150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Дата 1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63F37F3C-E294-45EE-9C79-17C5ECE9FDE9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D82F13-1B04-4CBE-908E-BA47448AF4C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5915025" cy="502920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 b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Не поджигайте сухую траву!</a:t>
            </a:r>
          </a:p>
          <a:p>
            <a:pPr algn="ctr">
              <a:buFontTx/>
              <a:buNone/>
            </a:pPr>
            <a:r>
              <a:rPr lang="ru-RU" sz="3600" b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b="1" smtClean="0">
                <a:latin typeface="Calibri" pitchFamily="34" charset="0"/>
                <a:cs typeface="Times New Roman" pitchFamily="18" charset="0"/>
              </a:rPr>
              <a:t>От горящей травы загораются леса и торфяники, гибнут лесополосы, сгорают линии электропередачи, а иногда и целые деревни.</a:t>
            </a:r>
          </a:p>
          <a:p>
            <a:pPr algn="just"/>
            <a:endParaRPr lang="ru-RU" b="1" smtClean="0">
              <a:latin typeface="Calibri" pitchFamily="34" charset="0"/>
              <a:cs typeface="Times New Roman" pitchFamily="18" charset="0"/>
            </a:endParaRPr>
          </a:p>
          <a:p>
            <a:pPr algn="just"/>
            <a:r>
              <a:rPr lang="ru-RU" b="1" smtClean="0">
                <a:latin typeface="Calibri" pitchFamily="34" charset="0"/>
                <a:cs typeface="Times New Roman" pitchFamily="18" charset="0"/>
              </a:rPr>
              <a:t>Ежегодные выжигания вредят почве. Она теряет плодородие, легче подвергается эрозии</a:t>
            </a:r>
          </a:p>
          <a:p>
            <a:pPr algn="just"/>
            <a:endParaRPr lang="ru-RU" b="1" smtClean="0">
              <a:latin typeface="Calibri" pitchFamily="34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en-US" smtClean="0"/>
          </a:p>
        </p:txBody>
      </p:sp>
      <p:pic>
        <p:nvPicPr>
          <p:cNvPr id="11268" name="Picture 5" descr="C:\Documents and Settings\1\Рабочий стол\Береги лес от пожаров\баннер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8572500" y="6143625"/>
            <a:ext cx="571500" cy="5429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Дата 9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95D1973-B69E-4AD0-A97F-F092308982B9}" type="datetime1">
              <a:rPr lang="ru-RU"/>
              <a:pPr>
                <a:defRPr/>
              </a:pPr>
              <a:t>12.01.2013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Био - Эко - Марафон 2010</a:t>
            </a:r>
            <a:endParaRPr lang="en-US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051759-E505-43A3-B02A-2993C4FA6A2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11273" name="Picture 7" descr="C:\Documents and Settings\1\Рабочий стол\Береги лес от пожаров\Копия лесные пожары 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1000125"/>
            <a:ext cx="3000375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oodland_stroll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pperplate Gothic Light"/>
        <a:ea typeface=""/>
        <a:cs typeface=""/>
      </a:majorFont>
      <a:minorFont>
        <a:latin typeface="Franklin Gothic Demi C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woodland_stroll</Template>
  <TotalTime>949</TotalTime>
  <Words>835</Words>
  <Application>Microsoft Office PowerPoint</Application>
  <PresentationFormat>Экран (4:3)</PresentationFormat>
  <Paragraphs>163</Paragraphs>
  <Slides>22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Times New Roman</vt:lpstr>
      <vt:lpstr>Arial</vt:lpstr>
      <vt:lpstr>Copperplate Gothic Light</vt:lpstr>
      <vt:lpstr>Franklin Gothic Demi Cond</vt:lpstr>
      <vt:lpstr>Calibri</vt:lpstr>
      <vt:lpstr>woodland_stroll</vt:lpstr>
      <vt:lpstr>Орческая группа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Помните:</vt:lpstr>
      <vt:lpstr>Презентация PowerPoint</vt:lpstr>
      <vt:lpstr>Презентация PowerPoint</vt:lpstr>
      <vt:lpstr>А ты хочешь жить на такой планете?</vt:lpstr>
      <vt:lpstr>Источники информации</vt:lpstr>
      <vt:lpstr>Источники информации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Woodland Stroll</dc:title>
  <dc:creator>1</dc:creator>
  <cp:lastModifiedBy>СОШ</cp:lastModifiedBy>
  <cp:revision>18</cp:revision>
  <dcterms:created xsi:type="dcterms:W3CDTF">2010-05-21T06:40:12Z</dcterms:created>
  <dcterms:modified xsi:type="dcterms:W3CDTF">2013-01-12T15:06:26Z</dcterms:modified>
</cp:coreProperties>
</file>