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5"/>
  </p:notes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FF0066"/>
    <a:srgbClr val="FFFF00"/>
    <a:srgbClr val="0000CC"/>
    <a:srgbClr val="009900"/>
    <a:srgbClr val="FF0000"/>
    <a:srgbClr val="CC1704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740" autoAdjust="0"/>
    <p:restoredTop sz="93073" autoAdjust="0"/>
  </p:normalViewPr>
  <p:slideViewPr>
    <p:cSldViewPr>
      <p:cViewPr>
        <p:scale>
          <a:sx n="45" d="100"/>
          <a:sy n="45" d="100"/>
        </p:scale>
        <p:origin x="-2598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F522159-847D-482F-8C9B-D9C5772D7674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1C5CF3-B740-4159-945D-D84A580F7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5584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D70285-EB8D-45AD-A6D7-9DA3FBA7F13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1BB4A-97DA-47C7-ADEE-3666FCD8A33B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47763-8C7D-488D-BD07-FB44388C2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AA4F-5D72-4E6C-B17C-1E0A8B784371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05947-49CC-4C33-829A-759445827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46328-2D23-4BFC-9EA3-C8A2A3F0ED67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F2D88-7138-446A-8553-815AED3D3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0EA02-680B-4D81-A6E2-8EC651C3A45B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D3B4-0D13-4CFF-9466-4B3F0678B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3B815-C272-4FDF-9259-827A2E78C099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12123-8590-40F5-B8AF-059340735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F0EC9-C26C-43D1-9183-ED0342058548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CC6D9-5A74-4F4F-A5E4-CBFDD48E7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0A291-6965-48A3-B570-5E35EA1B3BD6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B1C08-B772-46D6-BB79-C1D521289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E90F9-D118-4B6E-9AEC-5350EE05F5F2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9E39C-F7C1-456B-A9A2-50AD1706B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42FDB-759D-4295-BB38-1AA13AEBBF9E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D508A-D163-4F87-9B47-D1C415716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CCCC9-7E8F-48E1-B673-32DB42F57502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26DF7-6391-4980-B9C8-CC5805F75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F172-C89C-4DC1-A93C-10CBC6C738A9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1E054-6346-48C5-B82E-203D73DB0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A0B7AA-0BE5-416C-8274-83D29A35ACB8}" type="datetimeFigureOut">
              <a:rPr lang="ru-RU"/>
              <a:pPr>
                <a:defRPr/>
              </a:pPr>
              <a:t>13.01.2013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34C35-1199-424A-927D-EF065D4D3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47" r:id="rId7"/>
    <p:sldLayoutId id="2147483946" r:id="rId8"/>
    <p:sldLayoutId id="2147483954" r:id="rId9"/>
    <p:sldLayoutId id="2147483945" r:id="rId10"/>
    <p:sldLayoutId id="21474839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2"/>
          <p:cNvSpPr>
            <a:spLocks noChangeArrowheads="1" noChangeShapeType="1" noTextEdit="1"/>
          </p:cNvSpPr>
          <p:nvPr/>
        </p:nvSpPr>
        <p:spPr bwMode="auto">
          <a:xfrm>
            <a:off x="3071802" y="2571744"/>
            <a:ext cx="3786214" cy="78581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"ФОРМИРОВАНИЕ</a:t>
            </a:r>
          </a:p>
        </p:txBody>
      </p:sp>
      <p:sp>
        <p:nvSpPr>
          <p:cNvPr id="14338" name="WordArt 3"/>
          <p:cNvSpPr>
            <a:spLocks noChangeArrowheads="1" noChangeShapeType="1" noTextEdit="1"/>
          </p:cNvSpPr>
          <p:nvPr/>
        </p:nvSpPr>
        <p:spPr bwMode="auto">
          <a:xfrm>
            <a:off x="3000364" y="3141663"/>
            <a:ext cx="3643338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ЛИЧНОСТИ </a:t>
            </a: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2928925" y="4143380"/>
            <a:ext cx="3571901" cy="71438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ШКОЛЬНИКА"</a:t>
            </a:r>
          </a:p>
        </p:txBody>
      </p:sp>
      <p:sp>
        <p:nvSpPr>
          <p:cNvPr id="14340" name="WordArt 5"/>
          <p:cNvSpPr>
            <a:spLocks noChangeArrowheads="1" noChangeShapeType="1" noTextEdit="1"/>
          </p:cNvSpPr>
          <p:nvPr/>
        </p:nvSpPr>
        <p:spPr bwMode="auto">
          <a:xfrm>
            <a:off x="2857487" y="1285859"/>
            <a:ext cx="3946537" cy="3429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ПРОГРАММА</a:t>
            </a:r>
          </a:p>
        </p:txBody>
      </p:sp>
      <p:pic>
        <p:nvPicPr>
          <p:cNvPr id="14342" name="Picture 6" descr="t730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85727"/>
            <a:ext cx="1440948" cy="1214447"/>
          </a:xfrm>
          <a:prstGeom prst="rect">
            <a:avLst/>
          </a:prstGeom>
          <a:noFill/>
        </p:spPr>
      </p:pic>
      <p:pic>
        <p:nvPicPr>
          <p:cNvPr id="14343" name="Picture 7" descr="t730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2324" y="360879"/>
            <a:ext cx="1353080" cy="113929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	</a:t>
            </a:r>
            <a:r>
              <a:rPr lang="ru-RU" sz="2000" b="1" dirty="0">
                <a:solidFill>
                  <a:srgbClr val="FF0000"/>
                </a:solidFill>
              </a:rPr>
              <a:t>Модуль «Счастливая семья»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5436096" y="2060848"/>
            <a:ext cx="2448272" cy="3528392"/>
          </a:xfrm>
        </p:spPr>
        <p:txBody>
          <a:bodyPr/>
          <a:lstStyle/>
          <a:p>
            <a:pPr marL="0" indent="-273050" eaLnBrk="1" hangingPunct="1">
              <a:lnSpc>
                <a:spcPct val="130000"/>
              </a:lnSpc>
            </a:pPr>
            <a:r>
              <a:rPr lang="ru-RU" sz="1400" b="1" i="1" dirty="0" smtClean="0">
                <a:solidFill>
                  <a:srgbClr val="0000CC"/>
                </a:solidFill>
              </a:rPr>
              <a:t>Модуль «Счастливая семья» разработан с целью проведения совместного досуга родителей с детьми, пропаганды опыта семейного воспитания и повышения компетенции в области воспитания детей и повышения психологической культуры родителей</a:t>
            </a:r>
            <a:r>
              <a:rPr lang="ru-RU" sz="1600" b="1" i="1" dirty="0" smtClean="0">
                <a:solidFill>
                  <a:srgbClr val="0000CC"/>
                </a:solidFill>
              </a:rPr>
              <a:t>.</a:t>
            </a:r>
          </a:p>
        </p:txBody>
      </p:sp>
      <p:pic>
        <p:nvPicPr>
          <p:cNvPr id="24579" name="Picture 2" descr="C:\Users\Рябова\Desktop\фоты 2\фоты\DSCN01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9972"/>
            <a:ext cx="1000132" cy="1011693"/>
          </a:xfrm>
          <a:prstGeom prst="snip2DiagRect">
            <a:avLst>
              <a:gd name="adj1" fmla="val 24514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Рябова\Desktop\алина день рождения 09г. 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000504"/>
            <a:ext cx="1214446" cy="7716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	  </a:t>
            </a:r>
            <a:r>
              <a:rPr lang="ru-RU" sz="2000" b="1" dirty="0">
                <a:solidFill>
                  <a:srgbClr val="FF0000"/>
                </a:solidFill>
              </a:rPr>
              <a:t>Модуль «Делу время, потехе час»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971550" y="2565400"/>
            <a:ext cx="3529013" cy="2790825"/>
          </a:xfrm>
        </p:spPr>
        <p:txBody>
          <a:bodyPr/>
          <a:lstStyle/>
          <a:p>
            <a:pPr marL="0" indent="-273050" algn="ctr" eaLnBrk="1" hangingPunct="1"/>
            <a:r>
              <a:rPr lang="ru-RU" sz="1400" b="1" i="1" dirty="0" smtClean="0">
                <a:solidFill>
                  <a:srgbClr val="0000CC"/>
                </a:solidFill>
              </a:rPr>
              <a:t>Основной целью предлагаемых в данном модуле дел является выработка у школьников сознательного отношения к труду, создание условий для профессионального самоопределения в соответствии со своими возможностями, способностями и с учетом требований рынка труда.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 flipH="1">
            <a:off x="1214414" y="983761"/>
            <a:ext cx="1071570" cy="1197645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5606" name="Picture 14" descr="Новый 2012 г в школе 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8195" y="3214686"/>
            <a:ext cx="1142697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5690" y="2571744"/>
            <a:ext cx="929384" cy="5715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295400"/>
            <a:ext cx="5000660" cy="685800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1800" cap="none" dirty="0" smtClean="0"/>
              <a:t>	</a:t>
            </a:r>
            <a:r>
              <a:rPr lang="ru-RU" sz="1800" b="1" cap="none" dirty="0" smtClean="0">
                <a:solidFill>
                  <a:srgbClr val="FF0000"/>
                </a:solidFill>
              </a:rPr>
              <a:t>МОДУЛЬ «ВОЗЬМЁМСЯ ЗА РУКИ, ДРУЗЬЯ!»</a:t>
            </a:r>
          </a:p>
        </p:txBody>
      </p:sp>
      <p:sp>
        <p:nvSpPr>
          <p:cNvPr id="26628" name="Объект 2"/>
          <p:cNvSpPr>
            <a:spLocks noGrp="1"/>
          </p:cNvSpPr>
          <p:nvPr>
            <p:ph idx="1"/>
          </p:nvPr>
        </p:nvSpPr>
        <p:spPr>
          <a:xfrm>
            <a:off x="827088" y="2438400"/>
            <a:ext cx="2089150" cy="2935288"/>
          </a:xfrm>
        </p:spPr>
        <p:txBody>
          <a:bodyPr/>
          <a:lstStyle/>
          <a:p>
            <a:pPr marL="0" indent="-273050" algn="ctr" eaLnBrk="1" hangingPunct="1">
              <a:lnSpc>
                <a:spcPct val="140000"/>
              </a:lnSpc>
            </a:pPr>
            <a:r>
              <a:rPr lang="ru-RU" sz="1600" b="1" i="1" dirty="0" smtClean="0">
                <a:solidFill>
                  <a:srgbClr val="0000CC"/>
                </a:solidFill>
              </a:rPr>
              <a:t>Модуль «Возьмёмся за руки друзья!» включает  в себя проведение разнообразных мероприятий в рамках клуба выходного дня.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1" y="4071942"/>
            <a:ext cx="1253054" cy="6429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143381"/>
            <a:ext cx="1214446" cy="9216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FF0000"/>
                </a:solidFill>
              </a:rPr>
              <a:t>Модуль «Планета детства»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755650" y="2205038"/>
            <a:ext cx="2447925" cy="3095625"/>
          </a:xfrm>
        </p:spPr>
        <p:txBody>
          <a:bodyPr/>
          <a:lstStyle/>
          <a:p>
            <a:pPr marL="0" indent="-273050" algn="ctr" eaLnBrk="1" hangingPunct="1">
              <a:lnSpc>
                <a:spcPct val="130000"/>
              </a:lnSpc>
            </a:pPr>
            <a:r>
              <a:rPr lang="ru-RU" sz="1600" b="1" i="1" smtClean="0">
                <a:solidFill>
                  <a:srgbClr val="0000CC"/>
                </a:solidFill>
              </a:rPr>
              <a:t>Модуль «Планета детства» включает в себя мероприятия по организации и проведению отдыха детей и молодежи в каникулярное время, работу спортивно-досуговых площадок</a:t>
            </a:r>
            <a:r>
              <a:rPr lang="ru-RU" sz="1600" smtClean="0">
                <a:solidFill>
                  <a:srgbClr val="0000CC"/>
                </a:solidFill>
              </a:rPr>
              <a:t>.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429614"/>
            <a:ext cx="1071570" cy="92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Рябова\Desktop\фоты 2\Изображение 012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143373" y="3571876"/>
            <a:ext cx="1000131" cy="87002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11269" name="Picture 5" descr="C:\Users\Рябова\Desktop\фоты 2\Изображение 014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 flipH="1" flipV="1">
            <a:off x="5923685" y="3071809"/>
            <a:ext cx="971457" cy="6392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10206">
            <a:off x="2214545" y="1125538"/>
            <a:ext cx="4929223" cy="588950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b="1" cap="none" dirty="0" smtClean="0">
                <a:solidFill>
                  <a:srgbClr val="FF0000"/>
                </a:solidFill>
              </a:rPr>
              <a:t>ЗАДАЧИ ПРОГРАММЫ:</a:t>
            </a:r>
            <a:r>
              <a:rPr lang="ru-RU" cap="none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900113" y="2205038"/>
            <a:ext cx="7159625" cy="3529012"/>
          </a:xfrm>
        </p:spPr>
        <p:txBody>
          <a:bodyPr/>
          <a:lstStyle/>
          <a:p>
            <a:pPr marL="0" indent="-273050" eaLnBrk="1" hangingPunct="1">
              <a:lnSpc>
                <a:spcPct val="130000"/>
              </a:lnSpc>
            </a:pPr>
            <a:r>
              <a:rPr lang="ru-RU" sz="1400" smtClean="0">
                <a:solidFill>
                  <a:srgbClr val="0000CC"/>
                </a:solidFill>
              </a:rPr>
              <a:t>- способствовать воспитанию личной убежденности, что ты нужен селе, стране; гордости за себя, свою семью, город, Республику, Страну;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>
                <a:solidFill>
                  <a:srgbClr val="0000CC"/>
                </a:solidFill>
              </a:rPr>
              <a:t>- способствовать формированию и развитию активной жизненной позиции воспитанников через привлечение их к социально-значимой практической деятельности (бережного отношения к памятникам истории, культуры края, сохранения традиций, участия в поисково-исследовательской деятельности, охране окружающей среды и т.д.);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>
                <a:solidFill>
                  <a:srgbClr val="0000CC"/>
                </a:solidFill>
              </a:rPr>
              <a:t>- способствовать воспитанию и развитию национальных начал и национального образа жизни, в то же время уважения и интереса ко всем нациям;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ru-RU" sz="1400" smtClean="0">
                <a:solidFill>
                  <a:srgbClr val="0000CC"/>
                </a:solidFill>
              </a:rPr>
              <a:t>- способствовать сохранению и совершенствованию традиционных и поиску инновационных форм и методов работы по патриотическому воспитанию обучающихся, укреплению их физического и психического здоровья.</a:t>
            </a:r>
          </a:p>
          <a:p>
            <a:pPr marL="0" indent="-273050" eaLnBrk="1" hangingPunct="1">
              <a:lnSpc>
                <a:spcPct val="130000"/>
              </a:lnSpc>
            </a:pPr>
            <a:endParaRPr lang="ru-RU" sz="140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900" b="1" i="1" cap="none" smtClean="0">
                <a:solidFill>
                  <a:srgbClr val="CC1704"/>
                </a:solidFill>
              </a:rPr>
              <a:t>ТЕМАТИЧЕСКОЕ СОДЕРЖАНИЕ ПРОГРАММЫ</a:t>
            </a:r>
          </a:p>
        </p:txBody>
      </p:sp>
      <p:graphicFrame>
        <p:nvGraphicFramePr>
          <p:cNvPr id="16540" name="Group 156"/>
          <p:cNvGraphicFramePr>
            <a:graphicFrameLocks noGrp="1"/>
          </p:cNvGraphicFramePr>
          <p:nvPr/>
        </p:nvGraphicFramePr>
        <p:xfrm>
          <a:off x="1187450" y="2349500"/>
          <a:ext cx="6624638" cy="3657600"/>
        </p:xfrm>
        <a:graphic>
          <a:graphicData uri="http://schemas.openxmlformats.org/drawingml/2006/table">
            <a:tbl>
              <a:tblPr/>
              <a:tblGrid>
                <a:gridCol w="620713"/>
                <a:gridCol w="6003925"/>
              </a:tblGrid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«Я – маленький гражданин»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«Отечеству служить готовы!»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«Люби и знай родной свой Край!».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«Истоки»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«Человек. Земля. Вселенная»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«В здоровом теле – здоровый дух»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«Счастливая семья»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«Делу время – потехе час»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«Возьмемся за руки, друзья!»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Модуль «Планета детства»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196975"/>
            <a:ext cx="4572032" cy="863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FF0000"/>
                </a:solidFill>
              </a:rPr>
              <a:t>Модуль «Я – маленький гражданин</a:t>
            </a:r>
            <a:r>
              <a:rPr lang="ru-RU" sz="2800" b="1" dirty="0">
                <a:solidFill>
                  <a:srgbClr val="FF0000"/>
                </a:solidFill>
              </a:rPr>
              <a:t>».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1043608" y="2222848"/>
            <a:ext cx="2664296" cy="3294384"/>
          </a:xfrm>
        </p:spPr>
        <p:txBody>
          <a:bodyPr/>
          <a:lstStyle/>
          <a:p>
            <a:pPr marL="0" indent="-273050" algn="ctr" eaLnBrk="1" hangingPunct="1"/>
            <a:r>
              <a:rPr lang="ru-RU" sz="1200" dirty="0" smtClean="0"/>
              <a:t> </a:t>
            </a:r>
            <a:r>
              <a:rPr lang="ru-RU" sz="1200" b="1" i="1" dirty="0" smtClean="0">
                <a:solidFill>
                  <a:srgbClr val="0000CC"/>
                </a:solidFill>
              </a:rPr>
              <a:t>Формирование основы духовно-нравственной личности с активной жизненной позицией и творческим потенциалом, яркими индивидуальными способностями и хорошим здоровьем, способной к самосовершенствованию и гармоничному взаимодействию с другими людьми</a:t>
            </a:r>
          </a:p>
        </p:txBody>
      </p:sp>
      <p:pic>
        <p:nvPicPr>
          <p:cNvPr id="2050" name="Picture 2" descr="C:\Users\Рябова\Desktop\фоты 2\фоты\P1010219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714876" y="3143248"/>
            <a:ext cx="1071570" cy="731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2052" name="Picture 4" descr="C:\Users\Рябова\Desktop\фоты 2\SAM_0038.JP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215074" y="3914927"/>
            <a:ext cx="1000132" cy="760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07334">
            <a:off x="1160835" y="4171319"/>
            <a:ext cx="1074532" cy="9850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3650" y="1052513"/>
            <a:ext cx="6400800" cy="431800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1800" b="1" cap="none" dirty="0" smtClean="0">
                <a:solidFill>
                  <a:srgbClr val="FF0000"/>
                </a:solidFill>
              </a:rPr>
              <a:t>ОТЕЧЕСТВУ СЛУЖИТЬ ГОТОВЫ!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2428859" y="2565401"/>
            <a:ext cx="3929091" cy="2149483"/>
          </a:xfrm>
        </p:spPr>
        <p:txBody>
          <a:bodyPr/>
          <a:lstStyle/>
          <a:p>
            <a:pPr marL="0" indent="-273050" algn="ctr" eaLnBrk="1" hangingPunct="1"/>
            <a:r>
              <a:rPr lang="ru-RU" sz="1800" b="1" i="1" dirty="0" smtClean="0">
                <a:solidFill>
                  <a:srgbClr val="0000CC"/>
                </a:solidFill>
              </a:rPr>
              <a:t>Модуль  «Отечеству служить готовы!» обеспечивает учащимся среднего и старшего возраста серьезную социальную и психологическую поддержку, оказывает помощь в выборе профессии.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71363">
            <a:off x="6663756" y="3440684"/>
            <a:ext cx="1129767" cy="77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125538"/>
            <a:ext cx="6400800" cy="8556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FF0000"/>
                </a:solidFill>
              </a:rPr>
              <a:t>Модуль  «Люби и знай родной свой Край!»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1042988" y="3573463"/>
            <a:ext cx="5041900" cy="2089150"/>
          </a:xfrm>
        </p:spPr>
        <p:txBody>
          <a:bodyPr/>
          <a:lstStyle/>
          <a:p>
            <a:pPr marL="0" indent="-273050" algn="ctr" eaLnBrk="1" hangingPunct="1"/>
            <a:r>
              <a:rPr lang="ru-RU" sz="1800" b="1" i="1" dirty="0" smtClean="0">
                <a:solidFill>
                  <a:srgbClr val="0000CC"/>
                </a:solidFill>
              </a:rPr>
              <a:t>Историко-краеведческая деятельность всегда была важной составляющей патриотического воспитания детей, развития потребности в изучении истории.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691196" y="2643182"/>
            <a:ext cx="952507" cy="714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4100" name="Picture 4" descr="C:\Users\Рябова\Desktop\фоты 2\SDC10173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428860" y="2571744"/>
            <a:ext cx="1000132" cy="7500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5915044" cy="49052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	</a:t>
            </a:r>
            <a:r>
              <a:rPr lang="ru-RU" sz="2000" b="1" dirty="0">
                <a:solidFill>
                  <a:srgbClr val="FF0000"/>
                </a:solidFill>
              </a:rPr>
              <a:t>Модуль «Истоки»</a:t>
            </a:r>
          </a:p>
        </p:txBody>
      </p:sp>
      <p:pic>
        <p:nvPicPr>
          <p:cNvPr id="5122" name="Picture 2" descr="C:\Users\Рябова\Desktop\фоты 2\IMG_18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1928794" y="2428868"/>
            <a:ext cx="1000132" cy="834205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5123" name="Picture 3" descr="C:\Users\Рябова\Desktop\фоты 2\DSCN2078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612908" y="3306579"/>
            <a:ext cx="816611" cy="7653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3563938" y="2349500"/>
            <a:ext cx="208756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 dirty="0">
                <a:solidFill>
                  <a:srgbClr val="0000CC"/>
                </a:solidFill>
                <a:latin typeface="Constantia" pitchFamily="18" charset="0"/>
              </a:rPr>
              <a:t>Модуль патриотизма и гражданственности на лучших народных традициях, развитие творческой активности на основе поисковой деятельности</a:t>
            </a:r>
          </a:p>
        </p:txBody>
      </p:sp>
      <p:pic>
        <p:nvPicPr>
          <p:cNvPr id="21509" name="Picture 6" descr="DSCN37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4002156"/>
            <a:ext cx="1143008" cy="11694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230313"/>
            <a:ext cx="5357850" cy="769927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cap="none" dirty="0" smtClean="0"/>
              <a:t>	</a:t>
            </a:r>
            <a:r>
              <a:rPr lang="ru-RU" sz="2000" b="1" cap="none" dirty="0" smtClean="0">
                <a:solidFill>
                  <a:srgbClr val="FF0000"/>
                </a:solidFill>
              </a:rPr>
              <a:t>МОДУЛЬ «ЧЕЛОВЕК. ЗЕМЛЯ. ВСЕЛЕННАЯ»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827088" y="1993900"/>
            <a:ext cx="2735262" cy="3311525"/>
          </a:xfrm>
        </p:spPr>
        <p:txBody>
          <a:bodyPr/>
          <a:lstStyle/>
          <a:p>
            <a:pPr marL="0" indent="-273050" algn="ctr" eaLnBrk="1" hangingPunct="1">
              <a:lnSpc>
                <a:spcPct val="130000"/>
              </a:lnSpc>
            </a:pPr>
            <a:r>
              <a:rPr lang="ru-RU" sz="1400" b="1" i="1" smtClean="0">
                <a:solidFill>
                  <a:srgbClr val="0000CC"/>
                </a:solidFill>
              </a:rPr>
              <a:t>Основной задачей предлагаемых в данном модуле дел является воспитание у детей и подростков чувства гражданина-патриота, признание важности и приоритета человеческой жизни, формирование чувства гордости за себя и свои поступки, осознание ценности Земли как «Общего дома»</a:t>
            </a:r>
          </a:p>
        </p:txBody>
      </p:sp>
      <p:pic>
        <p:nvPicPr>
          <p:cNvPr id="6146" name="Picture 2" descr="C:\Users\Рябова\Desktop\фоты 2\DSC08787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715140" y="2714620"/>
            <a:ext cx="857256" cy="5396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147" name="Picture 3" descr="C:\Users\Рябова\Desktop\Зарипова Р.Р.Фото\фото на книгу\DSC05742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929322" y="3929067"/>
            <a:ext cx="876237" cy="5075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3632" y="2571744"/>
            <a:ext cx="952748" cy="714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295400"/>
            <a:ext cx="5429288" cy="685800"/>
          </a:xfrm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1800" b="1" cap="none" dirty="0" smtClean="0">
                <a:solidFill>
                  <a:srgbClr val="FF0000"/>
                </a:solidFill>
              </a:rPr>
              <a:t>МОДУЛЬ «В ЗДОРОВОМ ТЕЛЕ - ЗДОРОВЫЙ ДУХ»</a:t>
            </a:r>
            <a:r>
              <a:rPr lang="ru-RU" sz="1800" cap="none" dirty="0" smtClean="0"/>
              <a:t>.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827088" y="2276475"/>
            <a:ext cx="2089150" cy="3438525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1400" b="1" i="1" smtClean="0">
                <a:solidFill>
                  <a:srgbClr val="0000CC"/>
                </a:solidFill>
              </a:rPr>
              <a:t>Модуль «В здоровом теле - здоровый дух» включает в себя возрождение и развитие народных спортивных игр, создание условий для здорового спортивного соперничества между детьми и коллективами </a:t>
            </a:r>
          </a:p>
        </p:txBody>
      </p:sp>
      <p:pic>
        <p:nvPicPr>
          <p:cNvPr id="7170" name="Picture 2" descr="C:\Users\Рябова\Desktop\фотки для презентации\Внеклассные мероприятия\DSC01955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857620" y="3357563"/>
            <a:ext cx="1000132" cy="8928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173" name="Picture 5" descr="C:\Users\Рябова\Desktop\фотки для презентации\Навстречу Универсиаде\IMG_1810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215074" y="4357695"/>
            <a:ext cx="928694" cy="637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3557" name="Picture 8" descr="DSC022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762647"/>
            <a:ext cx="857256" cy="7056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416</TotalTime>
  <Words>515</Words>
  <Application>Microsoft Office PowerPoint</Application>
  <PresentationFormat>Экран (4:3)</PresentationFormat>
  <Paragraphs>51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Кутюр</vt:lpstr>
      <vt:lpstr>Слайд 1</vt:lpstr>
      <vt:lpstr>ЗАДАЧИ ПРОГРАММЫ: </vt:lpstr>
      <vt:lpstr>ТЕМАТИЧЕСКОЕ СОДЕРЖАНИЕ ПРОГРАММЫ</vt:lpstr>
      <vt:lpstr>Модуль «Я – маленький гражданин».</vt:lpstr>
      <vt:lpstr>ОТЕЧЕСТВУ СЛУЖИТЬ ГОТОВЫ!</vt:lpstr>
      <vt:lpstr>Модуль  «Люби и знай родной свой Край!»</vt:lpstr>
      <vt:lpstr> Модуль «Истоки»</vt:lpstr>
      <vt:lpstr> МОДУЛЬ «ЧЕЛОВЕК. ЗЕМЛЯ. ВСЕЛЕННАЯ»</vt:lpstr>
      <vt:lpstr>МОДУЛЬ «В ЗДОРОВОМ ТЕЛЕ - ЗДОРОВЫЙ ДУХ».</vt:lpstr>
      <vt:lpstr> Модуль «Счастливая семья»</vt:lpstr>
      <vt:lpstr>   Модуль «Делу время, потехе час»</vt:lpstr>
      <vt:lpstr> МОДУЛЬ «ВОЗЬМЁМСЯ ЗА РУКИ, ДРУЗЬЯ!»</vt:lpstr>
      <vt:lpstr>Модуль «Планета детства»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личности гражданина»</dc:title>
  <dc:creator>Рябова</dc:creator>
  <cp:lastModifiedBy>Санек</cp:lastModifiedBy>
  <cp:revision>46</cp:revision>
  <dcterms:created xsi:type="dcterms:W3CDTF">2012-12-19T07:13:49Z</dcterms:created>
  <dcterms:modified xsi:type="dcterms:W3CDTF">2013-01-13T15:46:41Z</dcterms:modified>
</cp:coreProperties>
</file>