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7" r:id="rId4"/>
    <p:sldId id="258" r:id="rId5"/>
    <p:sldId id="260" r:id="rId6"/>
    <p:sldId id="265" r:id="rId7"/>
    <p:sldId id="264" r:id="rId8"/>
    <p:sldId id="261" r:id="rId9"/>
    <p:sldId id="269" r:id="rId10"/>
    <p:sldId id="268" r:id="rId11"/>
    <p:sldId id="267" r:id="rId12"/>
    <p:sldId id="266" r:id="rId13"/>
    <p:sldId id="272" r:id="rId14"/>
    <p:sldId id="271" r:id="rId15"/>
    <p:sldId id="270" r:id="rId16"/>
    <p:sldId id="274" r:id="rId17"/>
    <p:sldId id="273" r:id="rId18"/>
    <p:sldId id="263" r:id="rId19"/>
    <p:sldId id="275" r:id="rId20"/>
    <p:sldId id="262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29" autoAdjust="0"/>
    <p:restoredTop sz="94660"/>
  </p:normalViewPr>
  <p:slideViewPr>
    <p:cSldViewPr>
      <p:cViewPr varScale="1">
        <p:scale>
          <a:sx n="87" d="100"/>
          <a:sy n="87" d="100"/>
        </p:scale>
        <p:origin x="-84" y="-4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 bwMode="gray"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2" name="Rectangle 20"/>
          <p:cNvSpPr>
            <a:spLocks noChangeArrowheads="1"/>
          </p:cNvSpPr>
          <p:nvPr/>
        </p:nvSpPr>
        <p:spPr bwMode="gray">
          <a:xfrm>
            <a:off x="0" y="6562725"/>
            <a:ext cx="9144000" cy="30480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tx2">
                  <a:gamma/>
                  <a:shade val="38039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3" name="Line 21"/>
          <p:cNvSpPr>
            <a:spLocks noChangeShapeType="1"/>
          </p:cNvSpPr>
          <p:nvPr/>
        </p:nvSpPr>
        <p:spPr bwMode="auto">
          <a:xfrm>
            <a:off x="0" y="6553200"/>
            <a:ext cx="9144000" cy="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534150"/>
            <a:ext cx="2133600" cy="244475"/>
          </a:xfr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21.10.2012</a:t>
            </a:fld>
            <a:endParaRPr lang="ru-R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534150"/>
            <a:ext cx="2895600" cy="244475"/>
          </a:xfr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534150"/>
            <a:ext cx="2133600" cy="244475"/>
          </a:xfr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228600" y="304800"/>
            <a:ext cx="1079500" cy="633413"/>
            <a:chOff x="2680" y="3678"/>
            <a:chExt cx="680" cy="399"/>
          </a:xfrm>
        </p:grpSpPr>
        <p:sp>
          <p:nvSpPr>
            <p:cNvPr id="3086" name="Text Box 14"/>
            <p:cNvSpPr txBox="1">
              <a:spLocks noChangeArrowheads="1"/>
            </p:cNvSpPr>
            <p:nvPr/>
          </p:nvSpPr>
          <p:spPr bwMode="gray">
            <a:xfrm>
              <a:off x="2680" y="3789"/>
              <a:ext cx="68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2400" b="1"/>
                <a:t>LOGO</a:t>
              </a:r>
            </a:p>
          </p:txBody>
        </p:sp>
        <p:sp>
          <p:nvSpPr>
            <p:cNvPr id="3087" name="AutoShape 15"/>
            <p:cNvSpPr>
              <a:spLocks noChangeArrowheads="1"/>
            </p:cNvSpPr>
            <p:nvPr/>
          </p:nvSpPr>
          <p:spPr bwMode="gray">
            <a:xfrm rot="5400000">
              <a:off x="2928" y="3493"/>
              <a:ext cx="172" cy="542"/>
            </a:xfrm>
            <a:prstGeom prst="moon">
              <a:avLst>
                <a:gd name="adj" fmla="val 21208"/>
              </a:avLst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914400" y="2286000"/>
            <a:ext cx="7304088" cy="3810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4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gray">
          <a:xfrm>
            <a:off x="762000" y="1600200"/>
            <a:ext cx="7620000" cy="682625"/>
          </a:xfrm>
        </p:spPr>
        <p:txBody>
          <a:bodyPr/>
          <a:lstStyle>
            <a:lvl1pPr>
              <a:defRPr sz="4400" b="1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609600"/>
            <a:ext cx="6248400" cy="4873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219200"/>
            <a:ext cx="8229600" cy="5105400"/>
          </a:xfrm>
        </p:spPr>
        <p:txBody>
          <a:bodyPr/>
          <a:lstStyle/>
          <a:p>
            <a:r>
              <a:rPr lang="ru-RU" smtClean="0"/>
              <a:t>Вставка таблицы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400800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400800"/>
            <a:ext cx="2895600" cy="320675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400800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192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vmlDrawing" Target="../drawings/vmlDrawing1.v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41" name="Object 17"/>
          <p:cNvGraphicFramePr>
            <a:graphicFrameLocks noChangeAspect="1"/>
          </p:cNvGraphicFramePr>
          <p:nvPr/>
        </p:nvGraphicFramePr>
        <p:xfrm>
          <a:off x="0" y="0"/>
          <a:ext cx="9144000" cy="1123950"/>
        </p:xfrm>
        <a:graphic>
          <a:graphicData uri="http://schemas.openxmlformats.org/presentationml/2006/ole">
            <p:oleObj spid="_x0000_s1026" name="Image" r:id="rId15" imgW="10793651" imgH="1498413" progId="Photoshop.Image.6">
              <p:embed/>
            </p:oleObj>
          </a:graphicData>
        </a:graphic>
      </p:graphicFrame>
      <p:sp>
        <p:nvSpPr>
          <p:cNvPr id="1042" name="Rectangle 18"/>
          <p:cNvSpPr>
            <a:spLocks noChangeArrowheads="1"/>
          </p:cNvSpPr>
          <p:nvPr/>
        </p:nvSpPr>
        <p:spPr bwMode="gray">
          <a:xfrm>
            <a:off x="304800" y="609600"/>
            <a:ext cx="8839200" cy="533400"/>
          </a:xfrm>
          <a:prstGeom prst="rect">
            <a:avLst/>
          </a:prstGeom>
          <a:gradFill rotWithShape="1">
            <a:gsLst>
              <a:gs pos="0">
                <a:srgbClr val="FFFFFF">
                  <a:alpha val="0"/>
                </a:srgbClr>
              </a:gs>
              <a:gs pos="100000">
                <a:schemeClr val="accent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gray">
          <a:xfrm>
            <a:off x="9525" y="1114425"/>
            <a:ext cx="9144000" cy="7620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tx2">
                  <a:gamma/>
                  <a:shade val="38039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19200"/>
            <a:ext cx="82296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21.10.2012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white">
          <a:xfrm>
            <a:off x="2438400" y="609600"/>
            <a:ext cx="6248400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37" name="Text Box 13"/>
          <p:cNvSpPr txBox="1">
            <a:spLocks noChangeArrowheads="1"/>
          </p:cNvSpPr>
          <p:nvPr/>
        </p:nvSpPr>
        <p:spPr bwMode="gray">
          <a:xfrm>
            <a:off x="8131175" y="257175"/>
            <a:ext cx="990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 b="1">
                <a:solidFill>
                  <a:schemeClr val="bg1"/>
                </a:solidFill>
              </a:rPr>
              <a:t>LOGO</a:t>
            </a:r>
          </a:p>
        </p:txBody>
      </p:sp>
      <p:sp>
        <p:nvSpPr>
          <p:cNvPr id="1038" name="AutoShape 14"/>
          <p:cNvSpPr>
            <a:spLocks noChangeArrowheads="1"/>
          </p:cNvSpPr>
          <p:nvPr/>
        </p:nvSpPr>
        <p:spPr bwMode="gray">
          <a:xfrm rot="5400000">
            <a:off x="8447088" y="-185738"/>
            <a:ext cx="273050" cy="860425"/>
          </a:xfrm>
          <a:prstGeom prst="moon">
            <a:avLst>
              <a:gd name="adj" fmla="val 21208"/>
            </a:avLst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antgreece.ru/?attachment_id=162" TargetMode="External"/><Relationship Id="rId13" Type="http://schemas.openxmlformats.org/officeDocument/2006/relationships/hyperlink" Target="http://ru.wikipedia.org/wiki/%D0%94%D1%80%D0%B5%D0%B2%D0%BD%D0%B8%D0%B9_%D0%A0%D0%B8%D0%BC" TargetMode="External"/><Relationship Id="rId3" Type="http://schemas.openxmlformats.org/officeDocument/2006/relationships/hyperlink" Target="http://www.worldsculture.ru/drevnyaya-greciya/kultura-vo-vsemirnoie-istorii-drevneie-grecii.html" TargetMode="External"/><Relationship Id="rId7" Type="http://schemas.openxmlformats.org/officeDocument/2006/relationships/hyperlink" Target="http://www.liveinternet.ru/tags/%EF%EB%E0%F2%EE%ED/" TargetMode="External"/><Relationship Id="rId12" Type="http://schemas.openxmlformats.org/officeDocument/2006/relationships/hyperlink" Target="http://nibiryukov.narod.ru/nb_pinacoteca/nbr_pinacoteca_philosophers_plato.htm" TargetMode="External"/><Relationship Id="rId17" Type="http://schemas.openxmlformats.org/officeDocument/2006/relationships/hyperlink" Target="http://commons.wikimedia.org/wiki/File:Calahorra,_estatua_de_Quintiliano.JPG?uselang=ru" TargetMode="External"/><Relationship Id="rId2" Type="http://schemas.openxmlformats.org/officeDocument/2006/relationships/hyperlink" Target="http://grechistory.ru/?page_id=2" TargetMode="External"/><Relationship Id="rId16" Type="http://schemas.openxmlformats.org/officeDocument/2006/relationships/hyperlink" Target="http://nnm.ru/blogs/wxyzz/ciceron_mark_tulliy_-_sobranie_trudov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nearyou.ru/rafael/51socrat.html" TargetMode="External"/><Relationship Id="rId11" Type="http://schemas.openxmlformats.org/officeDocument/2006/relationships/hyperlink" Target="http://www.twirpx.com/file/396647/" TargetMode="External"/><Relationship Id="rId5" Type="http://schemas.openxmlformats.org/officeDocument/2006/relationships/hyperlink" Target="http://video.ru/films/film/6038_Sokrat" TargetMode="External"/><Relationship Id="rId15" Type="http://schemas.openxmlformats.org/officeDocument/2006/relationships/hyperlink" Target="http://www.ritorika.com.ua/articles/history/84-cicero.html" TargetMode="External"/><Relationship Id="rId10" Type="http://schemas.openxmlformats.org/officeDocument/2006/relationships/hyperlink" Target="http://publicistik.blogspot.com/2010/10/blog-post_8797.html" TargetMode="External"/><Relationship Id="rId4" Type="http://schemas.openxmlformats.org/officeDocument/2006/relationships/hyperlink" Target="http://www.mystic-chel.ru/europe/greece/152.html" TargetMode="External"/><Relationship Id="rId9" Type="http://schemas.openxmlformats.org/officeDocument/2006/relationships/hyperlink" Target="http://slushai-knigi.ru/tag/aristotel/" TargetMode="External"/><Relationship Id="rId14" Type="http://schemas.openxmlformats.org/officeDocument/2006/relationships/hyperlink" Target="http://g10f.ru/person/50/50.html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867119" y="3501008"/>
            <a:ext cx="3960123" cy="22775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Презентация к учебному пособию</a:t>
            </a:r>
          </a:p>
          <a:p>
            <a:pPr algn="ctr"/>
            <a:r>
              <a:rPr lang="en-US" dirty="0" smtClean="0"/>
              <a:t>E. Solovova “GUIDE- </a:t>
            </a:r>
            <a:r>
              <a:rPr lang="en-US" sz="1400" dirty="0" smtClean="0"/>
              <a:t>INTERPRETER”</a:t>
            </a:r>
            <a:endParaRPr lang="ru-RU" sz="1400" dirty="0" smtClean="0"/>
          </a:p>
          <a:p>
            <a:pPr algn="ctr"/>
            <a:r>
              <a:rPr lang="ru-RU" sz="1400" dirty="0" smtClean="0"/>
              <a:t>элективный курс</a:t>
            </a:r>
            <a:endParaRPr lang="en-US" sz="1400" dirty="0" smtClean="0"/>
          </a:p>
          <a:p>
            <a:endParaRPr lang="en-US" sz="1400" dirty="0" smtClean="0"/>
          </a:p>
          <a:p>
            <a:endParaRPr lang="en-US" sz="1400" dirty="0" smtClean="0"/>
          </a:p>
          <a:p>
            <a:pPr algn="r"/>
            <a:r>
              <a:rPr lang="ru-RU" sz="1400" dirty="0" smtClean="0"/>
              <a:t>Автор презентации</a:t>
            </a:r>
          </a:p>
          <a:p>
            <a:pPr algn="r"/>
            <a:r>
              <a:rPr lang="ru-RU" sz="1400" dirty="0" smtClean="0"/>
              <a:t>Дмитрук Л.Е.</a:t>
            </a:r>
          </a:p>
          <a:p>
            <a:pPr algn="r"/>
            <a:r>
              <a:rPr lang="ru-RU" sz="1400" dirty="0" smtClean="0"/>
              <a:t>ГБОУ СОШ  № 180 СПб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474022" y="260648"/>
            <a:ext cx="353821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РАЗДЕЛ 1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971600" y="1196752"/>
            <a:ext cx="8011723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Что </a:t>
            </a: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нам важно помнить из курса риторики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47864" y="116632"/>
            <a:ext cx="3800128" cy="792088"/>
          </a:xfrm>
        </p:spPr>
        <p:txBody>
          <a:bodyPr/>
          <a:lstStyle/>
          <a:p>
            <a:r>
              <a:rPr lang="ru-RU" sz="6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</a:t>
            </a:r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иторика</a:t>
            </a:r>
            <a:endParaRPr lang="ru-RU" sz="6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932040" y="1844824"/>
            <a:ext cx="396044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dirty="0" smtClean="0"/>
              <a:t>Он определяет предмет риторики </a:t>
            </a:r>
            <a:r>
              <a:rPr lang="ru-RU" sz="2200" dirty="0" smtClean="0"/>
              <a:t>как </a:t>
            </a:r>
          </a:p>
          <a:p>
            <a:pPr algn="just"/>
            <a:r>
              <a:rPr lang="ru-RU" sz="2200" dirty="0" smtClean="0"/>
              <a:t>«</a:t>
            </a:r>
            <a:r>
              <a:rPr lang="ru-RU" sz="2200" dirty="0" smtClean="0"/>
              <a:t>способность находить возможные способы убеждения относительно каждого данного предмета... </a:t>
            </a:r>
            <a:endParaRPr lang="ru-RU" sz="2200" dirty="0" smtClean="0"/>
          </a:p>
          <a:p>
            <a:pPr algn="just"/>
            <a:r>
              <a:rPr lang="ru-RU" sz="2200" dirty="0" smtClean="0"/>
              <a:t>Одни </a:t>
            </a:r>
            <a:r>
              <a:rPr lang="ru-RU" sz="2200" dirty="0" smtClean="0"/>
              <a:t>из них находятся в </a:t>
            </a:r>
            <a:r>
              <a:rPr lang="ru-RU" sz="2200" dirty="0" smtClean="0"/>
              <a:t>зависимости </a:t>
            </a:r>
            <a:r>
              <a:rPr lang="ru-RU" sz="2200" dirty="0" smtClean="0"/>
              <a:t>от характера говорящего, другие — от того или иного настроения </a:t>
            </a:r>
            <a:r>
              <a:rPr lang="ru-RU" sz="2200" dirty="0" smtClean="0"/>
              <a:t>слушателя</a:t>
            </a:r>
            <a:r>
              <a:rPr lang="ru-RU" sz="2200" dirty="0" smtClean="0"/>
              <a:t>, третьи — от самой речи».</a:t>
            </a:r>
            <a:endParaRPr lang="ru-RU" sz="2200" dirty="0"/>
          </a:p>
        </p:txBody>
      </p:sp>
      <p:pic>
        <p:nvPicPr>
          <p:cNvPr id="25602" name="Picture 2" descr="http://1.bp.blogspot.com/_AWcTABK6gd8/TLW9d9h68pI/AAAAAAAABcc/BAw6aWoPr_U/s320/%D0%90%D1%80%D0%B8%D1%81%D1%82%D0%BE%D1%82%D0%B5%D0%BB%D1%8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772816"/>
            <a:ext cx="4411872" cy="42484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47864" y="116632"/>
            <a:ext cx="3800128" cy="792088"/>
          </a:xfrm>
        </p:spPr>
        <p:txBody>
          <a:bodyPr/>
          <a:lstStyle/>
          <a:p>
            <a:r>
              <a:rPr lang="ru-RU" sz="6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</a:t>
            </a:r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иторика</a:t>
            </a:r>
            <a:endParaRPr lang="ru-RU" sz="6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3779912" y="2492896"/>
            <a:ext cx="518356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778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ourier New" pitchFamily="49" charset="0"/>
                <a:cs typeface="Times New Roman" pitchFamily="18" charset="0"/>
              </a:rPr>
              <a:t>Аристотель много пишет о том, как убеждать слушателей, вызывая у них определенные страсти, показывает, как и почему должен учитывать эти страсти оратор.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6627" name="Picture 3" descr="http://cv01.twirpx.net/0396/039664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8741" y="1700808"/>
            <a:ext cx="3125147" cy="44644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66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6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6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47864" y="116632"/>
            <a:ext cx="3800128" cy="792088"/>
          </a:xfrm>
        </p:spPr>
        <p:txBody>
          <a:bodyPr/>
          <a:lstStyle/>
          <a:p>
            <a:r>
              <a:rPr lang="ru-RU" sz="6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</a:t>
            </a:r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иторика</a:t>
            </a:r>
            <a:endParaRPr lang="ru-RU" sz="6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179512" y="1582053"/>
            <a:ext cx="4680520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778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ourier New" pitchFamily="49" charset="0"/>
                <a:cs typeface="Times New Roman" pitchFamily="18" charset="0"/>
              </a:rPr>
              <a:t>Главным для Аристотеля, как и для софистов, является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ourier New" pitchFamily="49" charset="0"/>
                <a:cs typeface="Times New Roman" pitchFamily="18" charset="0"/>
              </a:rPr>
              <a:t>убедительность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ourier New" pitchFamily="49" charset="0"/>
                <a:cs typeface="Times New Roman" pitchFamily="18" charset="0"/>
              </a:rPr>
              <a:t> речи, однако, в отличие от последних, для него важна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ourier New" pitchFamily="49" charset="0"/>
                <a:cs typeface="Times New Roman" pitchFamily="18" charset="0"/>
              </a:rPr>
              <a:t>достоверность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ourier New" pitchFamily="49" charset="0"/>
                <a:cs typeface="Times New Roman" pitchFamily="18" charset="0"/>
              </a:rPr>
              <a:t> того, о чем говорится в речи. Но, по мнению Аристотеля, невозможно пользоваться только достоверным знанием. Оратор может приводить суждения вероятностного характера и делать из них хоть и не вполне точные, но убедительные выводы, но всегда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ourier New" pitchFamily="49" charset="0"/>
                <a:cs typeface="Times New Roman" pitchFamily="18" charset="0"/>
              </a:rPr>
              <a:t>добросовестно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ourier New" pitchFamily="49" charset="0"/>
                <a:cs typeface="Times New Roman" pitchFamily="18" charset="0"/>
              </a:rPr>
              <a:t>. Большое внимание в «Риторике» уделяется стилю и композиции речи.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7651" name="Picture 3" descr="http://nibiryukov.narod.ru/nb_pinacoteca/nb_pinacoteca_sculpture/nb_sculpture_robbia_luca_plato_and_aristotle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5004048" y="1484784"/>
            <a:ext cx="3999756" cy="47479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76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6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76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49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47864" y="116632"/>
            <a:ext cx="3800128" cy="792088"/>
          </a:xfrm>
        </p:spPr>
        <p:txBody>
          <a:bodyPr/>
          <a:lstStyle/>
          <a:p>
            <a:r>
              <a:rPr lang="ru-RU" sz="6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</a:t>
            </a:r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иторика</a:t>
            </a:r>
            <a:endParaRPr lang="ru-RU" sz="6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340768"/>
            <a:ext cx="856895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Достижения Древней Греции в области риторики были творчески восприняты Древним Римом. Вершиной развития ораторского </a:t>
            </a:r>
            <a:r>
              <a:rPr lang="ru-RU" sz="2400" dirty="0" smtClean="0"/>
              <a:t>искусства </a:t>
            </a:r>
            <a:r>
              <a:rPr lang="ru-RU" sz="2400" dirty="0" smtClean="0"/>
              <a:t>является деятельность Цицерона.</a:t>
            </a:r>
            <a:endParaRPr lang="ru-RU" sz="2400" dirty="0"/>
          </a:p>
        </p:txBody>
      </p:sp>
      <p:pic>
        <p:nvPicPr>
          <p:cNvPr id="28674" name="Picture 2" descr="http://upload.wikimedia.org/wikipedia/commons/thumb/c/ca/Roman_Empire_Map.png/350px-Roman_Empire_Map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068960"/>
            <a:ext cx="4515500" cy="30963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8676" name="Picture 4" descr="http://g10f.ru/person/50/ts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3068960"/>
            <a:ext cx="3096342" cy="30963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47864" y="116632"/>
            <a:ext cx="3800128" cy="792088"/>
          </a:xfrm>
        </p:spPr>
        <p:txBody>
          <a:bodyPr/>
          <a:lstStyle/>
          <a:p>
            <a:r>
              <a:rPr lang="ru-RU" sz="6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</a:t>
            </a:r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иторика</a:t>
            </a:r>
            <a:endParaRPr lang="ru-RU" sz="6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323528" y="1412776"/>
            <a:ext cx="3312368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778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ourier New" pitchFamily="49" charset="0"/>
                <a:cs typeface="Times New Roman" pitchFamily="18" charset="0"/>
              </a:rPr>
              <a:t>Цицерон считал, что красноречие рождается из многих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ourier New" pitchFamily="49" charset="0"/>
                <a:cs typeface="Times New Roman" pitchFamily="18" charset="0"/>
              </a:rPr>
              <a:t>знаний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ourier New" pitchFamily="49" charset="0"/>
                <a:cs typeface="Times New Roman" pitchFamily="18" charset="0"/>
              </a:rPr>
              <a:t> и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ourier New" pitchFamily="49" charset="0"/>
                <a:cs typeface="Times New Roman" pitchFamily="18" charset="0"/>
              </a:rPr>
              <a:t>умений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ourier New" pitchFamily="49" charset="0"/>
                <a:cs typeface="Times New Roman" pitchFamily="18" charset="0"/>
              </a:rPr>
              <a:t>, а основой ораторского искусства является глубокое знание предмета. Если же за речью не стоит глубокое содержание, усвоенное и познанное оратором, то словесное выражение — пустая и ребяческая болтовня.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9699" name="Picture 3" descr="http://www.ritorika.com.ua/images/stories/franciabigio_the_triumph_of_cicero.jpg"/>
          <p:cNvPicPr>
            <a:picLocks noChangeAspect="1" noChangeArrowheads="1"/>
          </p:cNvPicPr>
          <p:nvPr/>
        </p:nvPicPr>
        <p:blipFill>
          <a:blip r:embed="rId2" cstate="print">
            <a:lum bright="20000"/>
          </a:blip>
          <a:srcRect/>
          <a:stretch>
            <a:fillRect/>
          </a:stretch>
        </p:blipFill>
        <p:spPr bwMode="auto">
          <a:xfrm>
            <a:off x="3835094" y="1556792"/>
            <a:ext cx="5146980" cy="4608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96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6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96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47864" y="116632"/>
            <a:ext cx="3800128" cy="792088"/>
          </a:xfrm>
        </p:spPr>
        <p:txBody>
          <a:bodyPr/>
          <a:lstStyle/>
          <a:p>
            <a:r>
              <a:rPr lang="ru-RU" sz="6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</a:t>
            </a:r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иторика</a:t>
            </a:r>
            <a:endParaRPr lang="ru-RU" sz="6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268760"/>
            <a:ext cx="856895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Во всех трудах Цицерона постоянно звучит вопрос о взаимоотношении риторики и других наук, в частности философии. И всякий раз он неуклонно приходит к </a:t>
            </a:r>
            <a:r>
              <a:rPr lang="ru-RU" sz="2400" dirty="0" smtClean="0"/>
              <a:t>принципу </a:t>
            </a:r>
            <a:r>
              <a:rPr lang="ru-RU" sz="2400" dirty="0" smtClean="0"/>
              <a:t>подчинения всех наук главной ораторской цели. </a:t>
            </a:r>
            <a:endParaRPr lang="ru-RU" sz="2400" dirty="0"/>
          </a:p>
        </p:txBody>
      </p:sp>
      <p:pic>
        <p:nvPicPr>
          <p:cNvPr id="30722" name="Picture 2" descr="http://img15.nnm.ru/f/c/a/6/7/4d298c503484d4765df47dc9a51.jpg"/>
          <p:cNvPicPr>
            <a:picLocks noChangeAspect="1" noChangeArrowheads="1"/>
          </p:cNvPicPr>
          <p:nvPr/>
        </p:nvPicPr>
        <p:blipFill>
          <a:blip r:embed="rId2" cstate="print">
            <a:lum bright="20000"/>
          </a:blip>
          <a:srcRect/>
          <a:stretch>
            <a:fillRect/>
          </a:stretch>
        </p:blipFill>
        <p:spPr bwMode="auto">
          <a:xfrm>
            <a:off x="1547664" y="2852936"/>
            <a:ext cx="6152034" cy="38359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47864" y="116632"/>
            <a:ext cx="3800128" cy="792088"/>
          </a:xfrm>
        </p:spPr>
        <p:txBody>
          <a:bodyPr/>
          <a:lstStyle/>
          <a:p>
            <a:r>
              <a:rPr lang="ru-RU" sz="6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</a:t>
            </a:r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иторика</a:t>
            </a:r>
            <a:endParaRPr lang="ru-RU" sz="6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340768"/>
            <a:ext cx="84969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Один вопрос разделял философов и риторов: является ли риторика </a:t>
            </a:r>
            <a:r>
              <a:rPr lang="ru-RU" sz="2400" dirty="0" smtClean="0">
                <a:solidFill>
                  <a:srgbClr val="C00000"/>
                </a:solidFill>
              </a:rPr>
              <a:t>наукой</a:t>
            </a:r>
            <a:r>
              <a:rPr lang="ru-RU" sz="2400" dirty="0" smtClean="0"/>
              <a:t>? 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2348880"/>
            <a:ext cx="374441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solidFill>
                  <a:srgbClr val="00B0F0"/>
                </a:solidFill>
              </a:rPr>
              <a:t>Философы</a:t>
            </a:r>
            <a:r>
              <a:rPr lang="ru-RU" sz="2400" dirty="0" smtClean="0"/>
              <a:t> (Сократ, Платон) утверждали, что риторика не есть наука…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4180344"/>
            <a:ext cx="864096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solidFill>
                  <a:srgbClr val="00B0F0"/>
                </a:solidFill>
              </a:rPr>
              <a:t>Цицерон</a:t>
            </a:r>
            <a:r>
              <a:rPr lang="ru-RU" sz="2400" dirty="0" smtClean="0"/>
              <a:t> предлагает компромиссное решение: </a:t>
            </a:r>
            <a:endParaRPr lang="ru-RU" sz="2400" dirty="0" smtClean="0"/>
          </a:p>
          <a:p>
            <a:pPr algn="just"/>
            <a:r>
              <a:rPr lang="ru-RU" sz="2400" dirty="0" smtClean="0"/>
              <a:t>риторика </a:t>
            </a:r>
            <a:r>
              <a:rPr lang="ru-RU" sz="2400" dirty="0" smtClean="0"/>
              <a:t>не есть истинная, т. е. умозрительная, наука, но она представляет собой практически полезную систематизацию ораторского опыта</a:t>
            </a:r>
            <a:r>
              <a:rPr lang="ru-RU" sz="2400" dirty="0" smtClean="0"/>
              <a:t>.</a:t>
            </a:r>
            <a:r>
              <a:rPr lang="ru-RU" sz="2400" dirty="0" smtClean="0"/>
              <a:t> Красоту речи Цицерон видел в ее свежести, благородстве, страстности, </a:t>
            </a:r>
            <a:r>
              <a:rPr lang="ru-RU" sz="2400" dirty="0" smtClean="0"/>
              <a:t>логичности.</a:t>
            </a:r>
            <a:endParaRPr lang="ru-RU" sz="2400" dirty="0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4355976" y="3429000"/>
            <a:ext cx="461292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B0F0"/>
                </a:solidFill>
              </a:rPr>
              <a:t>риторы</a:t>
            </a:r>
            <a:r>
              <a:rPr lang="ru-RU" sz="2400" dirty="0" smtClean="0"/>
              <a:t> утверждали обратное. </a:t>
            </a:r>
            <a:endParaRPr lang="ru-RU" sz="2400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47864" y="116632"/>
            <a:ext cx="3800128" cy="792088"/>
          </a:xfrm>
        </p:spPr>
        <p:txBody>
          <a:bodyPr/>
          <a:lstStyle/>
          <a:p>
            <a:r>
              <a:rPr lang="ru-RU" sz="6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</a:t>
            </a:r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иторика</a:t>
            </a:r>
            <a:endParaRPr lang="ru-RU" sz="6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355976" y="1340768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2400" dirty="0" smtClean="0"/>
              <a:t>Опыт классической риторики обобщен в двенадцати книгах «Риторических </a:t>
            </a:r>
            <a:r>
              <a:rPr lang="ru-RU" sz="2400" dirty="0" smtClean="0"/>
              <a:t>наставлений</a:t>
            </a:r>
            <a:r>
              <a:rPr lang="ru-RU" sz="2400" dirty="0" smtClean="0"/>
              <a:t>» </a:t>
            </a:r>
            <a:r>
              <a:rPr lang="ru-RU" sz="2400" dirty="0" err="1" smtClean="0"/>
              <a:t>Квинтилиана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pic>
        <p:nvPicPr>
          <p:cNvPr id="32770" name="Picture 2" descr="File:Calahorra, estatua de Quintilian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484784"/>
            <a:ext cx="3494162" cy="46588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4355976" y="2996952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2400" dirty="0" smtClean="0"/>
              <a:t>Он рассматривает риторику как науку о </a:t>
            </a:r>
            <a:r>
              <a:rPr lang="ru-RU" sz="2400" dirty="0" smtClean="0"/>
              <a:t>способности </a:t>
            </a:r>
            <a:r>
              <a:rPr lang="ru-RU" sz="2400" dirty="0" smtClean="0"/>
              <a:t>хорошо говорить и силе убеждать. </a:t>
            </a:r>
            <a:r>
              <a:rPr lang="ru-RU" sz="2400" dirty="0" err="1" smtClean="0"/>
              <a:t>Квинтилиан</a:t>
            </a:r>
            <a:r>
              <a:rPr lang="ru-RU" sz="2400" dirty="0" smtClean="0"/>
              <a:t> не считал </a:t>
            </a:r>
            <a:r>
              <a:rPr lang="ru-RU" sz="2400" dirty="0" smtClean="0"/>
              <a:t>необходимым </a:t>
            </a:r>
            <a:r>
              <a:rPr lang="ru-RU" sz="2400" dirty="0" smtClean="0"/>
              <a:t>жестко придерживаться риторических правил и придавал большое </a:t>
            </a:r>
            <a:r>
              <a:rPr lang="ru-RU" sz="2400" dirty="0" smtClean="0"/>
              <a:t>значение </a:t>
            </a:r>
            <a:r>
              <a:rPr lang="ru-RU" sz="2400" dirty="0" smtClean="0"/>
              <a:t>самостоятельности оратора.</a:t>
            </a:r>
            <a:endParaRPr lang="ru-RU" sz="2400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5" name="Picture 3" descr="http://www.chronologia.org/xpon1/im/1n1-028.jpg"/>
          <p:cNvPicPr>
            <a:picLocks noChangeAspect="1" noChangeArrowheads="1"/>
          </p:cNvPicPr>
          <p:nvPr/>
        </p:nvPicPr>
        <p:blipFill>
          <a:blip r:embed="rId2" cstate="print">
            <a:lum bright="40000"/>
          </a:blip>
          <a:srcRect/>
          <a:stretch>
            <a:fillRect/>
          </a:stretch>
        </p:blipFill>
        <p:spPr bwMode="auto">
          <a:xfrm>
            <a:off x="0" y="1196752"/>
            <a:ext cx="9144000" cy="566124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47864" y="116632"/>
            <a:ext cx="3800128" cy="792088"/>
          </a:xfrm>
        </p:spPr>
        <p:txBody>
          <a:bodyPr/>
          <a:lstStyle/>
          <a:p>
            <a:r>
              <a:rPr lang="ru-RU" sz="6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</a:t>
            </a:r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иторика</a:t>
            </a:r>
            <a:endParaRPr lang="ru-RU" sz="6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23728" y="1340768"/>
            <a:ext cx="52565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Г</a:t>
            </a:r>
            <a:r>
              <a:rPr lang="ru-RU" sz="2800" b="1" dirty="0" smtClean="0"/>
              <a:t>лавным </a:t>
            </a:r>
            <a:r>
              <a:rPr lang="ru-RU" sz="2800" b="1" dirty="0" smtClean="0"/>
              <a:t>в риторике </a:t>
            </a:r>
            <a:r>
              <a:rPr lang="ru-RU" sz="2800" b="1" dirty="0" smtClean="0"/>
              <a:t>было:</a:t>
            </a:r>
            <a:endParaRPr lang="ru-RU" sz="28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1916832"/>
            <a:ext cx="223336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для греков 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2420888"/>
            <a:ext cx="32691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/>
              <a:t>искусство убеждать</a:t>
            </a:r>
            <a:endParaRPr lang="ru-RU" sz="2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427984" y="2420888"/>
            <a:ext cx="44708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/>
              <a:t>искусство говорить хорошо</a:t>
            </a:r>
            <a:endParaRPr lang="ru-RU" sz="2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652120" y="1916832"/>
            <a:ext cx="24096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для </a:t>
            </a:r>
            <a:r>
              <a:rPr lang="ru-RU" sz="2800" b="1" dirty="0" smtClean="0">
                <a:solidFill>
                  <a:srgbClr val="FF0000"/>
                </a:solidFill>
              </a:rPr>
              <a:t>римлян 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771800" y="3140968"/>
            <a:ext cx="38976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00B050"/>
                </a:solidFill>
              </a:rPr>
              <a:t>В </a:t>
            </a:r>
            <a:r>
              <a:rPr lang="ru-RU" sz="3200" b="1" dirty="0" smtClean="0">
                <a:solidFill>
                  <a:srgbClr val="00B050"/>
                </a:solidFill>
              </a:rPr>
              <a:t>Средневековье:</a:t>
            </a:r>
            <a:endParaRPr lang="ru-RU" sz="3200" b="1" dirty="0">
              <a:solidFill>
                <a:srgbClr val="00B05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11560" y="3645024"/>
            <a:ext cx="79928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риторика становится </a:t>
            </a:r>
            <a:r>
              <a:rPr lang="ru-RU" sz="2400" b="1" dirty="0" smtClean="0"/>
              <a:t>искусством </a:t>
            </a:r>
            <a:r>
              <a:rPr lang="ru-RU" sz="2400" b="1" dirty="0" smtClean="0"/>
              <a:t>украшения </a:t>
            </a:r>
            <a:r>
              <a:rPr lang="ru-RU" sz="2400" b="1" dirty="0" smtClean="0"/>
              <a:t>речи</a:t>
            </a:r>
            <a:endParaRPr lang="ru-RU" sz="2400" b="1" dirty="0"/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179512" y="4437112"/>
            <a:ext cx="8496944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778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ourier New" pitchFamily="49" charset="0"/>
                <a:cs typeface="Times New Roman" pitchFamily="18" charset="0"/>
              </a:rPr>
              <a:t>С этого времени она обращена не только к устным, но и к письменным текстам. Средневековые риторики писались на латыни. Риторики на национальных языках появляются в Европе в XVI—XIX веках.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35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35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3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2355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upload.wikimedia.org/wikipedia/commons/thumb/a/a7/Comic_History_of_Rome_Table_10_Cicero_denouncing_Cataline.jpg/350px-Comic_History_of_Rome_Table_10_Cicero_denouncing_Cataline.jpg"/>
          <p:cNvPicPr>
            <a:picLocks noChangeAspect="1" noChangeArrowheads="1"/>
          </p:cNvPicPr>
          <p:nvPr/>
        </p:nvPicPr>
        <p:blipFill>
          <a:blip r:embed="rId2" cstate="print">
            <a:lum bright="30000"/>
          </a:blip>
          <a:srcRect/>
          <a:stretch>
            <a:fillRect/>
          </a:stretch>
        </p:blipFill>
        <p:spPr bwMode="auto">
          <a:xfrm>
            <a:off x="0" y="1196752"/>
            <a:ext cx="9144000" cy="566124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47864" y="116632"/>
            <a:ext cx="3800128" cy="792088"/>
          </a:xfrm>
        </p:spPr>
        <p:txBody>
          <a:bodyPr/>
          <a:lstStyle/>
          <a:p>
            <a:r>
              <a:rPr lang="ru-RU" sz="6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</a:t>
            </a:r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иторика</a:t>
            </a:r>
            <a:endParaRPr lang="ru-RU" sz="6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95536" y="4159533"/>
            <a:ext cx="849694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670550" algn="l"/>
                <a:tab pos="6210300" algn="l"/>
              </a:tabLst>
            </a:pPr>
            <a:r>
              <a:rPr lang="ru-RU" sz="2800" b="1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4.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Кто из ученых и ораторов античности внес наибольший вклад в развитие риторики?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556792"/>
            <a:ext cx="49864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1. Что </a:t>
            </a:r>
            <a:r>
              <a:rPr lang="ru-RU" sz="2800" b="1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вы знаете о риторике? </a:t>
            </a:r>
            <a:endParaRPr lang="ru-RU" sz="28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2132856"/>
            <a:ext cx="80733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2. Где </a:t>
            </a:r>
            <a:r>
              <a:rPr lang="ru-RU" sz="2800" b="1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и когда она зародилась, как развивалась? </a:t>
            </a:r>
            <a:endParaRPr lang="ru-RU" sz="28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2780928"/>
            <a:ext cx="813690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5670550" algn="l"/>
                <a:tab pos="6210300" algn="l"/>
              </a:tabLst>
            </a:pPr>
            <a:r>
              <a:rPr lang="ru-RU" sz="2800" b="1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3. Чем </a:t>
            </a:r>
            <a:r>
              <a:rPr lang="ru-RU" sz="2800" b="1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риторика отличается от софистики и кто такие софисты? Определите свое отношение к ним. </a:t>
            </a:r>
            <a:endParaRPr lang="ru-RU" sz="2800" b="1" dirty="0" smtClean="0"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47864" y="116632"/>
            <a:ext cx="3800128" cy="792088"/>
          </a:xfrm>
        </p:spPr>
        <p:txBody>
          <a:bodyPr/>
          <a:lstStyle/>
          <a:p>
            <a:r>
              <a:rPr lang="ru-RU" sz="6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</a:t>
            </a:r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иторика</a:t>
            </a:r>
            <a:endParaRPr lang="ru-RU" sz="6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79512" y="1268760"/>
            <a:ext cx="849694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670550" algn="l"/>
                <a:tab pos="6210300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Задание 1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670550" algn="l"/>
                <a:tab pos="62103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Что вы знаете о риторике? Где и когда она зародилась, как развивалась? Чем риторика отличается от софистики и кто такие софисты? Определите свое отношение к ним. Кто из ученых и ораторов античности внес наибольший вклад в развитие риторики?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1" name="Picture 3" descr="http://grechistory.ru/wp-content/uploads/mapgrec_from_%5bgrechistory.ru%5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6064" y="2276871"/>
            <a:ext cx="3235816" cy="4407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4932040" y="3068960"/>
            <a:ext cx="38809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</a:t>
            </a:r>
            <a:r>
              <a:rPr lang="ru-RU" sz="32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одина риторики</a:t>
            </a:r>
            <a:endParaRPr lang="ru-RU" sz="32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96362" y="2204864"/>
            <a:ext cx="483837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</a:rPr>
              <a:t>Риторика – </a:t>
            </a:r>
          </a:p>
          <a:p>
            <a:pPr algn="ctr"/>
            <a:r>
              <a:rPr lang="ru-RU" sz="2400" b="1" dirty="0" smtClean="0">
                <a:solidFill>
                  <a:srgbClr val="00B050"/>
                </a:solidFill>
              </a:rPr>
              <a:t>теория ораторского искусства</a:t>
            </a:r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851920" y="4077072"/>
            <a:ext cx="482453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/>
              <a:t>Общественная жизнь Древней Греции требовала от человека искусного владения словом. Появились платные учителя — </a:t>
            </a:r>
            <a:r>
              <a:rPr lang="ru-RU" sz="2000" b="1" dirty="0" smtClean="0"/>
              <a:t>с о </a:t>
            </a:r>
            <a:r>
              <a:rPr lang="ru-RU" sz="2000" b="1" dirty="0" err="1" smtClean="0"/>
              <a:t>ф</a:t>
            </a:r>
            <a:r>
              <a:rPr lang="ru-RU" sz="2000" b="1" dirty="0" smtClean="0"/>
              <a:t> и с т </a:t>
            </a:r>
            <a:r>
              <a:rPr lang="ru-RU" sz="2000" b="1" dirty="0" err="1" smtClean="0"/>
              <a:t>ы</a:t>
            </a:r>
            <a:r>
              <a:rPr lang="ru-RU" sz="2000" b="1" dirty="0" smtClean="0"/>
              <a:t> </a:t>
            </a:r>
            <a:r>
              <a:rPr lang="ru-RU" sz="2000" dirty="0" smtClean="0"/>
              <a:t>(от греч. </a:t>
            </a:r>
            <a:r>
              <a:rPr lang="en-US" sz="2000" b="1" i="1" dirty="0" err="1" smtClean="0"/>
              <a:t>sophistes</a:t>
            </a:r>
            <a:r>
              <a:rPr lang="en-US" sz="2000" dirty="0" smtClean="0"/>
              <a:t> </a:t>
            </a:r>
            <a:r>
              <a:rPr lang="ru-RU" sz="2000" dirty="0" smtClean="0"/>
              <a:t>— искусник, мудрец)</a:t>
            </a:r>
            <a:endParaRPr lang="ru-RU" sz="2000" dirty="0"/>
          </a:p>
        </p:txBody>
      </p:sp>
      <p:sp>
        <p:nvSpPr>
          <p:cNvPr id="9" name="Стрелка влево 8"/>
          <p:cNvSpPr/>
          <p:nvPr/>
        </p:nvSpPr>
        <p:spPr>
          <a:xfrm>
            <a:off x="3779912" y="3140968"/>
            <a:ext cx="1080120" cy="648072"/>
          </a:xfrm>
          <a:prstGeom prst="lef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9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47864" y="116632"/>
            <a:ext cx="3800128" cy="792088"/>
          </a:xfrm>
        </p:spPr>
        <p:txBody>
          <a:bodyPr/>
          <a:lstStyle/>
          <a:p>
            <a:r>
              <a:rPr lang="ru-RU" sz="6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</a:t>
            </a:r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иторика</a:t>
            </a:r>
            <a:endParaRPr lang="ru-RU" sz="6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268760"/>
            <a:ext cx="269125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hlinkClick r:id="rId2"/>
              </a:rPr>
              <a:t>http://grechistory.ru/?page_id=2</a:t>
            </a:r>
            <a:endParaRPr lang="ru-RU" sz="1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556792"/>
            <a:ext cx="799288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hlinkClick r:id="rId3"/>
              </a:rPr>
              <a:t>http://www.worldsculture.ru/drevnyaya-greciya/kultura-vo-vsemirnoie-istorii-drevneie-grecii.html</a:t>
            </a:r>
            <a:endParaRPr lang="ru-RU" sz="1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1844824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dirty="0" smtClean="0">
                <a:hlinkClick r:id="rId4"/>
              </a:rPr>
              <a:t>http://www.mystic-chel.ru/europe/greece/152.html</a:t>
            </a:r>
            <a:endParaRPr lang="ru-RU" sz="1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2132856"/>
            <a:ext cx="307968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hlinkClick r:id="rId5"/>
              </a:rPr>
              <a:t>http://video.ru/films/film/6038_Sokrat</a:t>
            </a:r>
            <a:endParaRPr lang="ru-RU" sz="1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2420888"/>
            <a:ext cx="310694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hlinkClick r:id="rId6"/>
              </a:rPr>
              <a:t>http://nearyou.ru/rafael/51socrat.html</a:t>
            </a:r>
            <a:endParaRPr lang="ru-RU" sz="1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2708920"/>
            <a:ext cx="502230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hlinkClick r:id="rId7"/>
              </a:rPr>
              <a:t>http://www.liveinternet.ru/tags/%EF%EB%E0%F2%EE%ED/</a:t>
            </a:r>
            <a:endParaRPr lang="ru-RU" sz="1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51520" y="2996952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dirty="0" smtClean="0">
                <a:hlinkClick r:id="rId8"/>
              </a:rPr>
              <a:t>http://www.antgreece.ru/?attachment_id=162</a:t>
            </a:r>
            <a:endParaRPr lang="ru-RU" sz="1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51520" y="3284984"/>
            <a:ext cx="28648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hlinkClick r:id="rId9"/>
              </a:rPr>
              <a:t>http://slushai-knigi.ru/tag/aristotel</a:t>
            </a:r>
            <a:r>
              <a:rPr lang="en-US" dirty="0" smtClean="0">
                <a:hlinkClick r:id="rId9"/>
              </a:rPr>
              <a:t>/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51520" y="3645024"/>
            <a:ext cx="604867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hlinkClick r:id="rId10"/>
              </a:rPr>
              <a:t>http://publicistik.blogspot.com/2010/10/blog-post_8797.html</a:t>
            </a:r>
            <a:endParaRPr lang="ru-RU" sz="14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51520" y="3933056"/>
            <a:ext cx="29063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hlinkClick r:id="rId11"/>
              </a:rPr>
              <a:t>http://www.twirpx.com/file/396647</a:t>
            </a:r>
            <a:r>
              <a:rPr lang="en-US" dirty="0" smtClean="0">
                <a:hlinkClick r:id="rId11"/>
              </a:rPr>
              <a:t>/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51520" y="4293096"/>
            <a:ext cx="684076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hlinkClick r:id="rId12"/>
              </a:rPr>
              <a:t>http://nibiryukov.narod.ru/nb_pinacoteca/nbr_pinacoteca_philosophers_plato.htm</a:t>
            </a:r>
            <a:endParaRPr lang="ru-RU" sz="14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251520" y="4581128"/>
            <a:ext cx="78488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hlinkClick r:id="rId13"/>
              </a:rPr>
              <a:t>http://ru.wikipedia.org/wiki/%D0%94%D1%80%D0%B5%D0%B2%D0%BD%D0%B8%D0%B9_%D0%A0%D0%B8%D0%BC</a:t>
            </a:r>
            <a:endParaRPr lang="ru-RU" sz="14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51520" y="5085184"/>
            <a:ext cx="266932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hlinkClick r:id="rId14"/>
              </a:rPr>
              <a:t>http://g10f.ru/person/50/50.html</a:t>
            </a:r>
            <a:endParaRPr lang="ru-RU" sz="14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1520" y="5373216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dirty="0" smtClean="0">
                <a:hlinkClick r:id="rId15"/>
              </a:rPr>
              <a:t>http://www.ritorika.com.ua/articles/history/84-cicero.html</a:t>
            </a:r>
            <a:endParaRPr lang="ru-RU" sz="14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251520" y="5661248"/>
            <a:ext cx="676875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hlinkClick r:id="rId16"/>
              </a:rPr>
              <a:t>http://nnm.ru/blogs/wxyzz/ciceron_mark_tulliy_-_sobranie_trudov/</a:t>
            </a:r>
            <a:endParaRPr lang="ru-RU" sz="14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51520" y="5949280"/>
            <a:ext cx="864096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hlinkClick r:id="rId17"/>
              </a:rPr>
              <a:t>http://commons.wikimedia.org/wiki/File:Calahorra,_estatua_de_Quintiliano.JPG?uselang=ru</a:t>
            </a:r>
            <a:endParaRPr lang="ru-RU" sz="1400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3347864" y="116632"/>
            <a:ext cx="3800128" cy="792088"/>
          </a:xfrm>
        </p:spPr>
        <p:txBody>
          <a:bodyPr/>
          <a:lstStyle/>
          <a:p>
            <a:r>
              <a:rPr lang="ru-RU" sz="6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</a:t>
            </a:r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иторика</a:t>
            </a:r>
            <a:endParaRPr lang="ru-RU" sz="6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4535488" y="1684838"/>
            <a:ext cx="4356992" cy="449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778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ea typeface="Courier New" pitchFamily="49" charset="0"/>
                <a:cs typeface="Times New Roman" pitchFamily="18" charset="0"/>
              </a:rPr>
              <a:t>С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ourier New" pitchFamily="49" charset="0"/>
                <a:cs typeface="Times New Roman" pitchFamily="18" charset="0"/>
              </a:rPr>
              <a:t> о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ourier New" pitchFamily="49" charset="0"/>
                <a:cs typeface="Times New Roman" pitchFamily="18" charset="0"/>
              </a:rPr>
              <a:t>ф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ourier New" pitchFamily="49" charset="0"/>
                <a:cs typeface="Times New Roman" pitchFamily="18" charset="0"/>
              </a:rPr>
              <a:t> и с т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ourier New" pitchFamily="49" charset="0"/>
                <a:cs typeface="Times New Roman" pitchFamily="18" charset="0"/>
              </a:rPr>
              <a:t>ы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ourier New" pitchFamily="49" charset="0"/>
                <a:cs typeface="Times New Roman" pitchFamily="18" charset="0"/>
              </a:rPr>
              <a:t>  не только обучали практическому красноречию, но и составляли речи для нужд граждан. Софисты принадлежали к сложившейся в Афинах во второй половине V века до н. э. школе философов-просветителей, создавших невиданный культ слова. Они мастерски владели всеми формами ораторской речи, законами логики, искусством спора, умением воздействовать на аудиторию.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9" name="Picture 3" descr="http://www.worldsculture.ru/images/stories/egipet/2tt2p/vsemhistrdrevgreece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700808"/>
            <a:ext cx="4329680" cy="38884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47864" y="116632"/>
            <a:ext cx="3800128" cy="792088"/>
          </a:xfrm>
        </p:spPr>
        <p:txBody>
          <a:bodyPr/>
          <a:lstStyle/>
          <a:p>
            <a:r>
              <a:rPr lang="ru-RU" sz="6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</a:t>
            </a:r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иторика</a:t>
            </a:r>
            <a:endParaRPr lang="ru-RU" sz="6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4644008" y="1844824"/>
            <a:ext cx="4211960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778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ourier New" pitchFamily="49" charset="0"/>
                <a:cs typeface="Times New Roman" pitchFamily="18" charset="0"/>
              </a:rPr>
              <a:t>Софисты уделяли большое внимание не только практике, но и теории красноречия. Именно они заложили основы риторики как науки об ораторском искусстве. По мнению софистов, цель оратора не раскрытие истины, а убедительность. Риторика во времена софистов была «царицей всех наук».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7" name="Picture 5" descr="http://www.mystic-chel.ru/netcat_files/765/1282/h_35da818c20cd609e79e1d4e7b56d8a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204864"/>
            <a:ext cx="3840425" cy="28803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47864" y="116632"/>
            <a:ext cx="3800128" cy="792088"/>
          </a:xfrm>
        </p:spPr>
        <p:txBody>
          <a:bodyPr/>
          <a:lstStyle/>
          <a:p>
            <a:r>
              <a:rPr lang="ru-RU" sz="6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</a:t>
            </a:r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иторика</a:t>
            </a:r>
            <a:endParaRPr lang="ru-RU" sz="6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4499992" y="2564904"/>
            <a:ext cx="4355976" cy="178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778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ourier New" pitchFamily="49" charset="0"/>
                <a:cs typeface="Times New Roman" pitchFamily="18" charset="0"/>
              </a:rPr>
              <a:t>Против софистов выступил Сократ. Он осуждал ораторов-софистов за их готовность силою красноречия убедить публику в чем угодно.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483" name="Picture 3" descr="http://stat1.video.ru/ei/092b750f762a1ba4290b03de30ed62a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772816"/>
            <a:ext cx="3384376" cy="45073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485" name="Picture 5" descr="http://nearyou.ru/rafael/segn/1socra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772816"/>
            <a:ext cx="3419475" cy="3816424"/>
          </a:xfrm>
          <a:prstGeom prst="rect">
            <a:avLst/>
          </a:prstGeom>
          <a:noFill/>
        </p:spPr>
      </p:pic>
      <p:pic>
        <p:nvPicPr>
          <p:cNvPr id="20487" name="Picture 7" descr="http://library.greekroman.ru/img/sokra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1844824"/>
            <a:ext cx="3744416" cy="41044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47864" y="116632"/>
            <a:ext cx="3800128" cy="792088"/>
          </a:xfrm>
        </p:spPr>
        <p:txBody>
          <a:bodyPr/>
          <a:lstStyle/>
          <a:p>
            <a:r>
              <a:rPr lang="ru-RU" sz="6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</a:t>
            </a:r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иторика</a:t>
            </a:r>
            <a:endParaRPr lang="ru-RU" sz="6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251520" y="1772816"/>
            <a:ext cx="3888432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778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ourier New" pitchFamily="49" charset="0"/>
                <a:cs typeface="Times New Roman" pitchFamily="18" charset="0"/>
              </a:rPr>
              <a:t>Мысли Сократа развил в своих трудах его ученик Платон. Он приходит к определению софиста как мнимого мудреца, а софистики как мнимой мудрости. Риторике софистов, которую Платон не считает наукой, он противопоставляет подлинное красноречие, основанное на знании истины, а потому доступное только философу.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1507" name="Picture 3" descr="http://img0.liveinternet.ru/images/attach/c/5/85/217/85217708_plat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1484784"/>
            <a:ext cx="3810000" cy="47339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47864" y="116632"/>
            <a:ext cx="3800128" cy="792088"/>
          </a:xfrm>
        </p:spPr>
        <p:txBody>
          <a:bodyPr/>
          <a:lstStyle/>
          <a:p>
            <a:r>
              <a:rPr lang="ru-RU" sz="6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</a:t>
            </a:r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иторика</a:t>
            </a:r>
            <a:endParaRPr lang="ru-RU" sz="6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4572000" y="2132856"/>
            <a:ext cx="4175448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778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ourier New" pitchFamily="49" charset="0"/>
                <a:cs typeface="Times New Roman" pitchFamily="18" charset="0"/>
              </a:rPr>
              <a:t>По мнению Платона, оратор, прежде чем начать речь, должен четко определить предмет этой речи и познать о нем истину. Кроме того, оратору необходимо познать природу людских душ, чтобы соотносить виды речей и виды души и ее состояния.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2531" name="Picture 3" descr="http://antgreece.ru/wp-content/uploads/2009/04/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916832"/>
            <a:ext cx="4243212" cy="35303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5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5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2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47864" y="116632"/>
            <a:ext cx="3800128" cy="792088"/>
          </a:xfrm>
        </p:spPr>
        <p:txBody>
          <a:bodyPr/>
          <a:lstStyle/>
          <a:p>
            <a:r>
              <a:rPr lang="ru-RU" sz="6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</a:t>
            </a:r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иторика</a:t>
            </a:r>
            <a:endParaRPr lang="ru-RU" sz="6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251520" y="1772816"/>
            <a:ext cx="3528392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778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ourier New" pitchFamily="49" charset="0"/>
                <a:cs typeface="Times New Roman" pitchFamily="18" charset="0"/>
              </a:rPr>
              <a:t>Огромное значение, считал Платон, имеет и построение речи. На первом месте, в начале речи, должно быть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ourier New" pitchFamily="49" charset="0"/>
                <a:cs typeface="Times New Roman" pitchFamily="18" charset="0"/>
              </a:rPr>
              <a:t>вступление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ourier New" pitchFamily="49" charset="0"/>
                <a:cs typeface="Times New Roman" pitchFamily="18" charset="0"/>
              </a:rPr>
              <a:t>, на втором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ourier New" pitchFamily="49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ea typeface="Courier New" pitchFamily="49" charset="0"/>
                <a:cs typeface="Times New Roman" pitchFamily="18" charset="0"/>
              </a:rPr>
              <a:t>-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ourier New" pitchFamily="49" charset="0"/>
                <a:cs typeface="Times New Roman" pitchFamily="18" charset="0"/>
              </a:rPr>
              <a:t>изложение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ourier New" pitchFamily="49" charset="0"/>
                <a:cs typeface="Times New Roman" pitchFamily="18" charset="0"/>
              </a:rPr>
              <a:t>, на третьем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ourier New" pitchFamily="49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ea typeface="Courier New" pitchFamily="49" charset="0"/>
                <a:cs typeface="Times New Roman" pitchFamily="18" charset="0"/>
              </a:rPr>
              <a:t>-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ourier New" pitchFamily="49" charset="0"/>
                <a:cs typeface="Times New Roman" pitchFamily="18" charset="0"/>
              </a:rPr>
              <a:t>доказательство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ourier New" pitchFamily="49" charset="0"/>
                <a:cs typeface="Times New Roman" pitchFamily="18" charset="0"/>
              </a:rPr>
              <a:t>, на четвертом месте 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ourier New" pitchFamily="49" charset="0"/>
                <a:cs typeface="Times New Roman" pitchFamily="18" charset="0"/>
              </a:rPr>
              <a:t> -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ourier New" pitchFamily="49" charset="0"/>
                <a:cs typeface="Times New Roman" pitchFamily="18" charset="0"/>
              </a:rPr>
              <a:t>правдоподобные выводы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ourier New" pitchFamily="49" charset="0"/>
                <a:cs typeface="Times New Roman" pitchFamily="18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9459" name="Picture 3" descr="http://antgreece.ru/wp-content/uploads/2009/04/raffael-the-school-of-athens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4067944" y="1772816"/>
            <a:ext cx="4902538" cy="38164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9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47864" y="116632"/>
            <a:ext cx="3800128" cy="792088"/>
          </a:xfrm>
        </p:spPr>
        <p:txBody>
          <a:bodyPr/>
          <a:lstStyle/>
          <a:p>
            <a:r>
              <a:rPr lang="ru-RU" sz="6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</a:t>
            </a:r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иторика</a:t>
            </a:r>
            <a:endParaRPr lang="ru-RU" sz="6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860032" y="2348880"/>
            <a:ext cx="396044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Дальнейшее развитие риторики связано с именем древнегреческого ученого Аристотеля. Свои взгляды на эту науку он излагает в сочинении «Риторика». </a:t>
            </a:r>
            <a:endParaRPr lang="ru-RU" sz="2400" dirty="0"/>
          </a:p>
        </p:txBody>
      </p:sp>
      <p:pic>
        <p:nvPicPr>
          <p:cNvPr id="24578" name="Picture 2" descr="http://slushai-knigi.ru/wp/wp-content/uploads/2009/08/d180d0b8d182d0bed180d0b8d0bad0b0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44824"/>
            <a:ext cx="4071655" cy="38884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cdb2004167l">
  <a:themeElements>
    <a:clrScheme name="Тема Office 3">
      <a:dk1>
        <a:srgbClr val="132767"/>
      </a:dk1>
      <a:lt1>
        <a:srgbClr val="FFFFFF"/>
      </a:lt1>
      <a:dk2>
        <a:srgbClr val="184BB2"/>
      </a:dk2>
      <a:lt2>
        <a:srgbClr val="C0C0C0"/>
      </a:lt2>
      <a:accent1>
        <a:srgbClr val="22A2E2"/>
      </a:accent1>
      <a:accent2>
        <a:srgbClr val="81CFEB"/>
      </a:accent2>
      <a:accent3>
        <a:srgbClr val="FFFFFF"/>
      </a:accent3>
      <a:accent4>
        <a:srgbClr val="0E2057"/>
      </a:accent4>
      <a:accent5>
        <a:srgbClr val="ABCEEE"/>
      </a:accent5>
      <a:accent6>
        <a:srgbClr val="74BBD5"/>
      </a:accent6>
      <a:hlink>
        <a:srgbClr val="55ABA9"/>
      </a:hlink>
      <a:folHlink>
        <a:srgbClr val="DCCA42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E3558"/>
        </a:dk1>
        <a:lt1>
          <a:srgbClr val="FFFFFF"/>
        </a:lt1>
        <a:dk2>
          <a:srgbClr val="006666"/>
        </a:dk2>
        <a:lt2>
          <a:srgbClr val="969696"/>
        </a:lt2>
        <a:accent1>
          <a:srgbClr val="E3BE05"/>
        </a:accent1>
        <a:accent2>
          <a:srgbClr val="4BC77A"/>
        </a:accent2>
        <a:accent3>
          <a:srgbClr val="FFFFFF"/>
        </a:accent3>
        <a:accent4>
          <a:srgbClr val="0A2C4A"/>
        </a:accent4>
        <a:accent5>
          <a:srgbClr val="EFDBAA"/>
        </a:accent5>
        <a:accent6>
          <a:srgbClr val="43B46E"/>
        </a:accent6>
        <a:hlink>
          <a:srgbClr val="CC3300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55238D"/>
        </a:dk1>
        <a:lt1>
          <a:srgbClr val="FFFFFF"/>
        </a:lt1>
        <a:dk2>
          <a:srgbClr val="754ECC"/>
        </a:dk2>
        <a:lt2>
          <a:srgbClr val="C0C0C0"/>
        </a:lt2>
        <a:accent1>
          <a:srgbClr val="869EEC"/>
        </a:accent1>
        <a:accent2>
          <a:srgbClr val="EFA441"/>
        </a:accent2>
        <a:accent3>
          <a:srgbClr val="FFFFFF"/>
        </a:accent3>
        <a:accent4>
          <a:srgbClr val="471C78"/>
        </a:accent4>
        <a:accent5>
          <a:srgbClr val="C3CCF4"/>
        </a:accent5>
        <a:accent6>
          <a:srgbClr val="D9943A"/>
        </a:accent6>
        <a:hlink>
          <a:srgbClr val="63C398"/>
        </a:hlink>
        <a:folHlink>
          <a:srgbClr val="AAC85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132767"/>
        </a:dk1>
        <a:lt1>
          <a:srgbClr val="FFFFFF"/>
        </a:lt1>
        <a:dk2>
          <a:srgbClr val="184BB2"/>
        </a:dk2>
        <a:lt2>
          <a:srgbClr val="C0C0C0"/>
        </a:lt2>
        <a:accent1>
          <a:srgbClr val="22A2E2"/>
        </a:accent1>
        <a:accent2>
          <a:srgbClr val="81CFEB"/>
        </a:accent2>
        <a:accent3>
          <a:srgbClr val="FFFFFF"/>
        </a:accent3>
        <a:accent4>
          <a:srgbClr val="0E2057"/>
        </a:accent4>
        <a:accent5>
          <a:srgbClr val="ABCEEE"/>
        </a:accent5>
        <a:accent6>
          <a:srgbClr val="74BBD5"/>
        </a:accent6>
        <a:hlink>
          <a:srgbClr val="55ABA9"/>
        </a:hlink>
        <a:folHlink>
          <a:srgbClr val="DCCA4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cdb2004167l</Template>
  <TotalTime>138</TotalTime>
  <Words>953</Words>
  <Application>Microsoft Office PowerPoint</Application>
  <PresentationFormat>Экран (4:3)</PresentationFormat>
  <Paragraphs>85</Paragraphs>
  <Slides>20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2" baseType="lpstr">
      <vt:lpstr>cdb2004167l</vt:lpstr>
      <vt:lpstr>Adobe Photoshop Image</vt:lpstr>
      <vt:lpstr>Слайд 1</vt:lpstr>
      <vt:lpstr>Риторика</vt:lpstr>
      <vt:lpstr>Риторика</vt:lpstr>
      <vt:lpstr>Риторика</vt:lpstr>
      <vt:lpstr>Риторика</vt:lpstr>
      <vt:lpstr>Риторика</vt:lpstr>
      <vt:lpstr>Риторика</vt:lpstr>
      <vt:lpstr>Риторика</vt:lpstr>
      <vt:lpstr>Риторика</vt:lpstr>
      <vt:lpstr>Риторика</vt:lpstr>
      <vt:lpstr>Риторика</vt:lpstr>
      <vt:lpstr>Риторика</vt:lpstr>
      <vt:lpstr>Риторика</vt:lpstr>
      <vt:lpstr>Риторика</vt:lpstr>
      <vt:lpstr>Риторика</vt:lpstr>
      <vt:lpstr>Риторика</vt:lpstr>
      <vt:lpstr>Риторика</vt:lpstr>
      <vt:lpstr>Риторика</vt:lpstr>
      <vt:lpstr>Риторика</vt:lpstr>
      <vt:lpstr>Риторика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Larisa</dc:creator>
  <cp:lastModifiedBy>Larisa</cp:lastModifiedBy>
  <cp:revision>38</cp:revision>
  <dcterms:created xsi:type="dcterms:W3CDTF">2012-10-21T11:53:52Z</dcterms:created>
  <dcterms:modified xsi:type="dcterms:W3CDTF">2012-10-21T14:23:09Z</dcterms:modified>
</cp:coreProperties>
</file>