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1039E4-659E-4B06-BB04-D28FCED6746C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8DDA15-1760-4ED9-BC07-FFB499A12D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285728"/>
            <a:ext cx="7772400" cy="207170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Родительское собрание   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29058" y="2714620"/>
            <a:ext cx="4572000" cy="264320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Об упрямстве и капризах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юююю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3152775" cy="24765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0800000" flipV="1">
            <a:off x="4262540" y="4604620"/>
            <a:ext cx="405818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«Ребенок </a:t>
            </a:r>
            <a:r>
              <a:rPr lang="ru-RU" dirty="0"/>
              <a:t>– это зеркало нравственной жизни родителей» </a:t>
            </a:r>
            <a:r>
              <a:rPr lang="ru-RU" dirty="0" smtClean="0"/>
              <a:t>       (</a:t>
            </a:r>
            <a:r>
              <a:rPr lang="ru-RU" dirty="0"/>
              <a:t>В. А. Сухомлинский)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собственный жизненный опыт</a:t>
            </a:r>
          </a:p>
          <a:p>
            <a:r>
              <a:rPr lang="ru-RU" sz="3200" dirty="0" smtClean="0"/>
              <a:t> борьба за идеал </a:t>
            </a:r>
          </a:p>
          <a:p>
            <a:r>
              <a:rPr lang="ru-RU" sz="3200" dirty="0" smtClean="0"/>
              <a:t>чувство вины- всё делать «слишком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Три тайных врага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 уровне физиологии</a:t>
            </a:r>
            <a:r>
              <a:rPr lang="ru-RU" dirty="0" smtClean="0"/>
              <a:t> – половое и физическое созревание</a:t>
            </a:r>
          </a:p>
          <a:p>
            <a:r>
              <a:rPr lang="ru-RU" b="1" dirty="0" smtClean="0"/>
              <a:t>На уровне психологии</a:t>
            </a:r>
            <a:r>
              <a:rPr lang="ru-RU" dirty="0" smtClean="0"/>
              <a:t> – острое осознание собственного «Я»</a:t>
            </a:r>
          </a:p>
          <a:p>
            <a:r>
              <a:rPr lang="ru-RU" b="1" dirty="0" smtClean="0"/>
              <a:t>На интеллектуальном уровне</a:t>
            </a:r>
            <a:r>
              <a:rPr lang="ru-RU" dirty="0" smtClean="0"/>
              <a:t> –  постепенный переход от предметного к абстрактно-понятийному мышлению</a:t>
            </a:r>
          </a:p>
          <a:p>
            <a:r>
              <a:rPr lang="ru-RU" b="1" dirty="0" smtClean="0"/>
              <a:t>На уровне воли</a:t>
            </a:r>
            <a:r>
              <a:rPr lang="ru-RU" dirty="0" smtClean="0"/>
              <a:t> – переход от внешней дисциплины (послушания) к внутренней (самообладание, самоконтроль)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Особый возраст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357717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Первый уровень</a:t>
            </a:r>
            <a:r>
              <a:rPr lang="ru-RU" dirty="0" smtClean="0"/>
              <a:t> - </a:t>
            </a:r>
            <a:r>
              <a:rPr lang="ru-RU" b="1" dirty="0" smtClean="0"/>
              <a:t>«Локально-капризный».</a:t>
            </a:r>
            <a:r>
              <a:rPr lang="ru-RU" dirty="0" smtClean="0"/>
              <a:t> 10— 11лет</a:t>
            </a:r>
          </a:p>
          <a:p>
            <a:r>
              <a:rPr lang="ru-RU" b="1" dirty="0" smtClean="0"/>
              <a:t>Второй уровень-</a:t>
            </a:r>
            <a:r>
              <a:rPr lang="ru-RU" dirty="0" smtClean="0"/>
              <a:t> </a:t>
            </a:r>
            <a:r>
              <a:rPr lang="ru-RU" b="1" dirty="0" smtClean="0"/>
              <a:t>«Право-значимый».</a:t>
            </a:r>
            <a:r>
              <a:rPr lang="ru-RU" dirty="0" smtClean="0"/>
              <a:t> </a:t>
            </a:r>
            <a:r>
              <a:rPr lang="ru-RU" i="1" dirty="0" smtClean="0"/>
              <a:t>12—</a:t>
            </a:r>
            <a:r>
              <a:rPr lang="ru-RU" dirty="0" smtClean="0"/>
              <a:t>13-лет</a:t>
            </a:r>
          </a:p>
          <a:p>
            <a:r>
              <a:rPr lang="ru-RU" b="1" dirty="0" smtClean="0"/>
              <a:t>Третий уровень-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«</a:t>
            </a:r>
            <a:r>
              <a:rPr lang="ru-RU" b="1" dirty="0" smtClean="0"/>
              <a:t>Утверждающе-</a:t>
            </a:r>
          </a:p>
          <a:p>
            <a:pPr>
              <a:buNone/>
            </a:pPr>
            <a:r>
              <a:rPr lang="ru-RU" b="1" dirty="0" smtClean="0"/>
              <a:t>     действенный»</a:t>
            </a:r>
            <a:r>
              <a:rPr lang="ru-RU" dirty="0" smtClean="0"/>
              <a:t>,  </a:t>
            </a:r>
          </a:p>
          <a:p>
            <a:pPr>
              <a:buNone/>
            </a:pPr>
            <a:r>
              <a:rPr lang="ru-RU" dirty="0" smtClean="0"/>
              <a:t>14—15-лет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Периодизация подросткового периода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643182"/>
            <a:ext cx="2667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Объяснить ребенку суть происходящих с ним перемен</a:t>
            </a:r>
          </a:p>
          <a:p>
            <a:r>
              <a:rPr lang="ru-RU" dirty="0" smtClean="0"/>
              <a:t>Искать иные формы выражения чувств</a:t>
            </a:r>
          </a:p>
          <a:p>
            <a:r>
              <a:rPr lang="ru-RU" dirty="0" smtClean="0"/>
              <a:t>Не «спускать на тормозах» подростку конфликты</a:t>
            </a:r>
          </a:p>
          <a:p>
            <a:r>
              <a:rPr lang="ru-RU" dirty="0" smtClean="0"/>
              <a:t>Искать повод для того, чтобы похвалить ребенка</a:t>
            </a:r>
          </a:p>
          <a:p>
            <a:r>
              <a:rPr lang="ru-RU" dirty="0" smtClean="0"/>
              <a:t>Просто быть рядом и принимать его таким, каков он есть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действия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Потому, какие бы задачи общество ни ставило перед школой, без помощи и поддержки родителей, их глубокой заинтересованности, наличие у них педагогических и психологических знаний, процесс воспитания и обучения не даст нужного результата.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Вывод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ю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6000792" cy="3357586"/>
          </a:xfrm>
          <a:prstGeom prst="rect">
            <a:avLst/>
          </a:prstGeom>
          <a:noFill/>
        </p:spPr>
      </p:pic>
      <p:pic>
        <p:nvPicPr>
          <p:cNvPr id="2" name="Picture 2" descr="C:\Documents and Settings\Admin\Рабочий стол\2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357298"/>
            <a:ext cx="2857500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-2286040"/>
            <a:ext cx="8229600" cy="1989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УПРЯМСТВО</a:t>
            </a:r>
            <a:r>
              <a:rPr lang="ru-RU" sz="3200" b="1" dirty="0" smtClean="0"/>
              <a:t> – </a:t>
            </a:r>
            <a:r>
              <a:rPr lang="ru-RU" sz="3200" dirty="0" smtClean="0"/>
              <a:t>это психологическое состояние, очень близкое к негативизму. Это отрицательная особенность поведения человека, выражающаяся в необоснованном и нерациональном противодействии просьбам, советам, требованиям других людей. Вид упорного непослушания, для которого нет видимых мотивов.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072097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выступает как психологическая защита и имеет избирательный характер, т.е. ребёнок понял, что совершил ошибку, но не хочет в это признаваться, и поэтому " стоит на своём". </a:t>
            </a:r>
          </a:p>
          <a:p>
            <a:pPr lvl="0"/>
            <a:r>
              <a:rPr lang="ru-RU" sz="3200" dirty="0" smtClean="0"/>
              <a:t>в желании продолжить начатое действие даже в тех случаях, когда ясно, что оно бессмысленно, не приносит пользы. 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Проявления упрямства: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3" name="Picture 3" descr="C:\Documents and Settings\Admin\Рабочий стол\2010-02-03_1900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0413" y="-1712913"/>
            <a:ext cx="18286413" cy="1028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КАПРИЗЫ</a:t>
            </a:r>
            <a:r>
              <a:rPr lang="ru-RU" sz="3200" b="1" dirty="0" smtClean="0"/>
              <a:t> - </a:t>
            </a:r>
            <a:r>
              <a:rPr lang="ru-RU" sz="3200" dirty="0" smtClean="0"/>
              <a:t>это действия, которые лишены разумного основания, т.е. " Я так хочу и всё!!!". Они вызываются слабостью ребёнка и в определённой степени тоже выступают как форма самозащиты.</a:t>
            </a:r>
            <a:endParaRPr lang="ru-RU" sz="3200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 flipV="1">
            <a:off x="457200" y="-1285908"/>
            <a:ext cx="8229600" cy="571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6388" name="Picture 4" descr="C:\Documents and Settings\Admin\Рабочий стол\ююю.bmp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3000364" y="3571876"/>
            <a:ext cx="364333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в желании продолжить начатое действие даже в тех случаях, когда ясно, что оно бессмысленно, не приносит пользы. </a:t>
            </a:r>
          </a:p>
          <a:p>
            <a:pPr lvl="0"/>
            <a:r>
              <a:rPr lang="ru-RU" sz="3200" dirty="0" smtClean="0"/>
              <a:t>в недовольстве, раздражительности, плаче. </a:t>
            </a:r>
          </a:p>
          <a:p>
            <a:pPr lvl="0"/>
            <a:r>
              <a:rPr lang="ru-RU" sz="3200" dirty="0" smtClean="0"/>
              <a:t>в двигательном перевозбуждении. </a:t>
            </a:r>
          </a:p>
          <a:p>
            <a:r>
              <a:rPr lang="ru-RU" sz="3200" dirty="0" smtClean="0"/>
              <a:t>Развитию капризов способствует неокрепшая нервная система.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Проявления капризов: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5572164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 smtClean="0"/>
              <a:t>Ребёнок живет </a:t>
            </a:r>
            <a:r>
              <a:rPr lang="ru-RU" sz="2000" dirty="0" smtClean="0">
                <a:solidFill>
                  <a:srgbClr val="FF0000"/>
                </a:solidFill>
              </a:rPr>
              <a:t>во вражде</a:t>
            </a:r>
            <a:r>
              <a:rPr lang="ru-RU" sz="2000" dirty="0" smtClean="0"/>
              <a:t>, он учится быть </a:t>
            </a:r>
            <a:r>
              <a:rPr lang="ru-RU" sz="2000" dirty="0" smtClean="0">
                <a:solidFill>
                  <a:srgbClr val="FF0000"/>
                </a:solidFill>
              </a:rPr>
              <a:t>агрессивным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Ребёнка </a:t>
            </a:r>
            <a:r>
              <a:rPr lang="ru-RU" sz="2000" dirty="0" smtClean="0">
                <a:solidFill>
                  <a:srgbClr val="FF0000"/>
                </a:solidFill>
              </a:rPr>
              <a:t>высмеивают</a:t>
            </a:r>
            <a:r>
              <a:rPr lang="ru-RU" sz="2000" dirty="0" smtClean="0"/>
              <a:t>, он становится </a:t>
            </a:r>
            <a:r>
              <a:rPr lang="ru-RU" sz="2000" dirty="0" smtClean="0">
                <a:solidFill>
                  <a:srgbClr val="FF0000"/>
                </a:solidFill>
              </a:rPr>
              <a:t>замкнутым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Ребёнок растёт </a:t>
            </a:r>
            <a:r>
              <a:rPr lang="ru-RU" sz="2000" dirty="0" smtClean="0">
                <a:solidFill>
                  <a:srgbClr val="FF0000"/>
                </a:solidFill>
              </a:rPr>
              <a:t>в упрёках</a:t>
            </a:r>
            <a:r>
              <a:rPr lang="ru-RU" sz="2000" dirty="0" smtClean="0"/>
              <a:t>, он учится жить </a:t>
            </a:r>
            <a:r>
              <a:rPr lang="ru-RU" sz="2000" dirty="0" smtClean="0">
                <a:solidFill>
                  <a:srgbClr val="FF0000"/>
                </a:solidFill>
              </a:rPr>
              <a:t>с чувством вины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Ребёнка постоянно </a:t>
            </a:r>
            <a:r>
              <a:rPr lang="ru-RU" sz="2000" dirty="0" smtClean="0">
                <a:solidFill>
                  <a:srgbClr val="FF0000"/>
                </a:solidFill>
              </a:rPr>
              <a:t>критикуют</a:t>
            </a:r>
            <a:r>
              <a:rPr lang="ru-RU" sz="2000" dirty="0" smtClean="0"/>
              <a:t>, он учиться </a:t>
            </a:r>
            <a:r>
              <a:rPr lang="ru-RU" sz="2000" dirty="0" smtClean="0">
                <a:solidFill>
                  <a:srgbClr val="FF0000"/>
                </a:solidFill>
              </a:rPr>
              <a:t>ненавидеть</a:t>
            </a:r>
            <a:r>
              <a:rPr lang="ru-RU" sz="2000" dirty="0" smtClean="0"/>
              <a:t>;</a:t>
            </a:r>
          </a:p>
          <a:p>
            <a:pPr lvl="0"/>
            <a:r>
              <a:rPr lang="ru-RU" sz="2000" dirty="0" smtClean="0"/>
              <a:t>Ребенок</a:t>
            </a:r>
            <a:r>
              <a:rPr lang="ru-RU" sz="2000" u="sng" dirty="0" smtClean="0"/>
              <a:t> растет в терпимости, он учится понимать другого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Ребенка </a:t>
            </a:r>
            <a:r>
              <a:rPr lang="ru-RU" sz="2000" u="sng" dirty="0" smtClean="0"/>
              <a:t>хвалят, он учится быть благородным;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Ребёнок </a:t>
            </a:r>
            <a:r>
              <a:rPr lang="ru-RU" sz="2000" u="sng" dirty="0" smtClean="0"/>
              <a:t>растёт в честности, он учится быть справедливым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Ребенок </a:t>
            </a:r>
            <a:r>
              <a:rPr lang="ru-RU" sz="2000" u="sng" dirty="0" smtClean="0"/>
              <a:t>растет в безопасности, он учится верить в людей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Ребёнка </a:t>
            </a:r>
            <a:r>
              <a:rPr lang="ru-RU" sz="2000" u="sng" dirty="0" smtClean="0"/>
              <a:t>поддерживают , он учится ценить себя</a:t>
            </a:r>
            <a:r>
              <a:rPr lang="ru-RU" sz="2000" dirty="0" smtClean="0"/>
              <a:t>;</a:t>
            </a:r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Ребенок </a:t>
            </a:r>
            <a:r>
              <a:rPr lang="ru-RU" sz="2000" u="sng" dirty="0" smtClean="0"/>
              <a:t>живет в понимании и дружелюбии, он учится находить любовь в этом мире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ЕСЛИ: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Эмоциональное отвержение своего ребёнка</a:t>
            </a:r>
          </a:p>
          <a:p>
            <a:r>
              <a:rPr lang="ru-RU" dirty="0" smtClean="0"/>
              <a:t>Отсутствие запретов</a:t>
            </a:r>
          </a:p>
          <a:p>
            <a:r>
              <a:rPr lang="ru-RU" dirty="0" smtClean="0"/>
              <a:t>Негармоничность в отношениях супругов</a:t>
            </a:r>
          </a:p>
          <a:p>
            <a:r>
              <a:rPr lang="ru-RU" dirty="0" smtClean="0"/>
              <a:t> Большое количество требований и запретов</a:t>
            </a:r>
          </a:p>
          <a:p>
            <a:r>
              <a:rPr lang="ru-RU" dirty="0" smtClean="0"/>
              <a:t> Ограничения</a:t>
            </a:r>
          </a:p>
          <a:p>
            <a:r>
              <a:rPr lang="ru-RU" dirty="0" smtClean="0"/>
              <a:t>Тревожные родители</a:t>
            </a:r>
          </a:p>
          <a:p>
            <a:r>
              <a:rPr lang="ru-RU" dirty="0" smtClean="0"/>
              <a:t>Непоследовательность родительского воспитания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отношений взрослого и ребёнка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2428891"/>
          </a:xfrm>
        </p:spPr>
        <p:txBody>
          <a:bodyPr/>
          <a:lstStyle/>
          <a:p>
            <a:r>
              <a:rPr lang="ru-RU" i="1" dirty="0" smtClean="0"/>
              <a:t>Мы предлагаем детям любовь на наших, а не на их условиях. Мы начинаем требовать и добиваться от любимого чада того, что нужно в первую очередь не ему, а нам самим.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21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Перестаньте детей воспитывать - помогите им расти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Упрямство и капризы у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571876"/>
            <a:ext cx="242889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220</TotalTime>
  <Words>515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Родительское собрание   </vt:lpstr>
      <vt:lpstr>Слайд 2</vt:lpstr>
      <vt:lpstr>Проявления упрямства: </vt:lpstr>
      <vt:lpstr>Слайд 4</vt:lpstr>
      <vt:lpstr>Слайд 5</vt:lpstr>
      <vt:lpstr>Проявления капризов:  </vt:lpstr>
      <vt:lpstr>    ЕСЛИ: </vt:lpstr>
      <vt:lpstr>Типы отношений взрослого и ребёнка </vt:lpstr>
      <vt:lpstr>Перестаньте детей воспитывать - помогите им расти </vt:lpstr>
      <vt:lpstr>      Три тайных врага</vt:lpstr>
      <vt:lpstr>    Особый возраст</vt:lpstr>
      <vt:lpstr>Периодизация подросткового периода  </vt:lpstr>
      <vt:lpstr>Наши действия</vt:lpstr>
      <vt:lpstr>   Вывод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Родительское собрание   </dc:title>
  <dc:creator>Admin</dc:creator>
  <cp:lastModifiedBy>Admin</cp:lastModifiedBy>
  <cp:revision>24</cp:revision>
  <dcterms:created xsi:type="dcterms:W3CDTF">2010-02-03T15:37:52Z</dcterms:created>
  <dcterms:modified xsi:type="dcterms:W3CDTF">2010-02-03T19:23:50Z</dcterms:modified>
</cp:coreProperties>
</file>