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73" r:id="rId3"/>
    <p:sldId id="288" r:id="rId4"/>
    <p:sldId id="292" r:id="rId5"/>
    <p:sldId id="261" r:id="rId6"/>
    <p:sldId id="289" r:id="rId7"/>
    <p:sldId id="290" r:id="rId8"/>
    <p:sldId id="258" r:id="rId9"/>
    <p:sldId id="277" r:id="rId10"/>
    <p:sldId id="262" r:id="rId11"/>
    <p:sldId id="266" r:id="rId12"/>
    <p:sldId id="284" r:id="rId13"/>
    <p:sldId id="286" r:id="rId14"/>
    <p:sldId id="285" r:id="rId15"/>
    <p:sldId id="259" r:id="rId16"/>
    <p:sldId id="278" r:id="rId17"/>
    <p:sldId id="279" r:id="rId18"/>
    <p:sldId id="263" r:id="rId19"/>
    <p:sldId id="280" r:id="rId20"/>
    <p:sldId id="268" r:id="rId21"/>
    <p:sldId id="287" r:id="rId22"/>
    <p:sldId id="29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  <a:srgbClr val="000000"/>
    <a:srgbClr val="0099FF"/>
    <a:srgbClr val="66CCFF"/>
    <a:srgbClr val="000099"/>
    <a:srgbClr val="0000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75" autoAdjust="0"/>
    <p:restoredTop sz="94660"/>
  </p:normalViewPr>
  <p:slideViewPr>
    <p:cSldViewPr>
      <p:cViewPr varScale="1">
        <p:scale>
          <a:sx n="69" d="100"/>
          <a:sy n="69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1.bin"/><Relationship Id="rId3" Type="http://schemas.microsoft.com/office/2006/relationships/legacyDiagramText" Target="legacyDiagramText7.bin"/><Relationship Id="rId7" Type="http://schemas.microsoft.com/office/2006/relationships/legacyDiagramText" Target="legacyDiagramText10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6" Type="http://schemas.microsoft.com/office/2006/relationships/legacyDiagramText" Target="legacyDiagramText9.bin"/><Relationship Id="rId5" Type="http://schemas.openxmlformats.org/officeDocument/2006/relationships/image" Target="../media/image2.png"/><Relationship Id="rId4" Type="http://schemas.microsoft.com/office/2006/relationships/legacyDiagramText" Target="legacyDiagramText8.bin"/><Relationship Id="rId9" Type="http://schemas.microsoft.com/office/2006/relationships/legacyDiagramText" Target="legacyDiagramText12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8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8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457ED6F-DEE2-44B1-9B24-FBB5C5F0B86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3847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63848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163849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0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1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2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3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4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5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6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7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8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59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60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861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862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0660AC-98D3-4B26-A16F-E55C55BFF04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3D59F8D-1DAB-42CD-96DB-CC09626B629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0A42CFF-5FB6-4C44-A26E-235ACE24E4C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676400" y="1981200"/>
            <a:ext cx="7010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446D748-B2A6-4843-941C-CFEF6B5892C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67B0693-0BFA-4E8E-B386-015DB2BEC50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9745E6-A932-44AA-B3D6-15F5D1A44D7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9FDB25-0013-4593-9B71-61CC111B11C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885DC3A-B558-4D6D-BB5C-CEC9634DE6A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A9F63A-4A0E-4E50-8265-00F8BDAC83A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6964C37-047D-4265-946F-CADBA49B072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A1BE4D-426D-4FCF-83E9-0506C34A489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0C7F0B-CBEE-40CA-86DD-810C288EAD0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CA790C-EC71-450B-AAA0-14CB224A2A0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8C33FA7-6661-4CCA-94A0-6E82C8FD18F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282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282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62824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162825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26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27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28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29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0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1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2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3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4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5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6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837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283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635000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«Спирты»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1200"/>
            <a:ext cx="3440113" cy="4114800"/>
          </a:xfrm>
        </p:spPr>
        <p:txBody>
          <a:bodyPr/>
          <a:lstStyle/>
          <a:p>
            <a:endParaRPr lang="ru-RU" sz="2400"/>
          </a:p>
          <a:p>
            <a:endParaRPr lang="ru-RU" sz="2400"/>
          </a:p>
        </p:txBody>
      </p:sp>
      <p:pic>
        <p:nvPicPr>
          <p:cNvPr id="2056" name="Picture 8" descr="O1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2565400"/>
            <a:ext cx="5761038" cy="3097213"/>
          </a:xfrm>
          <a:noFill/>
          <a:ln w="57150" cmpd="thinThick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576263"/>
            <a:ext cx="6659563" cy="692150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Одноатомный спирт - этанол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1200"/>
            <a:ext cx="3440113" cy="4114800"/>
          </a:xfrm>
        </p:spPr>
        <p:txBody>
          <a:bodyPr/>
          <a:lstStyle/>
          <a:p>
            <a:endParaRPr lang="ru-RU" sz="2400"/>
          </a:p>
          <a:p>
            <a:pPr lvl="1">
              <a:buFont typeface="Wingdings" pitchFamily="2" charset="2"/>
              <a:buNone/>
            </a:pPr>
            <a:endParaRPr lang="ru-RU" sz="2100"/>
          </a:p>
        </p:txBody>
      </p:sp>
      <p:pic>
        <p:nvPicPr>
          <p:cNvPr id="18438" name="Picture 6" descr="Метанол"/>
          <p:cNvPicPr>
            <a:picLocks noChangeAspect="1" noChangeArrowheads="1"/>
          </p:cNvPicPr>
          <p:nvPr/>
        </p:nvPicPr>
        <p:blipFill>
          <a:blip r:embed="rId2" cstate="print"/>
          <a:srcRect l="10889" t="36049" r="30975" b="33672"/>
          <a:stretch>
            <a:fillRect/>
          </a:stretch>
        </p:blipFill>
        <p:spPr bwMode="auto">
          <a:xfrm>
            <a:off x="1908175" y="4221163"/>
            <a:ext cx="5327650" cy="2160587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827088" y="1557338"/>
            <a:ext cx="7489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Tahoma" pitchFamily="34" charset="0"/>
            </a:endParaRPr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619250" y="1484313"/>
            <a:ext cx="7200900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66CCFF"/>
              </a:buClr>
              <a:buFont typeface="Wingdings" pitchFamily="2" charset="2"/>
              <a:buChar char="§"/>
            </a:pPr>
            <a:r>
              <a:rPr lang="ru-RU" sz="2400" b="1">
                <a:latin typeface="Tahoma" pitchFamily="34" charset="0"/>
              </a:rPr>
              <a:t>Бесцветная жидкость с характерным запахом и жгучим вкусом, температурой кипения78С. Легче воды. Смешивается с ней в любых отношениях.</a:t>
            </a:r>
          </a:p>
          <a:p>
            <a:pPr>
              <a:spcBef>
                <a:spcPct val="50000"/>
              </a:spcBef>
              <a:buClr>
                <a:srgbClr val="66CCFF"/>
              </a:buClr>
              <a:buFont typeface="Wingdings" pitchFamily="2" charset="2"/>
              <a:buChar char="§"/>
            </a:pPr>
            <a:r>
              <a:rPr lang="ru-RU" sz="2400" b="1">
                <a:latin typeface="Tahoma" pitchFamily="34" charset="0"/>
              </a:rPr>
              <a:t>Легко воспламеняется, горит слабо светящимся голубоватым пламенем</a:t>
            </a:r>
            <a:r>
              <a:rPr lang="ru-RU" sz="2000" b="1">
                <a:latin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476250"/>
            <a:ext cx="7067550" cy="936625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Применение этанола</a:t>
            </a:r>
          </a:p>
        </p:txBody>
      </p:sp>
      <p:pic>
        <p:nvPicPr>
          <p:cNvPr id="27652" name="Picture 4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2139950"/>
            <a:ext cx="3316288" cy="3422650"/>
          </a:xfrm>
          <a:noFill/>
          <a:ln w="57150" cmpd="thinThick">
            <a:solidFill>
              <a:schemeClr val="tx1"/>
            </a:solidFill>
          </a:ln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68313" y="1628775"/>
            <a:ext cx="4608512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66CCFF"/>
              </a:buClr>
              <a:buFont typeface="Wingdings" pitchFamily="2" charset="2"/>
              <a:buChar char="n"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Этиловый спирт употребляется при приготовлении различных спиртных напитков.</a:t>
            </a:r>
          </a:p>
          <a:p>
            <a:pPr>
              <a:buClr>
                <a:srgbClr val="66CCFF"/>
              </a:buClr>
              <a:buFont typeface="Wingdings" pitchFamily="2" charset="2"/>
              <a:buChar char="n"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 медицине для приготовления экстрактов из лекарственных растений, а также для дезинфекции.</a:t>
            </a:r>
          </a:p>
          <a:p>
            <a:pPr>
              <a:buClr>
                <a:srgbClr val="66CCFF"/>
              </a:buClr>
              <a:buFont typeface="Wingdings" pitchFamily="2" charset="2"/>
              <a:buChar char="n"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В косметике и парфюмерии этанол — растворитель для духов и лосьонов.</a:t>
            </a:r>
          </a:p>
          <a:p>
            <a:pPr>
              <a:buClr>
                <a:srgbClr val="66CCFF"/>
              </a:buClr>
              <a:buFont typeface="Wingdings" pitchFamily="2" charset="2"/>
              <a:buChar char="n"/>
            </a:pPr>
            <a:endParaRPr lang="ru-RU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771525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Вредное воздействие этанола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98613"/>
            <a:ext cx="8226425" cy="47101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 </a:t>
            </a:r>
            <a:r>
              <a:rPr lang="ru-RU" sz="2400" b="1"/>
              <a:t>В начале опьянения страдают структуры коры больших полушарий; активность центров мозга, управляющих поведением, подавляется: утрачивается разумный контроль над поступками, снижается критическое отношение к себе. И. П. Павлов называл такое состояние «буйством</a:t>
            </a:r>
            <a:r>
              <a:rPr lang="ru-RU" sz="2400"/>
              <a:t> </a:t>
            </a:r>
            <a:r>
              <a:rPr lang="ru-RU" sz="2400" b="1"/>
              <a:t>подкорки».</a:t>
            </a:r>
            <a:r>
              <a:rPr lang="ru-RU" sz="2400"/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</a:pPr>
            <a:r>
              <a:rPr lang="ru-RU" sz="2400" b="1"/>
              <a:t>При очень большом содержании алкоголя в крови угнетается активность двигательных центров мозга, главным образом страдает функция мозжечка - человек полностью теряет ориентацию.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906463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Вредное воздействие этанола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611687"/>
          </a:xfrm>
        </p:spPr>
        <p:txBody>
          <a:bodyPr/>
          <a:lstStyle/>
          <a:p>
            <a:r>
              <a:rPr lang="ru-RU" b="1"/>
              <a:t>Изменения структуры мозга, вызванные многолетней алкогольной интоксикацией, почти необратимы, и даже после длительного воздержания от употребления спиртных напитков они сохраняются. Если же человек не может остановиться, то органические и, следовательно, психические отклонения от нормы идут по нарастающей</a:t>
            </a:r>
            <a:r>
              <a:rPr lang="ru-RU" sz="24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838200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Вредное воздействие этанола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700213"/>
            <a:ext cx="8226425" cy="4968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Алкоголь крайне неблагоприятно влияет на сосуды головного мозга. В начале опьянения они расширяются, кровоток в них замедляется, что приводит к застойным явлениям в головном мозге. Затем, когда в крови помимо алкоголя начинают накапливаться вредные продукты его неполного распада, наступает резкий спазм, сужение сосудов, развиваются такие опасные осложнения, как мозговые инсульты, приводящие к тяжелой инвалидности и даже смерти.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476250"/>
            <a:ext cx="6624638" cy="936625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Многоатомный спирт -этиленгликоль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844675"/>
            <a:ext cx="5916612" cy="46085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/>
              <a:t>Этиленгликоль — представитель предельных двухатомных спиртов — гликолей. </a:t>
            </a:r>
          </a:p>
          <a:p>
            <a:pPr>
              <a:lnSpc>
                <a:spcPct val="90000"/>
              </a:lnSpc>
            </a:pPr>
            <a:r>
              <a:rPr lang="ru-RU" sz="2400" b="1"/>
              <a:t>Название гликоли получили вследствие сладкого вкуса многих представителей ряда (греч. «гликос» — сладкий). </a:t>
            </a:r>
          </a:p>
          <a:p>
            <a:pPr>
              <a:lnSpc>
                <a:spcPct val="90000"/>
              </a:lnSpc>
            </a:pPr>
            <a:r>
              <a:rPr lang="ru-RU" sz="2400" b="1"/>
              <a:t>Этиленгликоль - сиропообразная жидкость сладкого вкуса, без запаха, ядовит. Хорошо смешивается с водой и спиртом, гигроскопичен. </a:t>
            </a:r>
          </a:p>
        </p:txBody>
      </p:sp>
      <p:pic>
        <p:nvPicPr>
          <p:cNvPr id="7174" name="Picture 6" descr="g221_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026275" y="2319338"/>
            <a:ext cx="1647825" cy="3125787"/>
          </a:xfrm>
          <a:noFill/>
          <a:ln w="57150" cmpd="thinThick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04813"/>
            <a:ext cx="6983413" cy="936625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Применение этиленгликоля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844675"/>
            <a:ext cx="4037013" cy="47117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Важным свойством этиленгликоля является способность понижать температуру замерзания воды, от чего вещество нашло широкое применения как компонент автомобильных антифризов и незамерзающих жидкостей.</a:t>
            </a:r>
          </a:p>
          <a:p>
            <a:pPr>
              <a:lnSpc>
                <a:spcPct val="90000"/>
              </a:lnSpc>
            </a:pPr>
            <a:r>
              <a:rPr lang="ru-RU" sz="2000" b="1"/>
              <a:t> Он применяется для получения лавсана (ценного синтетического волокна).</a:t>
            </a:r>
          </a:p>
        </p:txBody>
      </p:sp>
      <p:pic>
        <p:nvPicPr>
          <p:cNvPr id="62469" name="Picture 5" descr="1"/>
          <p:cNvPicPr>
            <a:picLocks noChangeAspect="1" noChangeArrowheads="1"/>
          </p:cNvPicPr>
          <p:nvPr/>
        </p:nvPicPr>
        <p:blipFill>
          <a:blip r:embed="rId2" cstate="print"/>
          <a:srcRect l="10544" t="43489" r="53491" b="10551"/>
          <a:stretch>
            <a:fillRect/>
          </a:stretch>
        </p:blipFill>
        <p:spPr bwMode="auto">
          <a:xfrm>
            <a:off x="4572000" y="1773238"/>
            <a:ext cx="3960813" cy="4321175"/>
          </a:xfrm>
          <a:prstGeom prst="rect">
            <a:avLst/>
          </a:prstGeom>
          <a:noFill/>
          <a:ln w="57150" cmpd="thinThick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88913"/>
            <a:ext cx="6778625" cy="792162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Этиленгликоль - яд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431213" cy="48244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</a:pPr>
            <a:r>
              <a:rPr lang="ru-RU" sz="2000" b="1"/>
              <a:t> </a:t>
            </a:r>
            <a:r>
              <a:rPr lang="ru-RU" sz="2000"/>
              <a:t>Дозы вызывающие смертельное отравление этиленгликолем варьируются в широких пределах - от 100 до 600 мл. По данным ряда авторов смертельной дозой для человека является 50-150 мл. Смертность при поражении этиленгликолем очень высока и составляет более 60% всех случаев отравления.</a:t>
            </a:r>
            <a:endParaRPr lang="en-US" sz="20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/>
          </a:p>
          <a:p>
            <a:pPr>
              <a:lnSpc>
                <a:spcPct val="90000"/>
              </a:lnSpc>
            </a:pPr>
            <a:r>
              <a:rPr lang="ru-RU" sz="2000"/>
              <a:t>Механизм токсического действия этиленгликоля до настоящего времени изучен недостаточно. Этиленгликоль быстро всасывается (в том числе через поры кожи) и в течение нескольких часов циркулирует в крови в неизмененном виде, достигая максимальной концентрации через 2-5 часов. Затем его содержание в крови постепенно снижается, и он фиксируется в тканях.</a:t>
            </a:r>
          </a:p>
        </p:txBody>
      </p:sp>
      <p:pic>
        <p:nvPicPr>
          <p:cNvPr id="6349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GCH_2A36_000Z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7625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2" fill="hold"/>
                                        <p:tgtEl>
                                          <p:spTgt spid="634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49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188913"/>
            <a:ext cx="6985000" cy="1368425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Многоатомный спирт - глицерин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5195887" cy="36306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Глицерин – трехатомный предельный спирт. Бесцветная, вязкая, гигроскопичная, сладкая на вкус жидкость. Смешивается с водой в любых отношениях , хороший растворитель. Реагирует с азотной кислотой с образованием нитроглицерина. С карбоновыми кислотами образует жиры и масла</a:t>
            </a:r>
            <a:r>
              <a:rPr lang="ru-RU" sz="2000"/>
              <a:t>. </a:t>
            </a:r>
          </a:p>
          <a:p>
            <a:pPr>
              <a:lnSpc>
                <a:spcPct val="90000"/>
              </a:lnSpc>
            </a:pPr>
            <a:endParaRPr lang="ru-RU" sz="2000"/>
          </a:p>
        </p:txBody>
      </p:sp>
      <p:grpSp>
        <p:nvGrpSpPr>
          <p:cNvPr id="23564" name="Group 12"/>
          <p:cNvGrpSpPr>
            <a:grpSpLocks/>
          </p:cNvGrpSpPr>
          <p:nvPr/>
        </p:nvGrpSpPr>
        <p:grpSpPr bwMode="auto">
          <a:xfrm>
            <a:off x="6011863" y="2781300"/>
            <a:ext cx="2808287" cy="1428750"/>
            <a:chOff x="3787" y="2387"/>
            <a:chExt cx="1769" cy="900"/>
          </a:xfrm>
        </p:grpSpPr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3787" y="2387"/>
              <a:ext cx="1769" cy="900"/>
            </a:xfrm>
            <a:prstGeom prst="rect">
              <a:avLst/>
            </a:prstGeom>
            <a:solidFill>
              <a:schemeClr val="tx2"/>
            </a:solidFill>
            <a:ln w="57150" cmpd="thinThick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Tahoma" pitchFamily="34" charset="0"/>
                </a:rPr>
                <a:t>CH2 – CH – CH2</a:t>
              </a:r>
            </a:p>
            <a:p>
              <a:pPr>
                <a:spcBef>
                  <a:spcPct val="50000"/>
                </a:spcBef>
              </a:pPr>
              <a:endParaRPr lang="en-US" sz="1600" b="1">
                <a:solidFill>
                  <a:srgbClr val="000000"/>
                </a:solidFill>
                <a:latin typeface="Tahoma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000000"/>
                  </a:solidFill>
                  <a:latin typeface="Tahoma" pitchFamily="34" charset="0"/>
                </a:rPr>
                <a:t>OH       OH   OH</a:t>
              </a:r>
              <a:endParaRPr lang="ru-RU" sz="2400" b="1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561" name="Line 9"/>
            <p:cNvSpPr>
              <a:spLocks noChangeShapeType="1"/>
            </p:cNvSpPr>
            <p:nvPr/>
          </p:nvSpPr>
          <p:spPr bwMode="auto">
            <a:xfrm>
              <a:off x="4558" y="2750"/>
              <a:ext cx="0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Line 10"/>
            <p:cNvSpPr>
              <a:spLocks noChangeShapeType="1"/>
            </p:cNvSpPr>
            <p:nvPr/>
          </p:nvSpPr>
          <p:spPr bwMode="auto">
            <a:xfrm>
              <a:off x="3923" y="2750"/>
              <a:ext cx="0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Line 11"/>
            <p:cNvSpPr>
              <a:spLocks noChangeShapeType="1"/>
            </p:cNvSpPr>
            <p:nvPr/>
          </p:nvSpPr>
          <p:spPr bwMode="auto">
            <a:xfrm>
              <a:off x="5057" y="2750"/>
              <a:ext cx="0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906463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Применение глицерина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246688" y="2006600"/>
            <a:ext cx="3440112" cy="405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/>
              <a:t>Применяется в производстве  взрывчатых веществ нитроглицерина.</a:t>
            </a:r>
          </a:p>
          <a:p>
            <a:pPr>
              <a:lnSpc>
                <a:spcPct val="90000"/>
              </a:lnSpc>
            </a:pPr>
            <a:r>
              <a:rPr lang="ru-RU" sz="1800" b="1"/>
              <a:t>При обработке кожи. </a:t>
            </a:r>
          </a:p>
          <a:p>
            <a:pPr>
              <a:lnSpc>
                <a:spcPct val="90000"/>
              </a:lnSpc>
            </a:pPr>
            <a:r>
              <a:rPr lang="ru-RU" sz="1800" b="1"/>
              <a:t>Как компонент некоторых клеёв.</a:t>
            </a:r>
          </a:p>
          <a:p>
            <a:pPr>
              <a:lnSpc>
                <a:spcPct val="90000"/>
              </a:lnSpc>
            </a:pPr>
            <a:r>
              <a:rPr lang="ru-RU" sz="1800" b="1"/>
              <a:t> При производстве пластмасс глицерин используют в качестве пластификатора.</a:t>
            </a:r>
          </a:p>
          <a:p>
            <a:pPr>
              <a:lnSpc>
                <a:spcPct val="90000"/>
              </a:lnSpc>
            </a:pPr>
            <a:r>
              <a:rPr lang="ru-RU" sz="1800" b="1"/>
              <a:t>В производстве кондитерских изделий и напитков (как пищевая добавкаE422</a:t>
            </a:r>
            <a:r>
              <a:rPr lang="ru-RU" sz="1800"/>
              <a:t>). </a:t>
            </a:r>
          </a:p>
        </p:txBody>
      </p:sp>
      <p:pic>
        <p:nvPicPr>
          <p:cNvPr id="64517" name="Picture 5" descr="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46529" t="46628" r="23245" b="10551"/>
          <a:stretch>
            <a:fillRect/>
          </a:stretch>
        </p:blipFill>
        <p:spPr>
          <a:xfrm>
            <a:off x="250825" y="1989138"/>
            <a:ext cx="3744913" cy="4537075"/>
          </a:xfrm>
          <a:noFill/>
          <a:ln w="57150" cmpd="thinThick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rgbClr val="FF6600"/>
                </a:solidFill>
              </a:rPr>
              <a:t>Определение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b="1">
                <a:solidFill>
                  <a:srgbClr val="FFFF00"/>
                </a:solidFill>
              </a:rPr>
              <a:t>Спирты́</a:t>
            </a:r>
            <a:r>
              <a:rPr lang="ru-RU" sz="2400" b="1"/>
              <a:t> (устаревшее алкого́ли) — органические соединения, содержащие одну или несколько гидроксильных групп (</a:t>
            </a:r>
            <a:r>
              <a:rPr lang="ru-RU" sz="2400" b="1">
                <a:solidFill>
                  <a:srgbClr val="FFFF00"/>
                </a:solidFill>
              </a:rPr>
              <a:t>гидроксил, OH</a:t>
            </a:r>
            <a:r>
              <a:rPr lang="ru-RU" sz="2400" b="1"/>
              <a:t>),непосредственно связанных с атомом углерода в углеводородном радикале. </a:t>
            </a:r>
          </a:p>
          <a:p>
            <a:r>
              <a:rPr lang="ru-RU" sz="2400" b="1"/>
              <a:t>Общая формула спиртов </a:t>
            </a:r>
            <a:r>
              <a:rPr lang="ru-RU" sz="2400" b="1">
                <a:solidFill>
                  <a:srgbClr val="FFFF00"/>
                </a:solidFill>
              </a:rPr>
              <a:t>С</a:t>
            </a:r>
            <a:r>
              <a:rPr lang="en-US" sz="2400" b="1">
                <a:solidFill>
                  <a:srgbClr val="FFFF00"/>
                </a:solidFill>
              </a:rPr>
              <a:t>xHy(</a:t>
            </a:r>
            <a:r>
              <a:rPr lang="ru-RU" sz="2400" b="1">
                <a:solidFill>
                  <a:srgbClr val="FFFF00"/>
                </a:solidFill>
              </a:rPr>
              <a:t>OH</a:t>
            </a:r>
            <a:r>
              <a:rPr lang="en-US" sz="2400" b="1">
                <a:solidFill>
                  <a:srgbClr val="FFFF00"/>
                </a:solidFill>
              </a:rPr>
              <a:t>)n</a:t>
            </a:r>
            <a:r>
              <a:rPr lang="ru-RU" sz="2400" b="1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404813"/>
            <a:ext cx="6718300" cy="1371600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Качественная реакция на многоатомные спирты</a:t>
            </a:r>
          </a:p>
        </p:txBody>
      </p:sp>
      <p:pic>
        <p:nvPicPr>
          <p:cNvPr id="522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 b="14006"/>
          <a:stretch>
            <a:fillRect/>
          </a:stretch>
        </p:blipFill>
        <p:spPr>
          <a:xfrm>
            <a:off x="468313" y="1916113"/>
            <a:ext cx="7993062" cy="4249737"/>
          </a:xfrm>
          <a:noFill/>
          <a:ln w="57150" cmpd="thinThick">
            <a:solidFill>
              <a:schemeClr val="tx1"/>
            </a:solidFill>
          </a:ln>
        </p:spPr>
      </p:pic>
      <p:pic>
        <p:nvPicPr>
          <p:cNvPr id="5223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GCH_2A36_003Z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1013" y="134143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7826" fill="hold"/>
                                        <p:tgtEl>
                                          <p:spTgt spid="522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230"/>
                </p:tgtEl>
              </p:cMediaNode>
            </p:audio>
          </p:childTnLst>
        </p:cTn>
      </p:par>
    </p:tnLst>
    <p:bldLst>
      <p:bldP spid="522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Качественная реакция на многоатомные спирты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buClr>
                <a:srgbClr val="66CCFF"/>
              </a:buClr>
            </a:pPr>
            <a:r>
              <a:rPr lang="ru-RU" b="1"/>
              <a:t>Реакцией на многоатомные спирты является их взаимодействие   со   свежеполученным осадком гидроксида меди (</a:t>
            </a:r>
            <a:r>
              <a:rPr lang="en-US" b="1"/>
              <a:t>II</a:t>
            </a:r>
            <a:r>
              <a:rPr lang="ru-RU" b="1"/>
              <a:t>), который растворяется с образованием </a:t>
            </a:r>
            <a:r>
              <a:rPr lang="ru-RU" b="1">
                <a:solidFill>
                  <a:srgbClr val="0000FF"/>
                </a:solidFill>
              </a:rPr>
              <a:t>яркого сине-фиолетового раствора</a:t>
            </a:r>
            <a:r>
              <a:rPr lang="ru-RU" b="1"/>
              <a:t>. </a:t>
            </a:r>
          </a:p>
          <a:p>
            <a:pPr>
              <a:buFont typeface="Wingdings" pitchFamily="2" charset="2"/>
              <a:buNone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Севастьянова Галина</a:t>
            </a:r>
          </a:p>
          <a:p>
            <a:r>
              <a:rPr lang="ru-RU" dirty="0" smtClean="0"/>
              <a:t>10 А класс</a:t>
            </a:r>
            <a:endParaRPr lang="ru-RU" dirty="0"/>
          </a:p>
        </p:txBody>
      </p:sp>
      <p:pic>
        <p:nvPicPr>
          <p:cNvPr id="138242" name="Picture 2" descr="http://cs6136.userapi.com/v6136069/2623/gwLXRkCrH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64878">
            <a:off x="5741475" y="2533675"/>
            <a:ext cx="2297579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6934200" cy="936625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Классификация спиртов</a:t>
            </a:r>
          </a:p>
        </p:txBody>
      </p:sp>
      <p:graphicFrame>
        <p:nvGraphicFramePr>
          <p:cNvPr id="81927" name="Organization Chart 7"/>
          <p:cNvGraphicFramePr>
            <a:graphicFrameLocks/>
          </p:cNvGraphicFramePr>
          <p:nvPr>
            <p:ph type="dgm" idx="1"/>
          </p:nvPr>
        </p:nvGraphicFramePr>
        <p:xfrm>
          <a:off x="428625" y="1196975"/>
          <a:ext cx="8208963" cy="4895850"/>
        </p:xfrm>
        <a:graphic>
          <a:graphicData uri="http://schemas.openxmlformats.org/drawingml/2006/compatibility">
            <com:legacyDrawing xmlns:com="http://schemas.openxmlformats.org/drawingml/2006/compatibility" spid="_x0000_s81927"/>
          </a:graphicData>
        </a:graphic>
      </p:graphicFrame>
      <p:sp>
        <p:nvSpPr>
          <p:cNvPr id="81957" name="Line 37"/>
          <p:cNvSpPr>
            <a:spLocks noChangeShapeType="1"/>
          </p:cNvSpPr>
          <p:nvPr/>
        </p:nvSpPr>
        <p:spPr bwMode="auto">
          <a:xfrm>
            <a:off x="7885113" y="5300663"/>
            <a:ext cx="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59" name="Line 39"/>
          <p:cNvSpPr>
            <a:spLocks noChangeShapeType="1"/>
          </p:cNvSpPr>
          <p:nvPr/>
        </p:nvSpPr>
        <p:spPr bwMode="auto">
          <a:xfrm>
            <a:off x="7308850" y="5300663"/>
            <a:ext cx="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60" name="Line 40"/>
          <p:cNvSpPr>
            <a:spLocks noChangeShapeType="1"/>
          </p:cNvSpPr>
          <p:nvPr/>
        </p:nvSpPr>
        <p:spPr bwMode="auto">
          <a:xfrm>
            <a:off x="6588125" y="5300663"/>
            <a:ext cx="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884238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Классификация спиртов</a:t>
            </a:r>
          </a:p>
        </p:txBody>
      </p:sp>
      <p:graphicFrame>
        <p:nvGraphicFramePr>
          <p:cNvPr id="137219" name="Organization Chart 3"/>
          <p:cNvGraphicFramePr>
            <a:graphicFrameLocks/>
          </p:cNvGraphicFramePr>
          <p:nvPr>
            <p:ph type="dgm" idx="1"/>
          </p:nvPr>
        </p:nvGraphicFramePr>
        <p:xfrm>
          <a:off x="393700" y="1557338"/>
          <a:ext cx="8243888" cy="4476750"/>
        </p:xfrm>
        <a:graphic>
          <a:graphicData uri="http://schemas.openxmlformats.org/drawingml/2006/compatibility">
            <com:legacyDrawing xmlns:com="http://schemas.openxmlformats.org/drawingml/2006/compatibility" spid="_x0000_s137219"/>
          </a:graphicData>
        </a:graphic>
      </p:graphicFrame>
      <p:sp>
        <p:nvSpPr>
          <p:cNvPr id="137235" name="Line 19"/>
          <p:cNvSpPr>
            <a:spLocks noChangeShapeType="1"/>
          </p:cNvSpPr>
          <p:nvPr/>
        </p:nvSpPr>
        <p:spPr bwMode="auto">
          <a:xfrm>
            <a:off x="2268538" y="5229225"/>
            <a:ext cx="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7237" name="Line 21"/>
          <p:cNvSpPr>
            <a:spLocks noChangeShapeType="1"/>
          </p:cNvSpPr>
          <p:nvPr/>
        </p:nvSpPr>
        <p:spPr bwMode="auto">
          <a:xfrm>
            <a:off x="5076825" y="5013325"/>
            <a:ext cx="0" cy="287338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7241" name="Line 25"/>
          <p:cNvSpPr>
            <a:spLocks noChangeShapeType="1"/>
          </p:cNvSpPr>
          <p:nvPr/>
        </p:nvSpPr>
        <p:spPr bwMode="auto">
          <a:xfrm>
            <a:off x="6877050" y="52292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7242" name="Line 26"/>
          <p:cNvSpPr>
            <a:spLocks noChangeShapeType="1"/>
          </p:cNvSpPr>
          <p:nvPr/>
        </p:nvSpPr>
        <p:spPr bwMode="auto">
          <a:xfrm flipV="1">
            <a:off x="6877050" y="5157788"/>
            <a:ext cx="215900" cy="7143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37254" name="Group 38"/>
          <p:cNvGrpSpPr>
            <a:grpSpLocks/>
          </p:cNvGrpSpPr>
          <p:nvPr/>
        </p:nvGrpSpPr>
        <p:grpSpPr bwMode="auto">
          <a:xfrm>
            <a:off x="323850" y="1557338"/>
            <a:ext cx="8243888" cy="4476750"/>
            <a:chOff x="248" y="981"/>
            <a:chExt cx="5193" cy="2820"/>
          </a:xfrm>
        </p:grpSpPr>
        <p:graphicFrame>
          <p:nvGraphicFramePr>
            <p:cNvPr id="137243" name="Organization Chart 27"/>
            <p:cNvGraphicFramePr>
              <a:graphicFrameLocks noChangeAspect="1"/>
            </p:cNvGraphicFramePr>
            <p:nvPr/>
          </p:nvGraphicFramePr>
          <p:xfrm>
            <a:off x="248" y="981"/>
            <a:ext cx="5193" cy="2820"/>
          </p:xfrm>
          <a:graphic>
            <a:graphicData uri="http://schemas.openxmlformats.org/drawingml/2006/compatibility">
              <com:legacyDrawing xmlns:com="http://schemas.openxmlformats.org/drawingml/2006/compatibility" spid="_x0000_s137243"/>
            </a:graphicData>
          </a:graphic>
        </p:graphicFrame>
        <p:sp>
          <p:nvSpPr>
            <p:cNvPr id="137253" name="Line 37"/>
            <p:cNvSpPr>
              <a:spLocks noChangeShapeType="1"/>
            </p:cNvSpPr>
            <p:nvPr/>
          </p:nvSpPr>
          <p:spPr bwMode="auto">
            <a:xfrm flipV="1">
              <a:off x="4332" y="3249"/>
              <a:ext cx="136" cy="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7255" name="Line 39"/>
          <p:cNvSpPr>
            <a:spLocks noChangeShapeType="1"/>
          </p:cNvSpPr>
          <p:nvPr/>
        </p:nvSpPr>
        <p:spPr bwMode="auto">
          <a:xfrm>
            <a:off x="2268538" y="5229225"/>
            <a:ext cx="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7258" name="Line 42"/>
          <p:cNvSpPr>
            <a:spLocks noChangeShapeType="1"/>
          </p:cNvSpPr>
          <p:nvPr/>
        </p:nvSpPr>
        <p:spPr bwMode="auto">
          <a:xfrm>
            <a:off x="5076825" y="5013325"/>
            <a:ext cx="0" cy="2159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1" name="Rectangle 17"/>
          <p:cNvSpPr>
            <a:spLocks noGrp="1" noChangeArrowheads="1"/>
          </p:cNvSpPr>
          <p:nvPr>
            <p:ph type="title"/>
          </p:nvPr>
        </p:nvSpPr>
        <p:spPr>
          <a:xfrm>
            <a:off x="1908175" y="404813"/>
            <a:ext cx="6778625" cy="1008062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Номенклатура спиртов</a:t>
            </a:r>
            <a:r>
              <a:rPr lang="ru-RU" sz="3500"/>
              <a:t/>
            </a:r>
            <a:br>
              <a:rPr lang="ru-RU" sz="3500"/>
            </a:br>
            <a:r>
              <a:rPr lang="ru-RU" sz="2000" b="1"/>
              <a:t>Просмотрите таблицу и сделайте вывод о номенклатуре спиртов</a:t>
            </a:r>
          </a:p>
        </p:txBody>
      </p:sp>
      <p:pic>
        <p:nvPicPr>
          <p:cNvPr id="11282" name="Picture 18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1557338"/>
            <a:ext cx="7704137" cy="5111750"/>
          </a:xfrm>
          <a:ln w="57150" cmpd="thinThick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974725"/>
          </a:xfrm>
        </p:spPr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Виды изомерии спиртов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2138363"/>
            <a:ext cx="2890838" cy="39258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/>
              <a:t>Структурная</a:t>
            </a:r>
            <a:r>
              <a:rPr lang="ru-RU" sz="3200" b="1" u="sng"/>
              <a:t> </a:t>
            </a:r>
          </a:p>
          <a:p>
            <a:pPr>
              <a:buFont typeface="Wingdings" pitchFamily="2" charset="2"/>
              <a:buNone/>
            </a:pPr>
            <a:r>
              <a:rPr lang="ru-RU" sz="3200"/>
              <a:t>	</a:t>
            </a:r>
            <a:r>
              <a:rPr lang="ru-RU" sz="2400" b="1"/>
              <a:t>1. Углеродной цепи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	2. Положения </a:t>
            </a:r>
          </a:p>
          <a:p>
            <a:pPr>
              <a:buFont typeface="Wingdings" pitchFamily="2" charset="2"/>
              <a:buNone/>
            </a:pPr>
            <a:r>
              <a:rPr lang="ru-RU" sz="2400" b="1"/>
              <a:t>	функциональной группы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		</a:t>
            </a:r>
          </a:p>
          <a:p>
            <a:endParaRPr lang="ru-RU" sz="2400"/>
          </a:p>
        </p:txBody>
      </p:sp>
      <p:pic>
        <p:nvPicPr>
          <p:cNvPr id="83975" name="Picture 7" descr="o21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65675" y="2125663"/>
            <a:ext cx="3898900" cy="3241675"/>
          </a:xfrm>
          <a:noFill/>
          <a:ln w="57150" cmpd="thinThick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3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FF6600"/>
                </a:solidFill>
              </a:rPr>
              <a:t>Отдельные представители спиртов</a:t>
            </a:r>
          </a:p>
        </p:txBody>
      </p:sp>
      <p:pic>
        <p:nvPicPr>
          <p:cNvPr id="86020" name="Picture 4" descr="o24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924" t="12616" r="3264" b="22845"/>
          <a:stretch>
            <a:fillRect/>
          </a:stretch>
        </p:blipFill>
        <p:spPr>
          <a:xfrm>
            <a:off x="395288" y="2420938"/>
            <a:ext cx="8497887" cy="2592387"/>
          </a:xfrm>
          <a:solidFill>
            <a:schemeClr val="tx1"/>
          </a:solidFill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6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1042988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Одноатомный спирт</a:t>
            </a:r>
            <a:r>
              <a:rPr lang="en-US" sz="3500" b="1">
                <a:solidFill>
                  <a:srgbClr val="FF6600"/>
                </a:solidFill>
              </a:rPr>
              <a:t> -</a:t>
            </a:r>
            <a:r>
              <a:rPr lang="ru-RU" sz="3500" b="1">
                <a:solidFill>
                  <a:srgbClr val="FF6600"/>
                </a:solidFill>
              </a:rPr>
              <a:t> метанол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44463" y="1844675"/>
            <a:ext cx="3132137" cy="4464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/>
              <a:t>Жидкость без цвета с температурой кипения 64С,  характерным запахом Легче воды. Горит бесцветным пламенем.</a:t>
            </a:r>
          </a:p>
          <a:p>
            <a:pPr>
              <a:lnSpc>
                <a:spcPct val="90000"/>
              </a:lnSpc>
            </a:pPr>
            <a:r>
              <a:rPr lang="ru-RU" sz="2000" b="1"/>
              <a:t>Применяется  в качестве растворителя 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/>
              <a:t>     топлива в двигателях внутреннего сгорания.</a:t>
            </a:r>
          </a:p>
          <a:p>
            <a:pPr>
              <a:lnSpc>
                <a:spcPct val="90000"/>
              </a:lnSpc>
            </a:pPr>
            <a:endParaRPr lang="ru-RU" sz="2000" b="1"/>
          </a:p>
        </p:txBody>
      </p:sp>
      <p:pic>
        <p:nvPicPr>
          <p:cNvPr id="5127" name="Picture 7" descr="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 l="10648" t="17830" r="14192" b="23772"/>
          <a:stretch>
            <a:fillRect/>
          </a:stretch>
        </p:blipFill>
        <p:spPr>
          <a:xfrm>
            <a:off x="3609975" y="2276475"/>
            <a:ext cx="5283200" cy="2952750"/>
          </a:xfrm>
          <a:ln w="57150" cmpd="thickThin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xfrm>
            <a:off x="1676400" y="457200"/>
            <a:ext cx="7010400" cy="635000"/>
          </a:xfrm>
        </p:spPr>
        <p:txBody>
          <a:bodyPr/>
          <a:lstStyle/>
          <a:p>
            <a:r>
              <a:rPr lang="ru-RU" sz="3500" b="1">
                <a:solidFill>
                  <a:srgbClr val="FF6600"/>
                </a:solidFill>
              </a:rPr>
              <a:t>Метанол - яд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2349500"/>
            <a:ext cx="4175125" cy="3743325"/>
          </a:xfrm>
        </p:spPr>
        <p:txBody>
          <a:bodyPr/>
          <a:lstStyle/>
          <a:p>
            <a:r>
              <a:rPr lang="ru-RU" sz="2400" b="1"/>
              <a:t>Ядовитое действие метанола основано на поражении нервной и сосудистой системы. Приём внутрь 5—10 мл метанола приводит к тяжёлому отравлению, а 30 мл и более — к смерти.</a:t>
            </a:r>
          </a:p>
        </p:txBody>
      </p:sp>
      <p:pic>
        <p:nvPicPr>
          <p:cNvPr id="61446" name="Picture 6" descr="Плакат, 194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926" t="713" r="1926" b="17578"/>
          <a:stretch>
            <a:fillRect/>
          </a:stretch>
        </p:blipFill>
        <p:spPr>
          <a:xfrm>
            <a:off x="5799138" y="2538413"/>
            <a:ext cx="2636837" cy="34274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скад">
  <a:themeElements>
    <a:clrScheme name="Каскад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Каскад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скад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скад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скад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749</TotalTime>
  <Words>804</Words>
  <Application>Microsoft Office PowerPoint</Application>
  <PresentationFormat>Экран (4:3)</PresentationFormat>
  <Paragraphs>116</Paragraphs>
  <Slides>22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Times New Roman</vt:lpstr>
      <vt:lpstr>Wingdings</vt:lpstr>
      <vt:lpstr>Tahoma</vt:lpstr>
      <vt:lpstr>Каскад</vt:lpstr>
      <vt:lpstr>«Спирты»</vt:lpstr>
      <vt:lpstr>Определение </vt:lpstr>
      <vt:lpstr>Классификация спиртов</vt:lpstr>
      <vt:lpstr>Классификация спиртов</vt:lpstr>
      <vt:lpstr>Номенклатура спиртов Просмотрите таблицу и сделайте вывод о номенклатуре спиртов</vt:lpstr>
      <vt:lpstr>Виды изомерии спиртов</vt:lpstr>
      <vt:lpstr>Отдельные представители спиртов</vt:lpstr>
      <vt:lpstr>Одноатомный спирт - метанол</vt:lpstr>
      <vt:lpstr>Метанол - яд</vt:lpstr>
      <vt:lpstr>Одноатомный спирт - этанол</vt:lpstr>
      <vt:lpstr>Применение этанола</vt:lpstr>
      <vt:lpstr>Вредное воздействие этанола</vt:lpstr>
      <vt:lpstr>Вредное воздействие этанола</vt:lpstr>
      <vt:lpstr>Вредное воздействие этанола</vt:lpstr>
      <vt:lpstr>Многоатомный спирт -этиленгликоль</vt:lpstr>
      <vt:lpstr>Применение этиленгликоля</vt:lpstr>
      <vt:lpstr>Этиленгликоль - яд</vt:lpstr>
      <vt:lpstr>Многоатомный спирт - глицерин</vt:lpstr>
      <vt:lpstr>Применение глицерина</vt:lpstr>
      <vt:lpstr>Качественная реакция на многоатомные спирты</vt:lpstr>
      <vt:lpstr>Качественная реакция на многоатомные спирты</vt:lpstr>
      <vt:lpstr>Презентацию подготовила: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Спирты</dc:title>
  <dc:creator>Серега</dc:creator>
  <cp:lastModifiedBy>Admin</cp:lastModifiedBy>
  <cp:revision>38</cp:revision>
  <dcterms:created xsi:type="dcterms:W3CDTF">2007-04-08T03:26:29Z</dcterms:created>
  <dcterms:modified xsi:type="dcterms:W3CDTF">2012-12-09T13:13:02Z</dcterms:modified>
</cp:coreProperties>
</file>