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4" r:id="rId4"/>
    <p:sldId id="268" r:id="rId5"/>
    <p:sldId id="273" r:id="rId6"/>
    <p:sldId id="274" r:id="rId7"/>
    <p:sldId id="260" r:id="rId8"/>
    <p:sldId id="262" r:id="rId9"/>
    <p:sldId id="258" r:id="rId10"/>
    <p:sldId id="269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0033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47778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500042"/>
            <a:ext cx="7858180" cy="589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500298" y="3571876"/>
            <a:ext cx="43903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Что  я  вижу?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image06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Users\1\Desktop\ОРКИСЭ\Картинки\Этика\4679897_jp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786190"/>
            <a:ext cx="3181646" cy="2631549"/>
          </a:xfrm>
          <a:prstGeom prst="rect">
            <a:avLst/>
          </a:prstGeom>
          <a:noFill/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 flipV="1">
            <a:off x="3286116" y="715485"/>
            <a:ext cx="55721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делай того, что осуждает твоя совесть, и не говори того, что не согласно с правдой. Соблюдай это самое важное, и ты выполнишь всю задачу своей жизни".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34841" y="3500438"/>
            <a:ext cx="33805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i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Марк </a:t>
            </a:r>
            <a:r>
              <a:rPr lang="ru-RU" sz="3600" i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Аврелий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0298" y="4500570"/>
            <a:ext cx="55174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Я все знал и мне не интересно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2643182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Мне было интересно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714480" y="714356"/>
            <a:ext cx="6286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Я многому научился и буду применять  знания в своей жизни</a:t>
            </a:r>
            <a:endParaRPr lang="ru-RU" sz="3200" dirty="0"/>
          </a:p>
        </p:txBody>
      </p:sp>
      <p:pic>
        <p:nvPicPr>
          <p:cNvPr id="2050" name="Picture 2" descr="C:\Users\1\Desktop\ОРКИСЭ\Картинки\Просто картинки\Заставки\yoga_tree_illu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1142984"/>
            <a:ext cx="6286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Я многому научился и </a:t>
            </a:r>
          </a:p>
          <a:p>
            <a:r>
              <a:rPr lang="ru-RU" sz="3200" dirty="0" smtClean="0"/>
              <a:t>буду применять  знания </a:t>
            </a:r>
          </a:p>
          <a:p>
            <a:r>
              <a:rPr lang="ru-RU" sz="3200" dirty="0" smtClean="0"/>
              <a:t>в своей жизни</a:t>
            </a:r>
          </a:p>
          <a:p>
            <a:pPr algn="ctr"/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5286388"/>
            <a:ext cx="3401646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Я все знал и мне не интересно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827681" y="2436338"/>
            <a:ext cx="2214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Мне было </a:t>
            </a:r>
          </a:p>
          <a:p>
            <a:r>
              <a:rPr lang="ru-RU" sz="3200" dirty="0" smtClean="0"/>
              <a:t>интересно </a:t>
            </a:r>
            <a:endParaRPr lang="ru-RU" sz="3200" dirty="0"/>
          </a:p>
        </p:txBody>
      </p:sp>
      <p:sp>
        <p:nvSpPr>
          <p:cNvPr id="19" name="Месяц 18"/>
          <p:cNvSpPr/>
          <p:nvPr/>
        </p:nvSpPr>
        <p:spPr>
          <a:xfrm>
            <a:off x="1285852" y="4143380"/>
            <a:ext cx="457200" cy="914400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ердце 20"/>
          <p:cNvSpPr/>
          <p:nvPr/>
        </p:nvSpPr>
        <p:spPr>
          <a:xfrm>
            <a:off x="928662" y="214290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олнце 22"/>
          <p:cNvSpPr/>
          <p:nvPr/>
        </p:nvSpPr>
        <p:spPr>
          <a:xfrm>
            <a:off x="7572396" y="157161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47778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img-slide0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2500306"/>
            <a:ext cx="2850369" cy="1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18956876_6456_564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4572008"/>
            <a:ext cx="2324512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421802_39706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0430" y="1285860"/>
            <a:ext cx="2149473" cy="322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semya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85786" y="2214554"/>
            <a:ext cx="221457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Картинка 76 из 580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29388" y="4643446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1\Desktop\ОРКИСЭ\Картинки\Этика\69501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4348" y="4572008"/>
            <a:ext cx="2428892" cy="184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ОРКИСЭ\Картинки\Этика\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1" y="1714487"/>
            <a:ext cx="3500463" cy="4667284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28596" y="214290"/>
            <a:ext cx="850109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Совесть – чувство ответственности за свое поведение перед окружающими людьми, обществом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(«Толковый словарь» С.И.Ожегова).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14810" y="1135360"/>
            <a:ext cx="5857916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Порой ленив, порой упрям,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Порой лукав, порою прям,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Порой смирён, порой мятежен,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Порой печален, молчалив,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Порой сердечно говорлив.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071546"/>
            <a:ext cx="3849140" cy="451145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857224" y="5786454"/>
            <a:ext cx="29359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660033"/>
                </a:solidFill>
              </a:rPr>
              <a:t>А.С. Пушкин</a:t>
            </a:r>
            <a:endParaRPr lang="ru-RU" sz="4000" b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029_solouhi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500042"/>
            <a:ext cx="3571900" cy="3853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14778" y="529691"/>
            <a:ext cx="4929222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Calibri" pitchFamily="34" charset="0"/>
              </a:rPr>
              <a:t>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Calibri" pitchFamily="34" charset="0"/>
              </a:rPr>
              <a:t>Владимир                  </a:t>
            </a:r>
            <a:r>
              <a:rPr kumimoji="0" lang="ru-RU" sz="6600" b="0" i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Calibri" pitchFamily="34" charset="0"/>
              </a:rPr>
              <a:t>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Calibri" pitchFamily="34" charset="0"/>
              </a:rPr>
              <a:t>Солоухин 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Calibri" pitchFamily="34" charset="0"/>
              </a:rPr>
              <a:t>    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64" y="4572008"/>
            <a:ext cx="8715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i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Calibri" pitchFamily="34" charset="0"/>
              </a:rPr>
              <a:t>«Ножичек с костяной ручкой»</a:t>
            </a:r>
            <a:endParaRPr lang="ru-RU" sz="54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428604"/>
            <a:ext cx="742955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u="sng" dirty="0" smtClean="0"/>
              <a:t>Словарная разминка</a:t>
            </a:r>
          </a:p>
          <a:p>
            <a:endParaRPr lang="ru-RU" sz="2800" dirty="0" smtClean="0"/>
          </a:p>
          <a:p>
            <a:r>
              <a:rPr lang="ru-RU" sz="2800" b="1" i="1" dirty="0" smtClean="0">
                <a:solidFill>
                  <a:srgbClr val="800000"/>
                </a:solidFill>
              </a:rPr>
              <a:t>Судорожно</a:t>
            </a:r>
            <a:r>
              <a:rPr lang="ru-RU" sz="2800" i="1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/>
              <a:t>– </a:t>
            </a:r>
          </a:p>
          <a:p>
            <a:r>
              <a:rPr lang="ru-RU" sz="2800" b="1" i="1" dirty="0" smtClean="0">
                <a:solidFill>
                  <a:srgbClr val="660033"/>
                </a:solidFill>
              </a:rPr>
              <a:t>Мыкаться</a:t>
            </a:r>
            <a:r>
              <a:rPr lang="ru-RU" sz="2800" dirty="0" smtClean="0"/>
              <a:t> –</a:t>
            </a:r>
          </a:p>
          <a:p>
            <a:r>
              <a:rPr lang="ru-RU" sz="2800" b="1" i="1" dirty="0" smtClean="0">
                <a:solidFill>
                  <a:srgbClr val="800000"/>
                </a:solidFill>
              </a:rPr>
              <a:t>Метаться</a:t>
            </a:r>
            <a:r>
              <a:rPr lang="ru-RU" sz="2800" dirty="0" smtClean="0"/>
              <a:t> – </a:t>
            </a:r>
          </a:p>
          <a:p>
            <a:endParaRPr lang="ru-RU" sz="2800" b="1" i="1" dirty="0" smtClean="0">
              <a:solidFill>
                <a:srgbClr val="660033"/>
              </a:solidFill>
            </a:endParaRPr>
          </a:p>
          <a:p>
            <a:endParaRPr lang="ru-RU" sz="2800" b="1" i="1" dirty="0" smtClean="0">
              <a:solidFill>
                <a:srgbClr val="660033"/>
              </a:solidFill>
            </a:endParaRPr>
          </a:p>
          <a:p>
            <a:r>
              <a:rPr lang="ru-RU" sz="2800" b="1" i="1" dirty="0" smtClean="0">
                <a:solidFill>
                  <a:srgbClr val="660033"/>
                </a:solidFill>
              </a:rPr>
              <a:t>Под ложечкой </a:t>
            </a:r>
            <a:r>
              <a:rPr lang="ru-RU" sz="2800" dirty="0" smtClean="0"/>
              <a:t>– </a:t>
            </a:r>
          </a:p>
          <a:p>
            <a:endParaRPr lang="ru-RU" sz="2800" b="1" i="1" dirty="0" smtClean="0">
              <a:solidFill>
                <a:srgbClr val="800000"/>
              </a:solidFill>
            </a:endParaRPr>
          </a:p>
          <a:p>
            <a:r>
              <a:rPr lang="ru-RU" sz="2800" b="1" i="1" dirty="0" smtClean="0">
                <a:solidFill>
                  <a:srgbClr val="800000"/>
                </a:solidFill>
              </a:rPr>
              <a:t>Рвение</a:t>
            </a:r>
            <a:r>
              <a:rPr lang="ru-RU" sz="2800" dirty="0" smtClean="0"/>
              <a:t> –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4572008"/>
            <a:ext cx="685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660033"/>
              </a:solidFill>
            </a:endParaRPr>
          </a:p>
          <a:p>
            <a:r>
              <a:rPr lang="ru-RU" sz="2800" b="1" i="1" dirty="0" smtClean="0">
                <a:solidFill>
                  <a:srgbClr val="660033"/>
                </a:solidFill>
              </a:rPr>
              <a:t>Пристыжать</a:t>
            </a:r>
            <a:r>
              <a:rPr lang="ru-RU" sz="2800" dirty="0" smtClean="0"/>
              <a:t> -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072462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14678" y="1428736"/>
            <a:ext cx="3588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суетливо, беспокойно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143240" y="1928802"/>
            <a:ext cx="42408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скитаться без пристанища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143240" y="2357430"/>
            <a:ext cx="53750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беспокойно двигаться из стороны</a:t>
            </a:r>
          </a:p>
          <a:p>
            <a:r>
              <a:rPr lang="ru-RU" sz="2800" dirty="0" smtClean="0"/>
              <a:t> в сторону.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714744" y="3500438"/>
            <a:ext cx="36483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 нижней части груди, </a:t>
            </a:r>
          </a:p>
          <a:p>
            <a:r>
              <a:rPr lang="ru-RU" sz="2800" dirty="0" smtClean="0"/>
              <a:t>под ребрами.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4429132"/>
            <a:ext cx="3079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усердие, старание.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1868" y="5072074"/>
            <a:ext cx="48769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стыдить, совестить, </a:t>
            </a:r>
          </a:p>
          <a:p>
            <a:r>
              <a:rPr lang="ru-RU" sz="2800" dirty="0" smtClean="0"/>
              <a:t>заставлять краснеть, позорить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WordArt 7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04996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Вина, извинение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357158" y="1643050"/>
            <a:ext cx="6121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</a:rPr>
              <a:t>Вина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</a:rPr>
              <a:t> – </a:t>
            </a:r>
            <a:r>
              <a:rPr lang="ru-RU" sz="2800" b="1" dirty="0">
                <a:solidFill>
                  <a:srgbClr val="800000"/>
                </a:solidFill>
                <a:latin typeface="Times New Roman" pitchFamily="18" charset="0"/>
              </a:rPr>
              <a:t>это переживание человека по поводу своего несоответствия норм, невыполнение долга перед самим собой.</a:t>
            </a:r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357158" y="5500702"/>
            <a:ext cx="9001188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800" b="1" u="sng" dirty="0">
                <a:solidFill>
                  <a:srgbClr val="FF0000"/>
                </a:solidFill>
              </a:rPr>
              <a:t>Извинение</a:t>
            </a:r>
            <a:r>
              <a:rPr lang="ru-RU" sz="2800" b="1" dirty="0">
                <a:solidFill>
                  <a:srgbClr val="800000"/>
                </a:solidFill>
              </a:rPr>
              <a:t> </a:t>
            </a:r>
            <a:r>
              <a:rPr lang="ru-RU" sz="2800" dirty="0">
                <a:solidFill>
                  <a:srgbClr val="800000"/>
                </a:solidFill>
              </a:rPr>
              <a:t>-  </a:t>
            </a:r>
            <a:r>
              <a:rPr lang="ru-RU" sz="2800" b="1" dirty="0">
                <a:solidFill>
                  <a:srgbClr val="800000"/>
                </a:solidFill>
              </a:rPr>
              <a:t>избавление от </a:t>
            </a:r>
            <a:r>
              <a:rPr lang="ru-RU" sz="2800" b="1" dirty="0" smtClean="0">
                <a:solidFill>
                  <a:srgbClr val="800000"/>
                </a:solidFill>
              </a:rPr>
              <a:t>чувства </a:t>
            </a:r>
            <a:r>
              <a:rPr lang="ru-RU" sz="2800" b="1" dirty="0">
                <a:solidFill>
                  <a:srgbClr val="800000"/>
                </a:solidFill>
              </a:rPr>
              <a:t>вины </a:t>
            </a:r>
            <a:r>
              <a:rPr lang="ru-RU" sz="2800" b="1" dirty="0" smtClean="0">
                <a:solidFill>
                  <a:srgbClr val="800000"/>
                </a:solidFill>
              </a:rPr>
              <a:t> перед   человеком</a:t>
            </a:r>
            <a:r>
              <a:rPr lang="ru-RU" sz="2800" b="1" dirty="0">
                <a:solidFill>
                  <a:srgbClr val="800000"/>
                </a:solidFill>
              </a:rPr>
              <a:t>, которого обидели.</a:t>
            </a:r>
          </a:p>
        </p:txBody>
      </p:sp>
      <p:graphicFrame>
        <p:nvGraphicFramePr>
          <p:cNvPr id="9254" name="Group 38"/>
          <p:cNvGraphicFramePr>
            <a:graphicFrameLocks noGrp="1"/>
          </p:cNvGraphicFramePr>
          <p:nvPr>
            <p:ph sz="half" idx="1"/>
          </p:nvPr>
        </p:nvGraphicFramePr>
        <p:xfrm>
          <a:off x="250825" y="3213100"/>
          <a:ext cx="5688013" cy="965200"/>
        </p:xfrm>
        <a:graphic>
          <a:graphicData uri="http://schemas.openxmlformats.org/drawingml/2006/table">
            <a:tbl>
              <a:tblPr/>
              <a:tblGrid>
                <a:gridCol w="5688013"/>
              </a:tblGrid>
              <a:tr h="965200">
                <a:tc>
                  <a:txBody>
                    <a:bodyPr/>
                    <a:lstStyle/>
                    <a:p>
                      <a:pPr marL="342900" marR="0" lvl="0" indent="-1841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857250" algn="l"/>
                        </a:tabLst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55" name="Rectangle 39"/>
          <p:cNvSpPr>
            <a:spLocks noChangeArrowheads="1"/>
          </p:cNvSpPr>
          <p:nvPr/>
        </p:nvSpPr>
        <p:spPr bwMode="auto">
          <a:xfrm>
            <a:off x="468313" y="3429000"/>
            <a:ext cx="62642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</a:rPr>
              <a:t>Стыд </a:t>
            </a:r>
            <a:r>
              <a:rPr lang="ru-RU" sz="2800" b="1" dirty="0">
                <a:solidFill>
                  <a:srgbClr val="660033"/>
                </a:solidFill>
              </a:rPr>
              <a:t>- ответственность перед </a:t>
            </a:r>
            <a:r>
              <a:rPr lang="ru-RU" sz="2800" b="1" dirty="0" smtClean="0">
                <a:solidFill>
                  <a:srgbClr val="660033"/>
                </a:solidFill>
              </a:rPr>
              <a:t>людьми.</a:t>
            </a:r>
          </a:p>
          <a:p>
            <a:endParaRPr lang="ru-RU" sz="2800" b="1" dirty="0">
              <a:solidFill>
                <a:srgbClr val="660033"/>
              </a:solidFill>
            </a:endParaRPr>
          </a:p>
          <a:p>
            <a:r>
              <a:rPr lang="ru-RU" sz="2800" b="1" u="sng" dirty="0">
                <a:solidFill>
                  <a:srgbClr val="FF0000"/>
                </a:solidFill>
              </a:rPr>
              <a:t>Вина</a:t>
            </a:r>
            <a:r>
              <a:rPr lang="ru-RU" sz="2800" b="1" u="sng" dirty="0">
                <a:solidFill>
                  <a:srgbClr val="660033"/>
                </a:solidFill>
              </a:rPr>
              <a:t> </a:t>
            </a:r>
            <a:r>
              <a:rPr lang="ru-RU" sz="2800" b="1" dirty="0">
                <a:solidFill>
                  <a:srgbClr val="660033"/>
                </a:solidFill>
              </a:rPr>
              <a:t>- ответственность перед собой.</a:t>
            </a:r>
          </a:p>
        </p:txBody>
      </p:sp>
      <p:pic>
        <p:nvPicPr>
          <p:cNvPr id="3074" name="Picture 2" descr="0_6db66_8880395_X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643702" y="1857364"/>
            <a:ext cx="2169517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4"/>
          <p:cNvGrpSpPr>
            <a:grpSpLocks/>
          </p:cNvGrpSpPr>
          <p:nvPr/>
        </p:nvGrpSpPr>
        <p:grpSpPr bwMode="auto">
          <a:xfrm>
            <a:off x="468313" y="642918"/>
            <a:ext cx="1531919" cy="5214973"/>
            <a:chOff x="300" y="614"/>
            <a:chExt cx="810" cy="2531"/>
          </a:xfrm>
        </p:grpSpPr>
        <p:pic>
          <p:nvPicPr>
            <p:cNvPr id="116758" name="Прямоугольник 4"/>
            <p:cNvPicPr>
              <a:picLocks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300" y="614"/>
              <a:ext cx="810" cy="2531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68292" name="Text Box 4"/>
            <p:cNvSpPr txBox="1">
              <a:spLocks noChangeArrowheads="1"/>
            </p:cNvSpPr>
            <p:nvPr/>
          </p:nvSpPr>
          <p:spPr bwMode="auto">
            <a:xfrm>
              <a:off x="450" y="765"/>
              <a:ext cx="510" cy="237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endPara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endParaRPr>
            </a:p>
            <a:p>
              <a:pPr algn="ctr">
                <a:defRPr/>
              </a:pPr>
              <a:r>
                <a:rPr lang="ru-RU" sz="4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nstantia" pitchFamily="18" charset="0"/>
                </a:rPr>
                <a:t>С</a:t>
              </a:r>
              <a:endPara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endParaRPr>
            </a:p>
            <a:p>
              <a:pPr algn="ctr">
                <a:defRPr/>
              </a:pPr>
              <a:r>
                <a:rPr lang="ru-RU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nstantia" pitchFamily="18" charset="0"/>
                </a:rPr>
                <a:t>О</a:t>
              </a:r>
            </a:p>
            <a:p>
              <a:pPr algn="ctr">
                <a:defRPr/>
              </a:pPr>
              <a:r>
                <a:rPr lang="ru-RU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nstantia" pitchFamily="18" charset="0"/>
                </a:rPr>
                <a:t>В</a:t>
              </a:r>
            </a:p>
            <a:p>
              <a:pPr algn="ctr">
                <a:defRPr/>
              </a:pPr>
              <a:r>
                <a:rPr lang="ru-RU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nstantia" pitchFamily="18" charset="0"/>
                </a:rPr>
                <a:t>Е</a:t>
              </a:r>
            </a:p>
            <a:p>
              <a:pPr algn="ctr">
                <a:defRPr/>
              </a:pPr>
              <a:r>
                <a:rPr lang="ru-RU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nstantia" pitchFamily="18" charset="0"/>
                </a:rPr>
                <a:t>С</a:t>
              </a:r>
            </a:p>
            <a:p>
              <a:pPr algn="ctr">
                <a:defRPr/>
              </a:pPr>
              <a:r>
                <a:rPr lang="ru-RU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nstantia" pitchFamily="18" charset="0"/>
                </a:rPr>
                <a:t>Т</a:t>
              </a:r>
            </a:p>
            <a:p>
              <a:pPr algn="ctr">
                <a:defRPr/>
              </a:pPr>
              <a:r>
                <a:rPr lang="ru-RU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nstantia" pitchFamily="18" charset="0"/>
                </a:rPr>
                <a:t>Ь</a:t>
              </a:r>
              <a:endParaRPr lang="ru-RU" sz="4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endParaRPr>
            </a:p>
          </p:txBody>
        </p:sp>
      </p:grpSp>
      <p:cxnSp>
        <p:nvCxnSpPr>
          <p:cNvPr id="20" name="Прямая со стрелкой 19"/>
          <p:cNvCxnSpPr>
            <a:endCxn id="6" idx="1"/>
          </p:cNvCxnSpPr>
          <p:nvPr/>
        </p:nvCxnSpPr>
        <p:spPr>
          <a:xfrm rot="5400000" flipH="1" flipV="1">
            <a:off x="1624158" y="976489"/>
            <a:ext cx="1137917" cy="6143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>
            <a:spLocks noChangeArrowheads="1"/>
          </p:cNvSpPr>
          <p:nvPr/>
        </p:nvSpPr>
        <p:spPr bwMode="auto">
          <a:xfrm>
            <a:off x="2500298" y="357166"/>
            <a:ext cx="3659198" cy="715089"/>
          </a:xfrm>
          <a:prstGeom prst="roundRect">
            <a:avLst>
              <a:gd name="adj" fmla="val 16667"/>
            </a:avLst>
          </a:prstGeom>
          <a:solidFill>
            <a:srgbClr val="EAE8E8"/>
          </a:solidFill>
          <a:ln w="76200" cmpd="tri">
            <a:solidFill>
              <a:srgbClr val="C00000"/>
            </a:solidFill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ЗАСТАВЛЯЕТ размышлять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о своих поступках</a:t>
            </a:r>
          </a:p>
        </p:txBody>
      </p:sp>
      <p:sp>
        <p:nvSpPr>
          <p:cNvPr id="12" name="Скругленный прямоугольник 11"/>
          <p:cNvSpPr>
            <a:spLocks noChangeArrowheads="1"/>
          </p:cNvSpPr>
          <p:nvPr/>
        </p:nvSpPr>
        <p:spPr bwMode="auto">
          <a:xfrm>
            <a:off x="2531518" y="1571612"/>
            <a:ext cx="3390372" cy="715089"/>
          </a:xfrm>
          <a:prstGeom prst="roundRect">
            <a:avLst>
              <a:gd name="adj" fmla="val 16667"/>
            </a:avLst>
          </a:prstGeom>
          <a:solidFill>
            <a:srgbClr val="EAE8E8"/>
          </a:solidFill>
          <a:ln w="76200" cmpd="tri">
            <a:solidFill>
              <a:srgbClr val="800000"/>
            </a:solidFill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КРИТИЧЕСКИ ОЦЕНИВАТЬ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свои поступки</a:t>
            </a:r>
          </a:p>
        </p:txBody>
      </p:sp>
      <p:sp>
        <p:nvSpPr>
          <p:cNvPr id="13" name="Скругленный прямоугольник 12"/>
          <p:cNvSpPr>
            <a:spLocks noChangeArrowheads="1"/>
          </p:cNvSpPr>
          <p:nvPr/>
        </p:nvSpPr>
        <p:spPr bwMode="auto">
          <a:xfrm>
            <a:off x="2643174" y="2857496"/>
            <a:ext cx="2663825" cy="885349"/>
          </a:xfrm>
          <a:prstGeom prst="roundRect">
            <a:avLst>
              <a:gd name="adj" fmla="val 16667"/>
            </a:avLst>
          </a:prstGeom>
          <a:solidFill>
            <a:srgbClr val="EAE8E8"/>
          </a:solidFill>
          <a:ln w="76200" cmpd="tri">
            <a:solidFill>
              <a:srgbClr val="800000"/>
            </a:solidFill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20190B"/>
                </a:solidFill>
              </a:rPr>
              <a:t>НАПОМИНАЕТ</a:t>
            </a:r>
          </a:p>
          <a:p>
            <a:pPr algn="ctr">
              <a:defRPr/>
            </a:pPr>
            <a:endParaRPr lang="ru-RU" b="0" dirty="0">
              <a:solidFill>
                <a:srgbClr val="20190B"/>
              </a:solidFill>
            </a:endParaRPr>
          </a:p>
        </p:txBody>
      </p:sp>
      <p:sp>
        <p:nvSpPr>
          <p:cNvPr id="17" name="Скругленный прямоугольник 16"/>
          <p:cNvSpPr>
            <a:spLocks noChangeArrowheads="1"/>
          </p:cNvSpPr>
          <p:nvPr/>
        </p:nvSpPr>
        <p:spPr bwMode="auto">
          <a:xfrm>
            <a:off x="2428860" y="4214818"/>
            <a:ext cx="3455987" cy="817245"/>
          </a:xfrm>
          <a:prstGeom prst="roundRect">
            <a:avLst>
              <a:gd name="adj" fmla="val 16667"/>
            </a:avLst>
          </a:prstGeom>
          <a:solidFill>
            <a:srgbClr val="EAE8E8"/>
          </a:solidFill>
          <a:ln w="76200" cmpd="tri">
            <a:solidFill>
              <a:srgbClr val="800000"/>
            </a:solidFill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ИГНОРИРУЕТ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хитрые оправдания</a:t>
            </a:r>
          </a:p>
        </p:txBody>
      </p:sp>
      <p:sp>
        <p:nvSpPr>
          <p:cNvPr id="18" name="Скругленный прямоугольник 17"/>
          <p:cNvSpPr>
            <a:spLocks noChangeArrowheads="1"/>
          </p:cNvSpPr>
          <p:nvPr/>
        </p:nvSpPr>
        <p:spPr bwMode="auto">
          <a:xfrm>
            <a:off x="2357422" y="5429264"/>
            <a:ext cx="3455987" cy="78319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76200" cmpd="tri">
            <a:solidFill>
              <a:srgbClr val="800000"/>
            </a:solidFill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ЗАСТАВЛЯЕТ говорить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 себе правду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flipV="1">
            <a:off x="1944673" y="2071678"/>
            <a:ext cx="698501" cy="6683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" name="Прямая со стрелкой 21"/>
          <p:cNvCxnSpPr/>
          <p:nvPr/>
        </p:nvCxnSpPr>
        <p:spPr>
          <a:xfrm>
            <a:off x="1857375" y="3303589"/>
            <a:ext cx="857237" cy="5397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1"/>
          <p:cNvCxnSpPr/>
          <p:nvPr/>
        </p:nvCxnSpPr>
        <p:spPr>
          <a:xfrm>
            <a:off x="1857356" y="4214818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endCxn id="18" idx="1"/>
          </p:cNvCxnSpPr>
          <p:nvPr/>
        </p:nvCxnSpPr>
        <p:spPr>
          <a:xfrm>
            <a:off x="1797034" y="5291151"/>
            <a:ext cx="560388" cy="5297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>
            <a:spLocks noChangeArrowheads="1"/>
          </p:cNvSpPr>
          <p:nvPr/>
        </p:nvSpPr>
        <p:spPr bwMode="auto">
          <a:xfrm>
            <a:off x="6072198" y="1857364"/>
            <a:ext cx="2735262" cy="919401"/>
          </a:xfrm>
          <a:prstGeom prst="roundRect">
            <a:avLst>
              <a:gd name="adj" fmla="val 16667"/>
            </a:avLst>
          </a:prstGeom>
          <a:solidFill>
            <a:srgbClr val="EAE8E8"/>
          </a:solidFill>
          <a:ln w="76200" cmpd="tri">
            <a:solidFill>
              <a:srgbClr val="800000"/>
            </a:solidFill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об обязанностях</a:t>
            </a:r>
          </a:p>
        </p:txBody>
      </p:sp>
      <p:sp>
        <p:nvSpPr>
          <p:cNvPr id="15" name="Скругленный прямоугольник 14"/>
          <p:cNvSpPr>
            <a:spLocks noChangeArrowheads="1"/>
          </p:cNvSpPr>
          <p:nvPr/>
        </p:nvSpPr>
        <p:spPr bwMode="auto">
          <a:xfrm>
            <a:off x="6000760" y="2928934"/>
            <a:ext cx="2735262" cy="578882"/>
          </a:xfrm>
          <a:prstGeom prst="roundRect">
            <a:avLst>
              <a:gd name="adj" fmla="val 16667"/>
            </a:avLst>
          </a:prstGeom>
          <a:solidFill>
            <a:srgbClr val="EAE8E8"/>
          </a:solidFill>
          <a:ln w="76200" cmpd="tri">
            <a:solidFill>
              <a:srgbClr val="800000"/>
            </a:solidFill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 долге</a:t>
            </a:r>
            <a:endParaRPr lang="ru-RU" sz="2800" b="0" dirty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>
            <a:spLocks noChangeArrowheads="1"/>
          </p:cNvSpPr>
          <p:nvPr/>
        </p:nvSpPr>
        <p:spPr bwMode="auto">
          <a:xfrm>
            <a:off x="6143636" y="3714752"/>
            <a:ext cx="2720975" cy="442674"/>
          </a:xfrm>
          <a:prstGeom prst="roundRect">
            <a:avLst>
              <a:gd name="adj" fmla="val 16667"/>
            </a:avLst>
          </a:prstGeom>
          <a:solidFill>
            <a:srgbClr val="EAE8E8"/>
          </a:solidFill>
          <a:ln w="76200" cmpd="tri">
            <a:solidFill>
              <a:srgbClr val="800000"/>
            </a:solidFill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об ответственности</a:t>
            </a:r>
          </a:p>
        </p:txBody>
      </p:sp>
      <p:cxnSp>
        <p:nvCxnSpPr>
          <p:cNvPr id="4" name="Прямая со стрелкой 21"/>
          <p:cNvCxnSpPr/>
          <p:nvPr/>
        </p:nvCxnSpPr>
        <p:spPr>
          <a:xfrm flipV="1">
            <a:off x="5357818" y="2714620"/>
            <a:ext cx="623888" cy="214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21"/>
          <p:cNvCxnSpPr/>
          <p:nvPr/>
        </p:nvCxnSpPr>
        <p:spPr>
          <a:xfrm flipV="1">
            <a:off x="5286380" y="3286124"/>
            <a:ext cx="642942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21"/>
          <p:cNvCxnSpPr/>
          <p:nvPr/>
        </p:nvCxnSpPr>
        <p:spPr>
          <a:xfrm>
            <a:off x="5286380" y="3643314"/>
            <a:ext cx="71438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03" name="Picture 2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72225" y="1989138"/>
            <a:ext cx="2303463" cy="2020887"/>
          </a:xfrm>
          <a:prstGeom prst="rect">
            <a:avLst/>
          </a:prstGeom>
          <a:noFill/>
          <a:ln w="76200" cmpd="tri">
            <a:solidFill>
              <a:srgbClr val="800000"/>
            </a:solidFill>
            <a:miter lim="800000"/>
            <a:headEnd/>
            <a:tailEnd/>
          </a:ln>
          <a:effectLst/>
        </p:spPr>
      </p:pic>
      <p:pic>
        <p:nvPicPr>
          <p:cNvPr id="24602" name="Picture 2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8313" y="3141663"/>
            <a:ext cx="2374900" cy="1760537"/>
          </a:xfrm>
          <a:prstGeom prst="rect">
            <a:avLst/>
          </a:prstGeom>
          <a:noFill/>
          <a:ln w="76200" cmpd="tri">
            <a:solidFill>
              <a:srgbClr val="333399"/>
            </a:solidFill>
            <a:miter lim="800000"/>
            <a:headEnd/>
            <a:tailEnd/>
          </a:ln>
          <a:effectLst/>
        </p:spPr>
      </p:pic>
      <p:sp>
        <p:nvSpPr>
          <p:cNvPr id="24581" name="AutoShape 5"/>
          <p:cNvSpPr>
            <a:spLocks noChangeArrowheads="1"/>
          </p:cNvSpPr>
          <p:nvPr/>
        </p:nvSpPr>
        <p:spPr bwMode="auto">
          <a:xfrm rot="2175790">
            <a:off x="2411413" y="2060575"/>
            <a:ext cx="649287" cy="344488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755650" y="1773238"/>
            <a:ext cx="1728788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2400"/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1979613" y="2565400"/>
            <a:ext cx="1871662" cy="57626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2400"/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132138" y="3357563"/>
            <a:ext cx="2303462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2400"/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4859338" y="4221163"/>
            <a:ext cx="2233612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2400"/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6300788" y="5084763"/>
            <a:ext cx="2374900" cy="649287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sz="2400"/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7667625" y="5683250"/>
            <a:ext cx="1144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96"/>
                </a:solidFill>
              </a:rPr>
              <a:t>Стыд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3276600" y="4581525"/>
            <a:ext cx="1073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96"/>
                </a:solidFill>
              </a:rPr>
              <a:t>Вина</a:t>
            </a:r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971550" y="6165850"/>
            <a:ext cx="2033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96"/>
                </a:solidFill>
              </a:rPr>
              <a:t>Раскаяние</a:t>
            </a:r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3851275" y="5805488"/>
            <a:ext cx="2098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96"/>
                </a:solidFill>
              </a:rPr>
              <a:t>Извинение</a:t>
            </a:r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611188" y="5105400"/>
            <a:ext cx="20050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96"/>
                </a:solidFill>
              </a:rPr>
              <a:t>Прощение</a:t>
            </a:r>
          </a:p>
        </p:txBody>
      </p:sp>
      <p:sp>
        <p:nvSpPr>
          <p:cNvPr id="24597" name="AutoShape 21"/>
          <p:cNvSpPr>
            <a:spLocks noChangeArrowheads="1"/>
          </p:cNvSpPr>
          <p:nvPr/>
        </p:nvSpPr>
        <p:spPr bwMode="auto">
          <a:xfrm rot="2175790">
            <a:off x="3779838" y="2852738"/>
            <a:ext cx="649287" cy="344487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8" name="AutoShape 22"/>
          <p:cNvSpPr>
            <a:spLocks noChangeArrowheads="1"/>
          </p:cNvSpPr>
          <p:nvPr/>
        </p:nvSpPr>
        <p:spPr bwMode="auto">
          <a:xfrm rot="2175790">
            <a:off x="5364163" y="3644900"/>
            <a:ext cx="649287" cy="344488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9" name="AutoShape 23"/>
          <p:cNvSpPr>
            <a:spLocks noChangeArrowheads="1"/>
          </p:cNvSpPr>
          <p:nvPr/>
        </p:nvSpPr>
        <p:spPr bwMode="auto">
          <a:xfrm rot="2175790">
            <a:off x="7019925" y="4581525"/>
            <a:ext cx="649288" cy="344488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0" name="WordArt 24"/>
          <p:cNvSpPr>
            <a:spLocks noChangeArrowheads="1" noChangeShapeType="1" noTextEdit="1"/>
          </p:cNvSpPr>
          <p:nvPr/>
        </p:nvSpPr>
        <p:spPr bwMode="auto">
          <a:xfrm>
            <a:off x="1116013" y="0"/>
            <a:ext cx="7416800" cy="1989138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Собери схему</a:t>
            </a:r>
          </a:p>
        </p:txBody>
      </p:sp>
      <p:sp>
        <p:nvSpPr>
          <p:cNvPr id="24604" name="Rectangle 28"/>
          <p:cNvSpPr>
            <a:spLocks noChangeArrowheads="1"/>
          </p:cNvSpPr>
          <p:nvPr/>
        </p:nvSpPr>
        <p:spPr bwMode="auto">
          <a:xfrm>
            <a:off x="0" y="5013325"/>
            <a:ext cx="6450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u="sng">
                <a:solidFill>
                  <a:srgbClr val="005654"/>
                </a:solidFill>
              </a:rPr>
              <a:t>- Стыд</a:t>
            </a:r>
            <a:r>
              <a:rPr lang="ru-RU" b="1">
                <a:solidFill>
                  <a:srgbClr val="005654"/>
                </a:solidFill>
              </a:rPr>
              <a:t> связан с переживаниями  страха, обиды, </a:t>
            </a:r>
            <a:r>
              <a:rPr lang="ru-RU" b="1" u="sng">
                <a:solidFill>
                  <a:srgbClr val="005654"/>
                </a:solidFill>
              </a:rPr>
              <a:t>вины.</a:t>
            </a:r>
          </a:p>
        </p:txBody>
      </p:sp>
      <p:sp>
        <p:nvSpPr>
          <p:cNvPr id="24605" name="Rectangle 29"/>
          <p:cNvSpPr>
            <a:spLocks noChangeArrowheads="1"/>
          </p:cNvSpPr>
          <p:nvPr/>
        </p:nvSpPr>
        <p:spPr bwMode="auto">
          <a:xfrm>
            <a:off x="0" y="5589588"/>
            <a:ext cx="6737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rgbClr val="A40042"/>
                </a:solidFill>
              </a:rPr>
              <a:t>- </a:t>
            </a:r>
            <a:r>
              <a:rPr lang="ru-RU" b="1">
                <a:solidFill>
                  <a:srgbClr val="A40042"/>
                </a:solidFill>
              </a:rPr>
              <a:t>После признания   чувства стыда, наступает </a:t>
            </a:r>
            <a:r>
              <a:rPr lang="ru-RU" b="1" u="sng">
                <a:solidFill>
                  <a:srgbClr val="A40042"/>
                </a:solidFill>
              </a:rPr>
              <a:t>раскаяние.</a:t>
            </a:r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0" y="5949950"/>
            <a:ext cx="7419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/>
              <a:t>- </a:t>
            </a:r>
            <a:r>
              <a:rPr lang="ru-RU" b="1">
                <a:solidFill>
                  <a:srgbClr val="462300"/>
                </a:solidFill>
              </a:rPr>
              <a:t>Чтобы избавиться от чувства вины, необходимо </a:t>
            </a:r>
            <a:r>
              <a:rPr lang="ru-RU" b="1" u="sng">
                <a:solidFill>
                  <a:srgbClr val="462300"/>
                </a:solidFill>
              </a:rPr>
              <a:t>извиниться.</a:t>
            </a:r>
          </a:p>
        </p:txBody>
      </p:sp>
      <p:sp>
        <p:nvSpPr>
          <p:cNvPr id="24607" name="Rectangle 31"/>
          <p:cNvSpPr>
            <a:spLocks noChangeArrowheads="1"/>
          </p:cNvSpPr>
          <p:nvPr/>
        </p:nvSpPr>
        <p:spPr bwMode="auto">
          <a:xfrm>
            <a:off x="0" y="6308725"/>
            <a:ext cx="5805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/>
              <a:t>-</a:t>
            </a:r>
            <a:r>
              <a:rPr lang="ru-RU" b="1">
                <a:solidFill>
                  <a:srgbClr val="380070"/>
                </a:solidFill>
              </a:rPr>
              <a:t>Когда человек извиняется, наступает </a:t>
            </a:r>
            <a:r>
              <a:rPr lang="ru-RU" b="1" u="sng">
                <a:solidFill>
                  <a:srgbClr val="380070"/>
                </a:solidFill>
              </a:rPr>
              <a:t>прощение.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313 -0.03423 C 0.05243 -0.05389 0.05261 -0.06569 0.04965 -0.08281 C 0.04896 -0.08697 0.04809 -0.09114 0.04722 -0.0953 C 0.04688 -0.09738 0.04601 -0.10155 0.04601 -0.10131 C 0.04514 -0.1101 0.04462 -0.11843 0.04254 -0.12653 C 0.04011 -0.1485 0.04167 -0.17233 0.03438 -0.19246 C 0.03229 -0.21212 0.02552 -0.23039 0.02014 -0.2489 C 0.01788 -0.25676 0.01719 -0.26486 0.01424 -0.27249 C 0.01268 -0.28383 0.00868 -0.29586 0.00365 -0.30534 C 0.00174 -0.31367 -0.00191 -0.32315 -0.00573 -0.33032 C -0.00712 -0.33611 -0.00955 -0.34235 -0.01163 -0.34767 C -0.01337 -0.35207 -0.01753 -0.36016 -0.01753 -0.35993 C -0.01927 -0.3678 -0.02153 -0.37497 -0.02569 -0.38052 C -0.02795 -0.38977 -0.02517 -0.38144 -0.03038 -0.38838 C -0.03524 -0.39463 -0.03837 -0.40458 -0.0434 -0.41036 C -0.04496 -0.41221 -0.05173 -0.4166 -0.05399 -0.41822 C -0.05885 -0.4284 -0.05312 -0.41846 -0.05989 -0.42447 C -0.06285 -0.42701 -0.0651 -0.43118 -0.06805 -0.43395 C -0.07274 -0.43858 -0.07934 -0.44251 -0.08333 -0.44806 C -0.08472 -0.44992 -0.08541 -0.45246 -0.0868 -0.45431 C -0.09045 -0.45917 -0.09618 -0.46194 -0.09982 -0.4668 C -0.10798 -0.4779 -0.10035 -0.47258 -0.11041 -0.47767 C -0.11389 -0.48415 -0.11545 -0.48623 -0.12101 -0.48878 C -0.12552 -0.49363 -0.12864 -0.49757 -0.13403 -0.49965 C -0.13889 -0.50428 -0.1408 -0.5096 -0.14687 -0.51237 C -0.15347 -0.52116 -0.14913 -0.51561 -0.16094 -0.52787 C -0.17014 -0.53735 -0.17448 -0.54915 -0.18212 -0.55933 C -0.18837 -0.56766 -0.19548 -0.57506 -0.20226 -0.58269 C -0.20521 -0.58593 -0.20868 -0.58871 -0.21163 -0.59218 C -0.21458 -0.59565 -0.21684 -0.59981 -0.21979 -0.60328 C -0.22691 -0.61161 -0.23628 -0.6167 -0.24219 -0.62664 C -0.25469 -0.64769 -0.27031 -0.66481 -0.2868 -0.68008 C -0.29479 -0.68748 -0.30503 -0.68725 -0.31389 -0.69095 C -0.32257 -0.69442 -0.33194 -0.69859 -0.34097 -0.69882 C -0.37309 -0.69974 -0.40538 -0.69997 -0.4375 -0.70044 C -0.50885 -0.69974 -0.58107 -0.71246 -0.65156 -0.6972 C -0.65729 -0.69604 -0.66232 -0.69072 -0.66805 -0.68933 C -0.67413 -0.68656 -0.67951 -0.68239 -0.68576 -0.68008 C -0.69236 -0.67383 -0.70087 -0.67152 -0.70694 -0.66435 C -0.71788 -0.6514 -0.72309 -0.63567 -0.72916 -0.61878 C -0.73177 -0.59889 -0.7316 -0.58408 -0.7316 -0.56234 " pathEditMode="relative" rAng="0" ptsTypes="ffffffffffffffffffffffffffffffffffffffffA">
                                      <p:cBhvr>
                                        <p:cTn id="6" dur="10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3" y="-3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58 0.02822 C -0.07326 0.02429 -0.08663 0.02197 -0.09409 0.0155 C -0.09531 0.01457 -0.09618 0.01295 -0.09757 0.01249 C -0.10034 0.01133 -0.10312 0.01156 -0.1059 0.01087 C -0.10989 0.00994 -0.11354 0.0074 -0.11753 0.00624 C -0.13975 0.00046 -0.16232 -0.00394 -0.18472 -0.00949 C -0.19913 -0.01319 -0.21354 -0.01758 -0.22812 -0.02059 C -0.23055 -0.02105 -0.23281 -0.02152 -0.23524 -0.02198 C -0.23993 -0.0229 -0.2493 -0.02522 -0.2493 -0.02499 C -0.25729 -0.03031 -0.26666 -0.0347 -0.27517 -0.03771 C -0.28055 -0.04257 -0.28576 -0.04442 -0.29166 -0.04719 C -0.29513 -0.05159 -0.29757 -0.05459 -0.30225 -0.05645 C -0.30729 -0.06084 -0.31059 -0.06662 -0.31649 -0.06917 C -0.31996 -0.07379 -0.32187 -0.07819 -0.32586 -0.08166 C -0.3276 -0.09045 -0.33281 -0.09716 -0.33645 -0.10502 C -0.34305 -0.11913 -0.34861 -0.13232 -0.35399 -0.14735 C -0.35503 -0.15453 -0.35573 -0.15869 -0.35885 -0.1647 C -0.36076 -0.17627 -0.36354 -0.1876 -0.36579 -0.19917 C -0.36545 -0.24358 -0.3651 -0.288 -0.36458 -0.33241 C -0.36423 -0.36318 -0.3651 -0.39672 -0.34826 -0.42031 C -0.346 -0.42864 -0.34566 -0.43257 -0.33993 -0.43743 C -0.33437 -0.44877 -0.32864 -0.44923 -0.31996 -0.45478 C -0.30659 -0.46334 -0.29479 -0.46565 -0.27986 -0.46727 C -0.27968 -0.46727 -0.18142 -0.46796 -0.14583 -0.46403 C -0.13298 -0.46264 -0.11823 -0.45339 -0.1059 -0.44853 C -0.10104 -0.44414 -0.0967 -0.43859 -0.09166 -0.43442 C -0.08993 -0.42725 -0.08576 -0.42216 -0.0835 -0.41545 C -0.08246 -0.41245 -0.08194 -0.40921 -0.08107 -0.4062 C -0.08073 -0.40458 -0.07986 -0.40134 -0.07986 -0.40111 C -0.0802 -0.37775 -0.08003 -0.35439 -0.08107 -0.33079 C -0.08142 -0.32223 -0.08628 -0.31437 -0.08941 -0.30743 C -0.09097 -0.30419 -0.09409 -0.29794 -0.09409 -0.29771 " pathEditMode="relative" rAng="0" ptsTypes="fffffffffffffffffffffffffffffffA">
                                      <p:cBhvr>
                                        <p:cTn id="10" dur="10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-2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788 0.01688 C 0.16129 0.03192 0.20017 0.01781 0.24149 0.0104 C 0.25469 0.00439 0.27153 0.00393 0.28507 0.00277 C 0.31389 -0.00301 0.34306 -0.00139 0.37205 -0.00509 C 0.38177 -0.00856 0.39149 -0.01226 0.40139 -0.01435 C 0.40868 -0.01758 0.41632 -0.01874 0.42379 -0.02082 C 0.43264 -0.02337 0.44063 -0.02915 0.44965 -0.0317 C 0.45399 -0.0347 0.45799 -0.03586 0.46267 -0.03794 C 0.46771 -0.0428 0.47309 -0.04696 0.47917 -0.04904 C 0.48577 -0.05413 0.49271 -0.05783 0.49913 -0.06316 C 0.50486 -0.06778 0.50972 -0.0731 0.51563 -0.07703 C 0.52083 -0.08444 0.53802 -0.10179 0.54497 -0.10526 C 0.55122 -0.11173 0.56754 -0.12816 0.57083 -0.13672 C 0.57396 -0.14481 0.57656 -0.15406 0.58021 -0.1617 C 0.58386 -0.16979 0.58889 -0.17558 0.5908 -0.18529 C 0.59219 -0.19246 0.59479 -0.19871 0.5967 -0.20565 C 0.59896 -0.21375 0.59983 -0.22138 0.60261 -0.22924 C 0.60295 -0.23294 0.60295 -0.23665 0.60382 -0.24012 C 0.60417 -0.24197 0.60608 -0.24312 0.60625 -0.24497 C 0.60851 -0.26417 0.60764 -0.28545 0.61198 -0.30442 C 0.61094 -0.42679 0.61597 -0.38238 0.60851 -0.43928 C 0.60799 -0.44345 0.59879 -0.47398 0.5967 -0.47838 C 0.59601 -0.48 0.59514 -0.48161 0.59445 -0.48323 C 0.59358 -0.48532 0.59288 -0.4874 0.59202 -0.48948 C 0.59063 -0.49272 0.58733 -0.49873 0.58733 -0.49873 C 0.58594 -0.50613 0.58333 -0.51145 0.58021 -0.5177 C 0.57952 -0.52048 0.57726 -0.53112 0.57674 -0.53181 C 0.57118 -0.53921 0.56684 -0.54916 0.56024 -0.55517 C 0.54948 -0.56489 0.53889 -0.57183 0.52622 -0.57553 C 0.50972 -0.58687 0.4849 -0.58802 0.46615 -0.59126 C 0.42136 -0.59034 0.38941 -0.58941 0.34844 -0.58501 C 0.34531 -0.58386 0.34202 -0.58386 0.33906 -0.58201 C 0.32691 -0.57391 0.34236 -0.57923 0.32847 -0.57553 C 0.31667 -0.5679 0.33038 -0.57761 0.32031 -0.5679 C 0.31181 -0.5598 0.31927 -0.56836 0.31198 -0.56304 C 0.30521 -0.55795 0.29445 -0.54777 0.28976 -0.53968 C 0.28594 -0.53297 0.28351 -0.52672 0.27917 -0.52071 C 0.27691 -0.50868 0.27986 -0.51955 0.27448 -0.50984 C 0.27136 -0.50428 0.27049 -0.49827 0.26736 -0.49249 C 0.26702 -0.49087 0.26667 -0.48925 0.26615 -0.48786 C 0.26545 -0.48624 0.26441 -0.48485 0.26389 -0.48323 C 0.26198 -0.47699 0.26198 -0.47306 0.25903 -0.4675 C 0.25486 -0.44923 0.25556 -0.43003 0.25556 -0.41106 " pathEditMode="relative" rAng="0" ptsTypes="ffffffffffffffffffffffffffffffffffffffffffA">
                                      <p:cBhvr>
                                        <p:cTn id="14" dur="10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13 0.01295 C -0.12917 0.01064 -0.13073 0.00786 -0.13472 0.00347 C -0.1415 -0.00394 -0.15 -0.00995 -0.15834 -0.01365 C -0.16216 -0.01712 -0.16632 -0.01944 -0.17014 -0.02314 C -0.17292 -0.02568 -0.1783 -0.031 -0.1783 -0.031 C -0.18386 -0.04141 -0.17726 -0.031 -0.1842 -0.03725 C -0.18854 -0.04118 -0.18854 -0.04581 -0.19358 -0.04812 C -0.19705 -0.05275 -0.19896 -0.05714 -0.20295 -0.06061 C -0.20608 -0.0731 -0.20156 -0.05714 -0.20764 -0.07009 C -0.21146 -0.07819 -0.21511 -0.08652 -0.21823 -0.09508 C -0.22136 -0.10364 -0.22344 -0.11127 -0.22778 -0.11867 C -0.22917 -0.12492 -0.23021 -0.13024 -0.23247 -0.13602 C -0.23403 -0.14574 -0.23281 -0.13972 -0.23594 -0.15152 C -0.23681 -0.15476 -0.23837 -0.161 -0.23837 -0.161 C -0.24341 -0.20681 -0.24393 -0.2533 -0.23004 -0.29586 C -0.22587 -0.30905 -0.22136 -0.322 -0.21719 -0.33496 C -0.21545 -0.34051 -0.2125 -0.34583 -0.21007 -0.35069 C -0.2092 -0.35231 -0.20764 -0.35531 -0.20764 -0.35531 C -0.20521 -0.36665 -0.19705 -0.37659 -0.19115 -0.38515 C -0.18854 -0.38909 -0.18681 -0.39371 -0.1842 -0.39764 C -0.17743 -0.40759 -0.17031 -0.41546 -0.16302 -0.42425 C -0.14323 -0.44854 -0.12066 -0.4712 -0.09601 -0.48555 C -0.09097 -0.48855 -0.0849 -0.48971 -0.07952 -0.49179 C -0.07327 -0.49434 -0.06702 -0.49781 -0.06059 -0.49966 C -0.05261 -0.5022 -0.0441 -0.50266 -0.03594 -0.50428 C -0.00261 -0.51978 -0.0283 -0.50845 0.06284 -0.50428 C 0.06528 -0.50428 0.06996 -0.50128 0.06996 -0.50128 C 0.07118 -0.50012 0.07222 -0.49873 0.07344 -0.49804 C 0.07482 -0.49711 0.07673 -0.49758 0.07812 -0.49642 C 0.07951 -0.49526 0.08038 -0.49318 0.08177 -0.49179 C 0.08403 -0.48948 0.08871 -0.48555 0.08871 -0.48555 C 0.09496 -0.47282 0.10243 -0.46103 0.10989 -0.44946 C 0.11475 -0.44206 0.11736 -0.43234 0.1217 -0.42425 C 0.12291 -0.41823 0.12378 -0.41407 0.12639 -0.40875 C 0.1368 -0.35554 0.12864 -0.39926 0.12639 -0.25654 C 0.12621 -0.24706 0.1217 -0.23711 0.1217 -0.22693 " pathEditMode="relative" ptsTypes="fffffffffffffffffffffffffffffffffffA">
                                      <p:cBhvr>
                                        <p:cTn id="18" dur="1000" fill="hold"/>
                                        <p:tgtEl>
                                          <p:spTgt spid="245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-0.03146 C -0.00712 -0.04002 -0.00504 -0.05066 -0.00122 -0.05806 C 0.00278 -0.0761 0.00885 -0.09461 0.0151 -0.11126 C 0.01979 -0.12375 0.02222 -0.13786 0.02691 -0.15059 C 0.0342 -0.17002 0.0441 -0.18806 0.05399 -0.20541 C 0.05851 -0.21327 0.06163 -0.22183 0.06701 -0.229 C 0.06892 -0.2371 0.07413 -0.2408 0.07864 -0.24612 C 0.08542 -0.25422 0.09201 -0.26301 0.09878 -0.27134 C 0.10538 -0.27943 0.10555 -0.28151 0.11285 -0.28845 C 0.11805 -0.29331 0.11927 -0.29054 0.12465 -0.29794 C 0.13055 -0.30603 0.13663 -0.3102 0.1434 -0.31668 C 0.15312 -0.32593 0.1625 -0.33587 0.17274 -0.3449 C 0.17604 -0.34767 0.18003 -0.34837 0.18333 -0.35114 C 0.18941 -0.35646 0.19462 -0.36248 0.20104 -0.36687 C 0.20503 -0.36965 0.20903 -0.36988 0.21285 -0.37312 C 0.22222 -0.38098 0.23246 -0.38977 0.2434 -0.39347 C 0.25052 -0.40041 0.25833 -0.40527 0.26701 -0.40758 C 0.27621 -0.41267 0.2868 -0.41591 0.29635 -0.42008 C 0.29948 -0.42146 0.3026 -0.42216 0.30573 -0.42331 C 0.30729 -0.42378 0.31042 -0.42493 0.31042 -0.4247 C 0.33038 -0.44066 0.37049 -0.44321 0.39392 -0.44992 C 0.40764 -0.44853 0.41562 -0.44483 0.42812 -0.44205 C 0.4408 -0.43488 0.4566 -0.43072 0.47049 -0.42794 C 0.47674 -0.42401 0.48281 -0.41869 0.48924 -0.41545 C 0.49687 -0.41152 0.50729 -0.41105 0.5151 -0.4092 C 0.51632 -0.40897 0.51753 -0.40828 0.51875 -0.40758 C 0.52031 -0.40666 0.5217 -0.40504 0.52344 -0.40458 C 0.52812 -0.40342 0.53281 -0.40342 0.5375 -0.40296 C 0.54462 -0.40041 0.55069 -0.39671 0.55746 -0.39347 C 0.56389 -0.39047 0.57101 -0.38862 0.5776 -0.38561 C 0.58507 -0.38237 0.5901 -0.37312 0.59757 -0.36988 C 0.60729 -0.35692 0.5941 -0.37335 0.60573 -0.36225 C 0.60903 -0.35901 0.61389 -0.35068 0.61632 -0.34652 C 0.62066 -0.33934 0.62239 -0.33287 0.62812 -0.32755 C 0.62969 -0.32454 0.63125 -0.3213 0.63281 -0.31829 C 0.63368 -0.31668 0.63524 -0.31344 0.63524 -0.31321 C 0.63767 -0.29886 0.64549 -0.28383 0.65156 -0.27134 C 0.65469 -0.25075 0.66528 -0.23409 0.66805 -0.21327 C 0.66771 -0.16678 0.66771 -0.12028 0.66701 -0.07379 C 0.66684 -0.06292 0.66128 -0.05228 0.66111 -0.04071 C 0.66076 -0.02614 0.66111 -0.01156 0.66111 0.00301 " pathEditMode="relative" rAng="0" ptsTypes="ffffffffffffffffffffffffffffffffffffffffA">
                                      <p:cBhvr>
                                        <p:cTn id="22" dur="500" fill="hold"/>
                                        <p:tgtEl>
                                          <p:spTgt spid="24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5" y="-1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92" grpId="0"/>
      <p:bldP spid="24593" grpId="0"/>
      <p:bldP spid="24594" grpId="0"/>
      <p:bldP spid="24595" grpId="0"/>
      <p:bldP spid="24596" grpId="0"/>
      <p:bldP spid="24604" grpId="0"/>
      <p:bldP spid="24605" grpId="0"/>
      <p:bldP spid="24606" grpId="0"/>
      <p:bldP spid="24607" grpId="0"/>
    </p:bldLst>
  </p:timing>
</p:sld>
</file>

<file path=ppt/theme/theme1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311</Words>
  <Application>Microsoft Office PowerPoint</Application>
  <PresentationFormat>Экран (4:3)</PresentationFormat>
  <Paragraphs>86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47</cp:revision>
  <dcterms:created xsi:type="dcterms:W3CDTF">2012-04-16T09:50:07Z</dcterms:created>
  <dcterms:modified xsi:type="dcterms:W3CDTF">2013-01-14T14:19:33Z</dcterms:modified>
</cp:coreProperties>
</file>