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4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4D14-A7B2-4B7F-BDF6-97BBFD9CE602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AFFA4C-530D-4B3B-BA79-3A95494DB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4D14-A7B2-4B7F-BDF6-97BBFD9CE602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FA4C-530D-4B3B-BA79-3A95494DB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4D14-A7B2-4B7F-BDF6-97BBFD9CE602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FA4C-530D-4B3B-BA79-3A95494DB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4D14-A7B2-4B7F-BDF6-97BBFD9CE602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AFFA4C-530D-4B3B-BA79-3A95494DB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4D14-A7B2-4B7F-BDF6-97BBFD9CE602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FA4C-530D-4B3B-BA79-3A95494DBC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4D14-A7B2-4B7F-BDF6-97BBFD9CE602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FA4C-530D-4B3B-BA79-3A95494DB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4D14-A7B2-4B7F-BDF6-97BBFD9CE602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AFFA4C-530D-4B3B-BA79-3A95494DBC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4D14-A7B2-4B7F-BDF6-97BBFD9CE602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FA4C-530D-4B3B-BA79-3A95494DB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4D14-A7B2-4B7F-BDF6-97BBFD9CE602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FA4C-530D-4B3B-BA79-3A95494DB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4D14-A7B2-4B7F-BDF6-97BBFD9CE602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FA4C-530D-4B3B-BA79-3A95494DB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E4D14-A7B2-4B7F-BDF6-97BBFD9CE602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FA4C-530D-4B3B-BA79-3A95494DBC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87E4D14-A7B2-4B7F-BDF6-97BBFD9CE602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AFFA4C-530D-4B3B-BA79-3A95494DBC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pravmir.ru/wp-content/uploads/2012/05/33.jpg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pravmir.ru/wp-content/uploads/2012/05/08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hyperlink" Target="http://www.pravmir.ru/wp-content/uploads/2012/05/06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pravmir.ru/wp-content/uploads/2012/05/172.jpg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pravmir.ru/wp-content/uploads/2012/05/231.jpg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pravmir.ru/wp-content/uploads/2012/05/251.jpg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pravmir.ru/wp-content/uploads/2012/05/29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hyperlink" Target="http://www.pravmir.ru/wp-content/uploads/2012/05/30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pravmir.ru/wp-content/uploads/2012/05/32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76672"/>
            <a:ext cx="9144000" cy="2088232"/>
          </a:xfrm>
        </p:spPr>
        <p:txBody>
          <a:bodyPr anchor="t"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Георгий Победоносец </a:t>
            </a:r>
            <a:br>
              <a:rPr lang="ru-RU" dirty="0" smtClean="0"/>
            </a:br>
            <a:r>
              <a:rPr lang="ru-RU" dirty="0" smtClean="0"/>
              <a:t>– доблестный защитник Отечества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2996952"/>
            <a:ext cx="4788024" cy="230425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О, Родина Святая,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Какое сердце не дрожит,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Тебя благословляя?...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В. А. Жуковский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6"/>
          <p:cNvSpPr txBox="1"/>
          <p:nvPr/>
        </p:nvSpPr>
        <p:spPr>
          <a:xfrm>
            <a:off x="285720" y="5371919"/>
            <a:ext cx="3924944" cy="1486081"/>
          </a:xfrm>
          <a:prstGeom prst="rect">
            <a:avLst/>
          </a:prstGeom>
          <a:noFill/>
        </p:spPr>
        <p:txBody>
          <a:bodyPr anchor="ctr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Преподаватель</a:t>
            </a:r>
          </a:p>
          <a:p>
            <a:pPr algn="ctr"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истории, обществознания, МХК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МБОУ «СОШ № 48» </a:t>
            </a: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Владивостока </a:t>
            </a:r>
          </a:p>
          <a:p>
            <a:pPr algn="ctr"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Шабалина Светлана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Николаевна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841248"/>
          </a:xfrm>
        </p:spPr>
        <p:txBody>
          <a:bodyPr/>
          <a:lstStyle/>
          <a:p>
            <a:pPr algn="ctr"/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95536" y="1115453"/>
            <a:ext cx="8748464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123825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www.ikona.ru/georg03.html</a:t>
            </a:r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12382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http://www.pravmir.ru/svyatoj-velikomuchenik-georgiy-pobedonosets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endParaRPr lang="ru-RU" sz="1400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123825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artcomma.livejournal.com/8887.html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1238250" algn="l"/>
              </a:tabLs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www.iconworld.ru/products/61</a:t>
            </a: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1238250" algn="l"/>
              </a:tabLs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http://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days.pravoslavie.ru/Images/ii497&amp;4217.htm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tabLst>
                <a:tab pos="1238250" algn="l"/>
              </a:tabLst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  <a:tabLst>
                <a:tab pos="1238250" algn="l"/>
              </a:tabLst>
            </a:pPr>
            <a:endParaRPr lang="ru-RU" dirty="0"/>
          </a:p>
          <a:p>
            <a:pPr marL="228600" marR="0" lvl="0" indent="-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12382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Витторе Карпаччо. Битва святого Георгия с драконом. Ок. 1507г. Скуола ди Сан-Джорджо, Венеция">
            <a:hlinkClick r:id="rId2" tooltip="&quot;Витторе Карпаччо. Битва святого Георгия с драконом. Ок. 1507г. Скуола ди Сан-Джорджо, Венеция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3573016"/>
            <a:ext cx="7344816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95536" y="6309320"/>
            <a:ext cx="831041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Витторе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Карпаччо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. Битва святого Георгия с драконом. Ок. 1507г.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Скуола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 ди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Сан-Джорджо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, Венеция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841248"/>
          </a:xfrm>
        </p:spPr>
        <p:txBody>
          <a:bodyPr/>
          <a:lstStyle/>
          <a:p>
            <a:pPr algn="ctr"/>
            <a:r>
              <a:rPr lang="ru-RU" dirty="0" smtClean="0"/>
              <a:t>Георгий Победоносец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8376" y="1268760"/>
            <a:ext cx="4456112" cy="472440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1600" dirty="0" smtClean="0"/>
              <a:t>		</a:t>
            </a:r>
          </a:p>
          <a:p>
            <a:pPr algn="just">
              <a:buNone/>
            </a:pPr>
            <a:r>
              <a:rPr lang="ru-RU" sz="1600" dirty="0" smtClean="0"/>
              <a:t>	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Св. великомученик Георгий родился в Малоазийской области, Каппадокии, от знатных, благочестивых и богатых родителей – христиан, в царствование самого ужасного гонителя христиан, императора Диоклетиана. От рождения своего Георгий одарен был от Бога высокими умственными дарованиями, телесною красотой и здоровьем. В доме своих родителей он получил прекрасное христианское воспитание и с детства был глубоко благочестивым, добрым и любящим мальчиком.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Св. Георгий оплечный. Кон. XII - нач.XIII в. Монастырь св. Екатерины на горе Синай">
            <a:hlinkClick r:id="rId2" tooltip="&quot;Св. Георгий оплечный. Кон. XII - нач.XIII в. Монастырь св. Екатерины на горе Синай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1196752"/>
            <a:ext cx="3960440" cy="5282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004048" y="5589240"/>
            <a:ext cx="41399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Св. Георгий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оплечный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. Кон. XII -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нач.XIII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 в. Монастырь св. Екатерины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на горе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Синай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Икона. 1130 - 1140 гг. Новгород. ГТГ, Москва">
            <a:hlinkClick r:id="rId4" tooltip="&quot;Икона. 1130 - 1140 гг. Новгород. ГТГ, Москва&quot;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1196752"/>
            <a:ext cx="3600400" cy="54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83568" y="5980639"/>
            <a:ext cx="34563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Икона. 1130 - 1140 гг. Новгород. ГТГ, Москва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841248"/>
          </a:xfrm>
        </p:spPr>
        <p:txBody>
          <a:bodyPr/>
          <a:lstStyle/>
          <a:p>
            <a:pPr algn="ctr"/>
            <a:r>
              <a:rPr lang="ru-RU" dirty="0" smtClean="0"/>
              <a:t>Георгий Победоносец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1124744"/>
            <a:ext cx="4275584" cy="5733256"/>
          </a:xfrm>
        </p:spPr>
        <p:txBody>
          <a:bodyPr anchor="ctr">
            <a:normAutofit fontScale="70000" lnSpcReduction="20000"/>
          </a:bodyPr>
          <a:lstStyle/>
          <a:p>
            <a:pPr algn="just">
              <a:buNone/>
            </a:pPr>
            <a:r>
              <a:rPr lang="ru-RU" sz="1600" dirty="0" smtClean="0"/>
              <a:t>		</a:t>
            </a:r>
          </a:p>
          <a:p>
            <a:pPr algn="just">
              <a:buNone/>
            </a:pPr>
            <a:r>
              <a:rPr lang="ru-RU" sz="1600" dirty="0" smtClean="0"/>
              <a:t>		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Диоклитиан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поддавшись влиянию врагов христианства, решил истребить христианство силой меча и ужасами казней.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Повелено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было разыскивать христиан и заставлять их отрекаться от Христа и принимать язычество, а несогласных на это подвергать самым страшным истязаниям, пыткам и казням. 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Услышав однажды на суде бесчеловечный приговор об истреблении христиан, св. Георгий воспламенился состраданием к ним. Предвидя, что его тоже ожидают страдания, Георгий раздал свое имущество бедным, отпустил на волю своих рабов, явился к Диоклетиану и, объявив себя христианином, обличил его в жестокости и несправедливости. </a:t>
            </a:r>
          </a:p>
          <a:p>
            <a:pPr algn="just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716016" y="6021288"/>
            <a:ext cx="44279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св. Георгия о змие.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Перв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. половина XV в. Новгород. ГТГ, Москва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Чудо св. Георгия о змие. Перв. половина XV в. Новгород. ГТГ, Москва">
            <a:hlinkClick r:id="rId2" tooltip="&quot;Чудо св. Георгия о змие. Перв. половина XV в. Новгород. ГТГ, Москва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196752"/>
            <a:ext cx="3960440" cy="52565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841248"/>
          </a:xfrm>
        </p:spPr>
        <p:txBody>
          <a:bodyPr/>
          <a:lstStyle/>
          <a:p>
            <a:pPr algn="ctr"/>
            <a:r>
              <a:rPr lang="ru-RU" dirty="0" smtClean="0"/>
              <a:t>Георгий Победоносец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1124744"/>
            <a:ext cx="4635624" cy="5472608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1600" dirty="0" smtClean="0"/>
              <a:t>		</a:t>
            </a:r>
          </a:p>
          <a:p>
            <a:pPr algn="just">
              <a:buNone/>
            </a:pPr>
            <a:r>
              <a:rPr lang="ru-RU" sz="1600" dirty="0" smtClean="0"/>
              <a:t>	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 безрезультатных уговоров отречься от Христа император приказал подвергнуть святого различным мучениям. Св. Георгий был заключен в темницу, где его положили спиной на землю, ноги заключили в колодки, а на грудь положили тяжелый камень. Но Св. Георгий мужественно переносил страдания и прославлял Господа. Тогда мучители Георгия начали изощряться в жестокости. Они били святого воловьими жилами, колесовали, бросали в негашеную известь, принуждали бежать в сапогах с острыми гвоздями внутри. Святой мученик все терпеливо переносил. В конце концов император приказал отрубить мечом голову святому. Так святой страдалец отошел ко Христу 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Никомидии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303 году.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в. Георгий на троне. Нач. XVI в. Болгария. Художественная галерея, Пловдив">
            <a:hlinkClick r:id="rId2" tooltip="&quot;Св. Георгий на троне. Нач. XVI в. Болгария. Художественная галерея, Пловдив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412776"/>
            <a:ext cx="3307085" cy="52109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427984" y="6093296"/>
            <a:ext cx="47160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св. Георгий на троне.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Нач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. XVI в. Болгария, Пловдив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841248"/>
          </a:xfrm>
        </p:spPr>
        <p:txBody>
          <a:bodyPr/>
          <a:lstStyle/>
          <a:p>
            <a:pPr algn="ctr"/>
            <a:r>
              <a:rPr lang="ru-RU" dirty="0" smtClean="0"/>
              <a:t>Георгий Победоносец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1124744"/>
            <a:ext cx="4635624" cy="259228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1600" dirty="0" smtClean="0"/>
              <a:t>		</a:t>
            </a:r>
          </a:p>
          <a:p>
            <a:pPr algn="just">
              <a:buNone/>
            </a:pPr>
            <a:r>
              <a:rPr lang="ru-RU" sz="1600" dirty="0" smtClean="0"/>
              <a:t>		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Великомученика Георгия за мужество и за духовную победу над мучителями, которые не смогли заставить его отказаться от христианства, а также за чудодейственную помощь людям в опасности — называют еще Победоносцем. </a:t>
            </a:r>
            <a:endParaRPr lang="ru-RU" sz="3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788024" y="5919086"/>
            <a:ext cx="41399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Св. Георгий с усеченной главой. XVI в. ГИМ, Москва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Св. Георгий с усеченной главой. XVI в. ГИМ, Москва">
            <a:hlinkClick r:id="rId2" tooltip="&quot;Св. Георгий с усеченной главой. XVI в. ГИМ, Москва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412776"/>
            <a:ext cx="3614936" cy="5066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841248"/>
          </a:xfrm>
        </p:spPr>
        <p:txBody>
          <a:bodyPr/>
          <a:lstStyle/>
          <a:p>
            <a:pPr algn="ctr"/>
            <a:r>
              <a:rPr lang="ru-RU" dirty="0" smtClean="0"/>
              <a:t>Георгий Победоносец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11960" y="5301208"/>
            <a:ext cx="25735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Св. Георгий. Скульптура фасада собора Нотр-Дам в г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Шартре.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1230-1235 гг. Ранняя готика. Франция.</a:t>
            </a:r>
          </a:p>
        </p:txBody>
      </p:sp>
      <p:pic>
        <p:nvPicPr>
          <p:cNvPr id="6" name="Рисунок 5" descr="Св. Георгий. Скульптура фасада собора Нотр-Дам в г.Шартре. 1230-1235 гг. Ранняя готика. Франция.">
            <a:hlinkClick r:id="rId2" tooltip="&quot;Св. Георгий. Скульптура фасада собора Нотр-Дам в г.Шартре. 1230-1235 гг. Ранняя готика. Франция.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20272" y="1196752"/>
            <a:ext cx="1943100" cy="5486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Донателло. Св.Георгий. 1415-1417 гг. Раннее Возрождение. Фасад церкви Ор Сан-Микеле, Флоренция">
            <a:hlinkClick r:id="rId4" tooltip="&quot;Донателло. Св.Георгий. 1415-1417 гг. Раннее Возрождение. Фасад церкви Ор Сан-Микеле, Флоренция&quot;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1196752"/>
            <a:ext cx="3744416" cy="54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067944" y="1345704"/>
            <a:ext cx="262778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Донателло. Св.Георгий. 1415-1417 гг. Раннее Возрождение. Фасад церкви Ор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Сан-Микеле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, Флоренция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184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афаэль Санти. Св. Георгий, побеждающий дракона. 1505г. Лувр, Париж">
            <a:hlinkClick r:id="rId2" tooltip="&quot;Рафаэль Санти. Св. Георгий, побеждающий дракона. 1505г. Лувр, Париж&quot;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340768"/>
            <a:ext cx="4320480" cy="5184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841248"/>
          </a:xfrm>
        </p:spPr>
        <p:txBody>
          <a:bodyPr/>
          <a:lstStyle/>
          <a:p>
            <a:pPr algn="ctr"/>
            <a:r>
              <a:rPr lang="ru-RU" dirty="0" smtClean="0"/>
              <a:t>Георгий Победоносец</a:t>
            </a:r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67544" y="5445224"/>
            <a:ext cx="38884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/>
              <a:t>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Рафаэль Санти. Св. Георгий, побеждающий дракона. 1505г. Лувр,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Париж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Питер Пауль Рубенс. Св. Георгий, побеждающий дракона. 1607-1610 г. Музей Прадо, Мадрид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1268760"/>
            <a:ext cx="4104456" cy="5184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932040" y="5517232"/>
            <a:ext cx="37799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Питер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Пауль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"/>
                <a:ea typeface="Times New Roman" pitchFamily="18" charset="0"/>
                <a:cs typeface="Times New Roman" pitchFamily="18" charset="0"/>
              </a:rPr>
              <a:t> Рубенс. Св. Георгий, побеждающий дракона. 1607-1610 г. Музей Прадо, Мадрид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922076"/>
            <a:ext cx="9144000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Сребреник новгородского князя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Ярослава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Владимировича (987—1015).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лицевой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стороне монеты — св. Георгий,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оборотной (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гальванокопия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— родовой знак Рюриковичей и надпись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Ярославле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сребро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".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Уникальный по сохранности экземпляр найден в 1838 г. близ Тарту.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Диаметр 25 мм.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Государственный Эрмитаж. 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3212976"/>
            <a:ext cx="3361556" cy="33615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532" name="Picture 4" descr="Изображени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3212976"/>
            <a:ext cx="3361556" cy="33615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0" y="0"/>
            <a:ext cx="9144000" cy="1029888"/>
          </a:xfrm>
          <a:prstGeom prst="rect">
            <a:avLst/>
          </a:prstGeom>
        </p:spPr>
        <p:txBody>
          <a:bodyPr vert="horz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Георгий Победоносец стал идеальным образом воина-защитнка Родины </a:t>
            </a: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298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Георгий Победоносец стал идеальным образом воина-защитнка Родины </a:t>
            </a:r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419872" y="1268760"/>
            <a:ext cx="24117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Герб Москвы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://obrazz.ru/uploaded/emblems/1420_45_big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1196752"/>
            <a:ext cx="5256584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94</TotalTime>
  <Words>248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 Георгий Победоносец  – доблестный защитник Отечества</vt:lpstr>
      <vt:lpstr>Георгий Победоносец</vt:lpstr>
      <vt:lpstr>Георгий Победоносец</vt:lpstr>
      <vt:lpstr>Георгий Победоносец</vt:lpstr>
      <vt:lpstr>Георгий Победоносец</vt:lpstr>
      <vt:lpstr>Георгий Победоносец</vt:lpstr>
      <vt:lpstr>Георгий Победоносец</vt:lpstr>
      <vt:lpstr>Слайд 8</vt:lpstr>
      <vt:lpstr>Георгий Победоносец стал идеальным образом воина-защитнка Родины 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Георгий Победоносец  – доблестный защитник Отечества</dc:title>
  <dc:creator>1</dc:creator>
  <cp:lastModifiedBy>Sony</cp:lastModifiedBy>
  <cp:revision>2</cp:revision>
  <dcterms:created xsi:type="dcterms:W3CDTF">2012-12-20T13:18:21Z</dcterms:created>
  <dcterms:modified xsi:type="dcterms:W3CDTF">2013-01-14T19:29:44Z</dcterms:modified>
</cp:coreProperties>
</file>