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94" r:id="rId4"/>
    <p:sldId id="291" r:id="rId5"/>
    <p:sldId id="296" r:id="rId6"/>
    <p:sldId id="292" r:id="rId7"/>
    <p:sldId id="293" r:id="rId8"/>
    <p:sldId id="297" r:id="rId9"/>
    <p:sldId id="298" r:id="rId10"/>
    <p:sldId id="28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5F4637"/>
    <a:srgbClr val="963D00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gray">
          <a:xfrm>
            <a:off x="0" y="4241800"/>
            <a:ext cx="91440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0" y="0"/>
            <a:ext cx="9144000" cy="4508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7439025" y="4508500"/>
            <a:ext cx="1704975" cy="93663"/>
          </a:xfrm>
          <a:prstGeom prst="rect">
            <a:avLst/>
          </a:prstGeom>
          <a:solidFill>
            <a:schemeClr val="accent1">
              <a:alpha val="8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gray">
          <a:xfrm>
            <a:off x="1619250" y="404813"/>
            <a:ext cx="7524750" cy="16557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gray">
          <a:xfrm>
            <a:off x="0" y="2781300"/>
            <a:ext cx="7451725" cy="23034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9" name="Picture 12" descr="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gray">
          <a:xfrm>
            <a:off x="533400" y="5567363"/>
            <a:ext cx="14351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0" y="2781300"/>
            <a:ext cx="4235450" cy="2295525"/>
            <a:chOff x="0" y="1752"/>
            <a:chExt cx="2668" cy="1446"/>
          </a:xfrm>
        </p:grpSpPr>
        <p:pic>
          <p:nvPicPr>
            <p:cNvPr id="11" name="Picture 15" descr="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gray">
            <a:xfrm>
              <a:off x="0" y="1752"/>
              <a:ext cx="2668" cy="1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8" descr="5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gray">
            <a:xfrm>
              <a:off x="0" y="1752"/>
              <a:ext cx="2562" cy="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2843213" y="404813"/>
            <a:ext cx="6300787" cy="1660525"/>
            <a:chOff x="1791" y="255"/>
            <a:chExt cx="3969" cy="1046"/>
          </a:xfrm>
        </p:grpSpPr>
        <p:pic>
          <p:nvPicPr>
            <p:cNvPr id="14" name="Picture 14" descr="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gray">
            <a:xfrm>
              <a:off x="1791" y="255"/>
              <a:ext cx="3969" cy="1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9" descr="6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gray">
            <a:xfrm>
              <a:off x="2200" y="255"/>
              <a:ext cx="3560" cy="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" name="Picture 20" descr="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gray">
          <a:xfrm>
            <a:off x="0" y="0"/>
            <a:ext cx="29908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23"/>
          <p:cNvSpPr txBox="1">
            <a:spLocks noChangeArrowheads="1"/>
          </p:cNvSpPr>
          <p:nvPr/>
        </p:nvSpPr>
        <p:spPr bwMode="gray">
          <a:xfrm>
            <a:off x="63500" y="293688"/>
            <a:ext cx="1303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pic>
        <p:nvPicPr>
          <p:cNvPr id="18" name="Picture 16" descr="1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gray">
          <a:xfrm rot="2324177" flipH="1">
            <a:off x="1733550" y="3008313"/>
            <a:ext cx="822325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7" descr="4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gray">
          <a:xfrm>
            <a:off x="2268538" y="0"/>
            <a:ext cx="6875462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5257800"/>
            <a:ext cx="7772400" cy="990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33900" y="6096000"/>
            <a:ext cx="4419600" cy="533400"/>
          </a:xfrm>
        </p:spPr>
        <p:txBody>
          <a:bodyPr/>
          <a:lstStyle>
            <a:lvl1pPr marL="0" indent="0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716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6670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7F0436-2EEB-4628-AAE3-A04097F34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3C138-9255-413E-A9C5-4231BF99E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61150" y="239713"/>
            <a:ext cx="2066925" cy="5886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9713"/>
            <a:ext cx="6051550" cy="5886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C9E96-3BA6-47BF-949E-582BB930CB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5CDFD-F479-44F8-93C5-6EF3CDE0A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3F61B-BE0A-44A3-A8A2-3574CA797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00E50-CE56-4DE1-9186-E23CD0FB9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F42D4-4CED-4826-8543-5CB389C6D0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D3BFB-3CEE-4D67-999A-C8995EA2B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D9F3F-6F4E-4A00-B361-D121B3C55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51D2B-F5F5-451C-B54E-7C8E7B13E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794B2-E283-4ECE-B015-CDE7BB69E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A07EF-B15C-4499-A2FA-D464793971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DFFC1-F3A3-43FD-B9E8-5250CE14F9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10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gray">
          <a:xfrm>
            <a:off x="0" y="828675"/>
            <a:ext cx="9144000" cy="602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0" y="685800"/>
            <a:ext cx="9144000" cy="381000"/>
          </a:xfrm>
          <a:prstGeom prst="rect">
            <a:avLst/>
          </a:prstGeom>
          <a:solidFill>
            <a:schemeClr val="accent1">
              <a:alpha val="89999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gray">
          <a:xfrm>
            <a:off x="0" y="0"/>
            <a:ext cx="9144000" cy="8382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gray">
          <a:xfrm>
            <a:off x="838200" y="146050"/>
            <a:ext cx="8305800" cy="815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30" name="Picture 12" descr="6"/>
          <p:cNvPicPr>
            <a:picLocks noChangeAspect="1" noChangeArrowheads="1"/>
          </p:cNvPicPr>
          <p:nvPr/>
        </p:nvPicPr>
        <p:blipFill>
          <a:blip r:embed="rId16" cstate="screen"/>
          <a:srcRect r="48404" b="35051"/>
          <a:stretch>
            <a:fillRect/>
          </a:stretch>
        </p:blipFill>
        <p:spPr bwMode="gray">
          <a:xfrm>
            <a:off x="7046913" y="127000"/>
            <a:ext cx="2097087" cy="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295400"/>
            <a:ext cx="82296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A0BCC36D-F509-4810-9E68-5EB8129CC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8" name="Picture 14" descr="11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gray">
          <a:xfrm rot="10395266">
            <a:off x="228600" y="1306513"/>
            <a:ext cx="8604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1"/>
          <p:cNvPicPr>
            <a:picLocks noChangeAspect="1" noChangeArrowheads="1"/>
          </p:cNvPicPr>
          <p:nvPr/>
        </p:nvPicPr>
        <p:blipFill>
          <a:blip r:embed="rId18" cstate="screen"/>
          <a:srcRect/>
          <a:stretch>
            <a:fillRect/>
          </a:stretch>
        </p:blipFill>
        <p:spPr bwMode="gray">
          <a:xfrm rot="-936155">
            <a:off x="304800" y="-76200"/>
            <a:ext cx="4429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1" descr="3"/>
          <p:cNvPicPr>
            <a:picLocks noChangeAspect="1" noChangeArrowheads="1"/>
          </p:cNvPicPr>
          <p:nvPr/>
        </p:nvPicPr>
        <p:blipFill>
          <a:blip r:embed="rId19" cstate="screen"/>
          <a:srcRect r="32556"/>
          <a:stretch>
            <a:fillRect/>
          </a:stretch>
        </p:blipFill>
        <p:spPr bwMode="gray">
          <a:xfrm>
            <a:off x="6096000" y="127000"/>
            <a:ext cx="30480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54088" y="239713"/>
            <a:ext cx="7773987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5085184"/>
            <a:ext cx="7772400" cy="1584176"/>
          </a:xfrm>
        </p:spPr>
        <p:txBody>
          <a:bodyPr/>
          <a:lstStyle/>
          <a:p>
            <a:pPr algn="ctr" eaLnBrk="1" hangingPunct="1"/>
            <a:r>
              <a:rPr lang="ru-RU" sz="3600" dirty="0" smtClean="0"/>
              <a:t>«История символа (герба)</a:t>
            </a:r>
            <a:br>
              <a:rPr lang="ru-RU" sz="3600" dirty="0" smtClean="0"/>
            </a:br>
            <a:r>
              <a:rPr lang="ru-RU" sz="3600" dirty="0" smtClean="0"/>
              <a:t>Красногвардейского района»</a:t>
            </a:r>
            <a:br>
              <a:rPr lang="ru-RU" sz="3600" dirty="0" smtClean="0"/>
            </a:br>
            <a:r>
              <a:rPr lang="ru-RU" sz="1800" dirty="0" smtClean="0"/>
              <a:t>Выполнил ученик 7 </a:t>
            </a:r>
            <a:r>
              <a:rPr lang="ru-RU" sz="1800" dirty="0" err="1" smtClean="0"/>
              <a:t>кл</a:t>
            </a:r>
            <a:r>
              <a:rPr lang="ru-RU" sz="1800" dirty="0" smtClean="0"/>
              <a:t>. МОУ СОШ №</a:t>
            </a:r>
            <a:r>
              <a:rPr lang="ru-RU" sz="1800" smtClean="0"/>
              <a:t>11 с.Красногвардейское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Диканев</a:t>
            </a:r>
            <a:r>
              <a:rPr lang="ru-RU" sz="1800" dirty="0" smtClean="0"/>
              <a:t> Алексей</a:t>
            </a:r>
            <a:endParaRPr lang="en-US" sz="36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3124200"/>
            <a:ext cx="4419600" cy="533400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Исследовательская работа </a:t>
            </a:r>
          </a:p>
          <a:p>
            <a:pPr algn="ctr" eaLnBrk="1" hangingPunct="1"/>
            <a:r>
              <a:rPr lang="ru-RU" sz="3600" b="1" smtClean="0"/>
              <a:t>на тему:</a:t>
            </a:r>
            <a:endParaRPr lang="en-US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676400" y="1447800"/>
            <a:ext cx="7162800" cy="4724400"/>
          </a:xfrm>
        </p:spPr>
        <p:txBody>
          <a:bodyPr/>
          <a:lstStyle/>
          <a:p>
            <a:pPr eaLnBrk="1" hangingPunct="1"/>
            <a:r>
              <a:rPr lang="ru-RU" sz="5700" smtClean="0">
                <a:solidFill>
                  <a:schemeClr val="bg2"/>
                </a:solidFill>
              </a:rPr>
              <a:t>Выполнил:</a:t>
            </a:r>
            <a:r>
              <a:rPr lang="ru-RU" sz="5700" smtClean="0"/>
              <a:t/>
            </a:r>
            <a:br>
              <a:rPr lang="ru-RU" sz="5700" smtClean="0"/>
            </a:br>
            <a:r>
              <a:rPr lang="ru-RU" sz="5700" smtClean="0"/>
              <a:t>Диканев Алексей</a:t>
            </a:r>
            <a:br>
              <a:rPr lang="ru-RU" sz="5700" smtClean="0"/>
            </a:br>
            <a:r>
              <a:rPr lang="ru-RU" sz="5700" smtClean="0"/>
              <a:t>8 класс</a:t>
            </a:r>
            <a:br>
              <a:rPr lang="ru-RU" sz="5700" smtClean="0"/>
            </a:br>
            <a:r>
              <a:rPr lang="ru-RU" sz="5700" smtClean="0"/>
              <a:t>СОШ №11 </a:t>
            </a:r>
            <a:endParaRPr lang="en-US" sz="5700" smtClean="0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gray">
          <a:xfrm>
            <a:off x="5886450" y="6281738"/>
            <a:ext cx="74613" cy="152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  <p:bldP spid="358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609600" y="239713"/>
            <a:ext cx="8118475" cy="688975"/>
          </a:xfrm>
        </p:spPr>
        <p:txBody>
          <a:bodyPr/>
          <a:lstStyle/>
          <a:p>
            <a:pPr eaLnBrk="1" hangingPunct="1"/>
            <a:r>
              <a:rPr lang="ru-RU" smtClean="0"/>
              <a:t>Карта Красногвардейского района</a:t>
            </a:r>
          </a:p>
        </p:txBody>
      </p:sp>
      <p:pic>
        <p:nvPicPr>
          <p:cNvPr id="5" name="Содержимое 4" descr="Красногвардейский район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09600" y="1295400"/>
            <a:ext cx="7848600" cy="540273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Уляпский курган</a:t>
            </a:r>
          </a:p>
        </p:txBody>
      </p:sp>
      <p:pic>
        <p:nvPicPr>
          <p:cNvPr id="5" name="Содержимое 4" descr="№3 Находки при раскопках в а.Уляп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486400" y="1524000"/>
            <a:ext cx="3315428" cy="46360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457200" y="1600200"/>
            <a:ext cx="4114800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2"/>
                </a:solidFill>
              </a:rPr>
              <a:t>	</a:t>
            </a:r>
            <a:r>
              <a:rPr lang="ru-RU" sz="1600">
                <a:solidFill>
                  <a:schemeClr val="bg2"/>
                </a:solidFill>
              </a:rPr>
              <a:t>Уляпские курганы – древние могильные холмы, датируемые 5-4 веками до н.э.</a:t>
            </a:r>
          </a:p>
          <a:p>
            <a:r>
              <a:rPr lang="ru-RU" sz="1600">
                <a:solidFill>
                  <a:schemeClr val="bg2"/>
                </a:solidFill>
              </a:rPr>
              <a:t>		В Уляпе и вокруг него насчитывалось около 200 таких холмов.</a:t>
            </a:r>
          </a:p>
          <a:p>
            <a:r>
              <a:rPr lang="ru-RU" sz="1600">
                <a:solidFill>
                  <a:schemeClr val="bg2"/>
                </a:solidFill>
              </a:rPr>
              <a:t>		Впервые их изучение началось в 1898 году известным русским археологом, профессором Санкт-Петербургского университета Николаем Ивановичем Веселовским.</a:t>
            </a:r>
          </a:p>
          <a:p>
            <a:r>
              <a:rPr lang="ru-RU" sz="1600">
                <a:solidFill>
                  <a:schemeClr val="bg2"/>
                </a:solidFill>
              </a:rPr>
              <a:t>		В том далеком году он со своей экспедицией провел раскопки двух больших курганов, расположенных на территории самого аула и именуемых аульчанами «Джигуновским» и «Цугановским» -  по фамилиям рядом живущих семей.</a:t>
            </a:r>
          </a:p>
        </p:txBody>
      </p:sp>
      <p:sp>
        <p:nvSpPr>
          <p:cNvPr id="5125" name="AutoShape 6"/>
          <p:cNvSpPr>
            <a:spLocks noChangeArrowheads="1"/>
          </p:cNvSpPr>
          <p:nvPr/>
        </p:nvSpPr>
        <p:spPr bwMode="gray">
          <a:xfrm>
            <a:off x="228600" y="1524000"/>
            <a:ext cx="4419600" cy="4876800"/>
          </a:xfrm>
          <a:prstGeom prst="roundRect">
            <a:avLst>
              <a:gd name="adj" fmla="val 16667"/>
            </a:avLst>
          </a:prstGeom>
          <a:solidFill>
            <a:schemeClr val="folHlink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Уляпские курганы</a:t>
            </a:r>
          </a:p>
        </p:txBody>
      </p:sp>
      <p:sp>
        <p:nvSpPr>
          <p:cNvPr id="6147" name="Текст 3"/>
          <p:cNvSpPr>
            <a:spLocks noGrp="1"/>
          </p:cNvSpPr>
          <p:nvPr>
            <p:ph type="body" sz="half" idx="1"/>
          </p:nvPr>
        </p:nvSpPr>
        <p:spPr>
          <a:xfrm>
            <a:off x="0" y="1524000"/>
            <a:ext cx="4648200" cy="3276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1600" smtClean="0"/>
          </a:p>
          <a:p>
            <a:pPr eaLnBrk="1" hangingPunct="1">
              <a:buFontTx/>
              <a:buNone/>
            </a:pPr>
            <a:r>
              <a:rPr lang="ru-RU" sz="1600" smtClean="0"/>
              <a:t>		 Второй этап изучения уляпских курганов начался в 1981-1984 годах московским профессором Александром Михайловичем Лесковым сделал их всемирно известными.</a:t>
            </a:r>
          </a:p>
          <a:p>
            <a:pPr eaLnBrk="1" hangingPunct="1">
              <a:buFontTx/>
              <a:buNone/>
            </a:pPr>
            <a:r>
              <a:rPr lang="ru-RU" sz="1600" smtClean="0"/>
              <a:t>		 Золотые, керамические и бронзовые находки из этих курганов пополнили тогда экспонаты Эрмитажа</a:t>
            </a:r>
          </a:p>
          <a:p>
            <a:pPr eaLnBrk="1" hangingPunct="1">
              <a:buFontTx/>
              <a:buNone/>
            </a:pPr>
            <a:r>
              <a:rPr lang="ru-RU" sz="1600" smtClean="0"/>
              <a:t>	</a:t>
            </a:r>
          </a:p>
          <a:p>
            <a:pPr eaLnBrk="1" hangingPunct="1">
              <a:buFontTx/>
              <a:buNone/>
            </a:pPr>
            <a:endParaRPr lang="ru-RU" sz="1800" smtClean="0"/>
          </a:p>
          <a:p>
            <a:pPr eaLnBrk="1" hangingPunct="1">
              <a:buFontTx/>
              <a:buNone/>
            </a:pPr>
            <a:endParaRPr lang="ru-RU" sz="1800" smtClean="0"/>
          </a:p>
        </p:txBody>
      </p:sp>
      <p:pic>
        <p:nvPicPr>
          <p:cNvPr id="15" name="Содержимое 14" descr="№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953000" y="4572000"/>
            <a:ext cx="4038600" cy="2124786"/>
          </a:xfrm>
          <a:effectLst>
            <a:softEdge rad="112500"/>
          </a:effectLst>
        </p:spPr>
      </p:pic>
      <p:sp>
        <p:nvSpPr>
          <p:cNvPr id="6149" name="AutoShape 3"/>
          <p:cNvSpPr>
            <a:spLocks noChangeArrowheads="1"/>
          </p:cNvSpPr>
          <p:nvPr/>
        </p:nvSpPr>
        <p:spPr bwMode="gray">
          <a:xfrm>
            <a:off x="228600" y="1828800"/>
            <a:ext cx="4419600" cy="2514600"/>
          </a:xfrm>
          <a:prstGeom prst="roundRect">
            <a:avLst>
              <a:gd name="adj" fmla="val 16667"/>
            </a:avLst>
          </a:prstGeom>
          <a:solidFill>
            <a:schemeClr val="accent2">
              <a:alpha val="3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9" name="Содержимое 14" descr="№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gray">
          <a:xfrm>
            <a:off x="4953000" y="1981200"/>
            <a:ext cx="4038600" cy="212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  <p:pic>
        <p:nvPicPr>
          <p:cNvPr id="20" name="Содержимое 14" descr="№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 bwMode="gray">
          <a:xfrm>
            <a:off x="381000" y="4572000"/>
            <a:ext cx="4038600" cy="2124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Уляпские находки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/>
              <a:t>		</a:t>
            </a:r>
          </a:p>
        </p:txBody>
      </p:sp>
      <p:pic>
        <p:nvPicPr>
          <p:cNvPr id="5" name="Содержимое 4" descr="№1-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0" y="2133600"/>
            <a:ext cx="4499992" cy="3239616"/>
          </a:xfrm>
          <a:effectLst>
            <a:softEdge rad="112500"/>
          </a:effectLst>
        </p:spPr>
      </p:pic>
      <p:grpSp>
        <p:nvGrpSpPr>
          <p:cNvPr id="7173" name="Group 9"/>
          <p:cNvGrpSpPr>
            <a:grpSpLocks/>
          </p:cNvGrpSpPr>
          <p:nvPr/>
        </p:nvGrpSpPr>
        <p:grpSpPr bwMode="auto">
          <a:xfrm>
            <a:off x="4572000" y="1828800"/>
            <a:ext cx="4114800" cy="4518025"/>
            <a:chOff x="797" y="1945"/>
            <a:chExt cx="1489" cy="1584"/>
          </a:xfrm>
        </p:grpSpPr>
        <p:sp>
          <p:nvSpPr>
            <p:cNvPr id="7175" name="AutoShape 10"/>
            <p:cNvSpPr>
              <a:spLocks noChangeArrowheads="1"/>
            </p:cNvSpPr>
            <p:nvPr/>
          </p:nvSpPr>
          <p:spPr bwMode="gray"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AutoShape 11"/>
            <p:cNvSpPr>
              <a:spLocks noChangeArrowheads="1"/>
            </p:cNvSpPr>
            <p:nvPr/>
          </p:nvSpPr>
          <p:spPr bwMode="gray">
            <a:xfrm>
              <a:off x="797" y="3118"/>
              <a:ext cx="1488" cy="408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12"/>
            <p:cNvSpPr>
              <a:spLocks noChangeArrowheads="1"/>
            </p:cNvSpPr>
            <p:nvPr/>
          </p:nvSpPr>
          <p:spPr bwMode="gray">
            <a:xfrm>
              <a:off x="817" y="1950"/>
              <a:ext cx="1462" cy="408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Box 13"/>
          <p:cNvSpPr txBox="1">
            <a:spLocks noChangeArrowheads="1"/>
          </p:cNvSpPr>
          <p:nvPr/>
        </p:nvSpPr>
        <p:spPr bwMode="white">
          <a:xfrm>
            <a:off x="4724400" y="2133600"/>
            <a:ext cx="3810000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35050" lvl="2" indent="-120650">
              <a:lnSpc>
                <a:spcPct val="90000"/>
              </a:lnSpc>
              <a:spcBef>
                <a:spcPct val="50000"/>
              </a:spcBef>
              <a:defRPr/>
            </a:pPr>
            <a:endParaRPr lang="en-US" sz="1600" b="1" dirty="0">
              <a:solidFill>
                <a:srgbClr val="FFFFFF"/>
              </a:solidFill>
              <a:cs typeface="Arial" charset="0"/>
            </a:endParaRPr>
          </a:p>
          <a:p>
            <a:pPr marL="120650" indent="-120650">
              <a:lnSpc>
                <a:spcPct val="90000"/>
              </a:lnSpc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		</a:t>
            </a:r>
            <a:r>
              <a:rPr lang="ru-RU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В уляпском кургане №1 было обнаружено святилище. Среди содержимого этого святилища – шесть остродонных древнегреческих амфор, глиняные меотские сосуды, бронзовые котлы, серебряный кубок, многочисленные золотые штампованные бляшки, предметы вооружени</a:t>
            </a:r>
            <a:r>
              <a:rPr lang="ru-RU" dirty="0"/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Уляпские курганы</a:t>
            </a:r>
          </a:p>
        </p:txBody>
      </p:sp>
      <p:pic>
        <p:nvPicPr>
          <p:cNvPr id="8" name="Содержимое 4" descr="№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907704" y="3429000"/>
            <a:ext cx="5328592" cy="3429000"/>
          </a:xfrm>
          <a:effectLst>
            <a:softEdge rad="112500"/>
          </a:effectLst>
        </p:spPr>
      </p:pic>
      <p:sp>
        <p:nvSpPr>
          <p:cNvPr id="11" name="Rectangle 4"/>
          <p:cNvSpPr>
            <a:spLocks noChangeArrowheads="1"/>
          </p:cNvSpPr>
          <p:nvPr/>
        </p:nvSpPr>
        <p:spPr bwMode="ltGray">
          <a:xfrm>
            <a:off x="-609600" y="1484784"/>
            <a:ext cx="9753600" cy="18288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304800" y="1676400"/>
            <a:ext cx="7696200" cy="2062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dirty="0">
                <a:solidFill>
                  <a:schemeClr val="bg2"/>
                </a:solidFill>
              </a:rPr>
              <a:t>Здесь были найдены два </a:t>
            </a:r>
            <a:r>
              <a:rPr lang="ru-RU" sz="1600" dirty="0" err="1">
                <a:solidFill>
                  <a:schemeClr val="bg2"/>
                </a:solidFill>
              </a:rPr>
              <a:t>навершия</a:t>
            </a:r>
            <a:r>
              <a:rPr lang="ru-RU" sz="1600" dirty="0">
                <a:solidFill>
                  <a:schemeClr val="bg2"/>
                </a:solidFill>
              </a:rPr>
              <a:t> – фигуры лежащего оленя и кабана. </a:t>
            </a:r>
          </a:p>
          <a:p>
            <a:r>
              <a:rPr lang="ru-RU" sz="1600" dirty="0">
                <a:solidFill>
                  <a:schemeClr val="bg2"/>
                </a:solidFill>
              </a:rPr>
              <a:t>Голова, грудь и шея оленя выполнены из листового золота. Серебряные пластины составляют туловище, а голову венчают массивные серебряные рога.</a:t>
            </a:r>
          </a:p>
          <a:p>
            <a:r>
              <a:rPr lang="ru-RU" sz="1600" dirty="0">
                <a:solidFill>
                  <a:schemeClr val="bg2"/>
                </a:solidFill>
              </a:rPr>
              <a:t>Полая фигура лежащего на поджатых ногах кабана с вытянутой мордой изготовлена из массивных серебряных платин с золотой инкрустацией глаз, ушей и клыков.</a:t>
            </a:r>
          </a:p>
          <a:p>
            <a:endParaRPr lang="en-US" sz="1600" dirty="0">
              <a:solidFill>
                <a:schemeClr val="bg2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Уляпские курганы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sz="half" idx="1"/>
          </p:nvPr>
        </p:nvSpPr>
        <p:spPr>
          <a:xfrm>
            <a:off x="0" y="1295400"/>
            <a:ext cx="4495800" cy="4830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/>
              <a:t>		Но самые яркие и богатые находки принесло исследование уляпского кургана №4-два ритона. 	Один ритон – золотой, со скульптурной головой льва. Второй – серебряный с позолотой. Его прямое высокое тулово, плавно изгибаясь, переходит в протому крылатого коня Пегаса. </a:t>
            </a:r>
          </a:p>
          <a:p>
            <a:pPr eaLnBrk="1" hangingPunct="1">
              <a:buFontTx/>
              <a:buNone/>
            </a:pPr>
            <a:r>
              <a:rPr lang="ru-RU" sz="1800" smtClean="0"/>
              <a:t>		Этот ритон входит в число уникальных творений древнего искусства, его изображение украшает Герб Красногвардейского района.</a:t>
            </a:r>
          </a:p>
          <a:p>
            <a:pPr eaLnBrk="1" hangingPunct="1">
              <a:buFontTx/>
              <a:buNone/>
            </a:pPr>
            <a:r>
              <a:rPr lang="ru-RU" sz="1800" smtClean="0"/>
              <a:t>		Сегодня в уляпском районе остаются неисследованными около 150 курганов. </a:t>
            </a:r>
          </a:p>
          <a:p>
            <a:pPr eaLnBrk="1" hangingPunct="1">
              <a:buFontTx/>
              <a:buNone/>
            </a:pPr>
            <a:r>
              <a:rPr lang="ru-RU" sz="1800" smtClean="0"/>
              <a:t>			</a:t>
            </a:r>
          </a:p>
          <a:p>
            <a:pPr eaLnBrk="1" hangingPunct="1"/>
            <a:endParaRPr lang="ru-RU" sz="1200" smtClean="0"/>
          </a:p>
        </p:txBody>
      </p:sp>
      <p:sp>
        <p:nvSpPr>
          <p:cNvPr id="9220" name="AutoShape 5"/>
          <p:cNvSpPr>
            <a:spLocks noChangeArrowheads="1"/>
          </p:cNvSpPr>
          <p:nvPr/>
        </p:nvSpPr>
        <p:spPr bwMode="gray">
          <a:xfrm>
            <a:off x="228600" y="1219200"/>
            <a:ext cx="4191000" cy="5181600"/>
          </a:xfrm>
          <a:prstGeom prst="roundRect">
            <a:avLst>
              <a:gd name="adj" fmla="val 16667"/>
            </a:avLst>
          </a:prstGeom>
          <a:solidFill>
            <a:schemeClr val="hlink">
              <a:alpha val="2196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" name="Содержимое 7" descr="№3-2 Находки при раскопках в а.Уляп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1124744"/>
            <a:ext cx="4100264" cy="5472608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Герб Красногвардейского района</a:t>
            </a:r>
          </a:p>
        </p:txBody>
      </p:sp>
      <p:pic>
        <p:nvPicPr>
          <p:cNvPr id="5" name="Содержимое 4" descr="№5 Герб Красногвардейского района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67744" y="1196752"/>
            <a:ext cx="4320480" cy="546281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4" descr="№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676400" y="0"/>
            <a:ext cx="55626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">
  <a:themeElements>
    <a:clrScheme name="Default Design 1">
      <a:dk1>
        <a:srgbClr val="BCB5AC"/>
      </a:dk1>
      <a:lt1>
        <a:srgbClr val="D9D3C5"/>
      </a:lt1>
      <a:dk2>
        <a:srgbClr val="537568"/>
      </a:dk2>
      <a:lt2>
        <a:srgbClr val="333333"/>
      </a:lt2>
      <a:accent1>
        <a:srgbClr val="9A9180"/>
      </a:accent1>
      <a:accent2>
        <a:srgbClr val="7573A1"/>
      </a:accent2>
      <a:accent3>
        <a:srgbClr val="E9E6DF"/>
      </a:accent3>
      <a:accent4>
        <a:srgbClr val="A09A92"/>
      </a:accent4>
      <a:accent5>
        <a:srgbClr val="CAC7C0"/>
      </a:accent5>
      <a:accent6>
        <a:srgbClr val="696891"/>
      </a:accent6>
      <a:hlink>
        <a:srgbClr val="AD6B83"/>
      </a:hlink>
      <a:folHlink>
        <a:srgbClr val="699F65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BCB5AC"/>
        </a:dk1>
        <a:lt1>
          <a:srgbClr val="D9D3C5"/>
        </a:lt1>
        <a:dk2>
          <a:srgbClr val="537568"/>
        </a:dk2>
        <a:lt2>
          <a:srgbClr val="333333"/>
        </a:lt2>
        <a:accent1>
          <a:srgbClr val="9A9180"/>
        </a:accent1>
        <a:accent2>
          <a:srgbClr val="7573A1"/>
        </a:accent2>
        <a:accent3>
          <a:srgbClr val="E9E6DF"/>
        </a:accent3>
        <a:accent4>
          <a:srgbClr val="A09A92"/>
        </a:accent4>
        <a:accent5>
          <a:srgbClr val="CAC7C0"/>
        </a:accent5>
        <a:accent6>
          <a:srgbClr val="696891"/>
        </a:accent6>
        <a:hlink>
          <a:srgbClr val="AD6B83"/>
        </a:hlink>
        <a:folHlink>
          <a:srgbClr val="699F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ACB4BC"/>
        </a:dk1>
        <a:lt1>
          <a:srgbClr val="C5CFD9"/>
        </a:lt1>
        <a:dk2>
          <a:srgbClr val="674553"/>
        </a:dk2>
        <a:lt2>
          <a:srgbClr val="333333"/>
        </a:lt2>
        <a:accent1>
          <a:srgbClr val="778EA1"/>
        </a:accent1>
        <a:accent2>
          <a:srgbClr val="A68A6E"/>
        </a:accent2>
        <a:accent3>
          <a:srgbClr val="DFE4E9"/>
        </a:accent3>
        <a:accent4>
          <a:srgbClr val="9299A0"/>
        </a:accent4>
        <a:accent5>
          <a:srgbClr val="BDC6CD"/>
        </a:accent5>
        <a:accent6>
          <a:srgbClr val="967D63"/>
        </a:accent6>
        <a:hlink>
          <a:srgbClr val="6AAE92"/>
        </a:hlink>
        <a:folHlink>
          <a:srgbClr val="AE7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B2B9AF"/>
        </a:dk1>
        <a:lt1>
          <a:srgbClr val="D1D7C7"/>
        </a:lt1>
        <a:dk2>
          <a:srgbClr val="4F506D"/>
        </a:dk2>
        <a:lt2>
          <a:srgbClr val="333333"/>
        </a:lt2>
        <a:accent1>
          <a:srgbClr val="8C9484"/>
        </a:accent1>
        <a:accent2>
          <a:srgbClr val="A56F73"/>
        </a:accent2>
        <a:accent3>
          <a:srgbClr val="E5E8E0"/>
        </a:accent3>
        <a:accent4>
          <a:srgbClr val="979E95"/>
        </a:accent4>
        <a:accent5>
          <a:srgbClr val="C5C8C2"/>
        </a:accent5>
        <a:accent6>
          <a:srgbClr val="956468"/>
        </a:accent6>
        <a:hlink>
          <a:srgbClr val="6B7FAD"/>
        </a:hlink>
        <a:folHlink>
          <a:srgbClr val="A183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6</TotalTime>
  <Words>88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презентация</vt:lpstr>
      <vt:lpstr>«История символа (герба) Красногвардейского района» Выполнил ученик 7 кл. МОУ СОШ №11 с.Красногвардейское Диканев Алексей</vt:lpstr>
      <vt:lpstr>Карта Красногвардейского района</vt:lpstr>
      <vt:lpstr>Уляпский курган</vt:lpstr>
      <vt:lpstr>Уляпские курганы</vt:lpstr>
      <vt:lpstr>Уляпские находки</vt:lpstr>
      <vt:lpstr>Уляпские курганы</vt:lpstr>
      <vt:lpstr>Уляпские курганы</vt:lpstr>
      <vt:lpstr>Герб Красногвардейского района</vt:lpstr>
      <vt:lpstr>Слайд 9</vt:lpstr>
      <vt:lpstr>Выполнил: Диканев Алексей 8 класс СОШ №11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символа (герба) Красногвардейского района» Выполнил ученик 7 кл. МОУ СОШ №11 с.Красногвардейское Диканев Алексей</dc:title>
  <dc:creator>321</dc:creator>
  <cp:lastModifiedBy>321</cp:lastModifiedBy>
  <cp:revision>2</cp:revision>
  <dcterms:created xsi:type="dcterms:W3CDTF">2013-01-14T11:48:56Z</dcterms:created>
  <dcterms:modified xsi:type="dcterms:W3CDTF">2013-01-14T12:26:10Z</dcterms:modified>
</cp:coreProperties>
</file>