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86" r:id="rId3"/>
    <p:sldId id="272" r:id="rId4"/>
    <p:sldId id="291" r:id="rId5"/>
    <p:sldId id="273" r:id="rId6"/>
    <p:sldId id="281" r:id="rId7"/>
    <p:sldId id="274" r:id="rId8"/>
    <p:sldId id="287" r:id="rId9"/>
    <p:sldId id="257" r:id="rId10"/>
    <p:sldId id="258" r:id="rId11"/>
    <p:sldId id="282" r:id="rId12"/>
    <p:sldId id="289" r:id="rId13"/>
    <p:sldId id="263" r:id="rId14"/>
    <p:sldId id="283" r:id="rId15"/>
    <p:sldId id="277" r:id="rId16"/>
    <p:sldId id="266" r:id="rId17"/>
    <p:sldId id="260" r:id="rId18"/>
    <p:sldId id="267" r:id="rId19"/>
    <p:sldId id="268" r:id="rId20"/>
    <p:sldId id="278" r:id="rId21"/>
    <p:sldId id="279" r:id="rId22"/>
    <p:sldId id="280" r:id="rId23"/>
    <p:sldId id="290" r:id="rId24"/>
    <p:sldId id="269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0064B9-9476-4472-8109-AEC8B6AD89E1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E2EEA3-6C91-477A-8EC8-868F11CFA2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ush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Михаил Булгаков</a:t>
            </a:r>
            <a:r>
              <a:rPr lang="ru-RU" b="1" i="1" dirty="0" smtClean="0">
                <a:latin typeface="Book Antiqua" pitchFamily="18" charset="0"/>
              </a:rPr>
              <a:t> Повесть «Собачье сердце»</a:t>
            </a:r>
            <a:endParaRPr lang="ru-RU" dirty="0"/>
          </a:p>
        </p:txBody>
      </p:sp>
      <p:pic>
        <p:nvPicPr>
          <p:cNvPr id="4" name="Picture 7" descr="ИзображениеЗаболоцкийТургеневсобачьесердце 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060848"/>
            <a:ext cx="345638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572000" y="1556792"/>
            <a:ext cx="3779912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dirty="0" smtClean="0"/>
              <a:t>«</a:t>
            </a:r>
            <a:r>
              <a:rPr lang="ru-RU" sz="2400" dirty="0" smtClean="0">
                <a:solidFill>
                  <a:schemeClr val="tx2"/>
                </a:solidFill>
              </a:rPr>
              <a:t>Собачье сердце»-</a:t>
            </a: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шедевр </a:t>
            </a:r>
            <a:r>
              <a:rPr lang="ru-RU" sz="2400" dirty="0" err="1" smtClean="0">
                <a:solidFill>
                  <a:schemeClr val="tx2"/>
                </a:solidFill>
              </a:rPr>
              <a:t>булгаковской</a:t>
            </a:r>
            <a:r>
              <a:rPr lang="ru-RU" sz="2400" dirty="0" smtClean="0">
                <a:solidFill>
                  <a:schemeClr val="tx2"/>
                </a:solidFill>
              </a:rPr>
              <a:t> сатиры.</a:t>
            </a:r>
          </a:p>
          <a:p>
            <a:pPr algn="ctr">
              <a:lnSpc>
                <a:spcPct val="80000"/>
              </a:lnSpc>
            </a:pPr>
            <a:endParaRPr lang="ru-RU" sz="2400" dirty="0" smtClean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Сатира Булгакова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–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умная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 и зрячая.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i="1" dirty="0" smtClean="0">
                <a:solidFill>
                  <a:schemeClr val="tx2"/>
                </a:solidFill>
              </a:rPr>
              <a:t>В.Сахаров</a:t>
            </a:r>
            <a:endParaRPr lang="en-US" sz="2400" i="1" dirty="0" smtClean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Размышления о нравственности некоторых экспериментов</a:t>
            </a:r>
            <a:r>
              <a:rPr lang="en-US" sz="2400" dirty="0" smtClean="0">
                <a:solidFill>
                  <a:schemeClr val="tx2"/>
                </a:solidFill>
              </a:rPr>
              <a:t>.</a:t>
            </a:r>
          </a:p>
          <a:p>
            <a:pPr algn="ctr">
              <a:lnSpc>
                <a:spcPct val="80000"/>
              </a:lnSpc>
            </a:pPr>
            <a:endParaRPr lang="en-US" sz="2400" dirty="0" smtClean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2400" dirty="0" smtClean="0">
                <a:solidFill>
                  <a:schemeClr val="tx2"/>
                </a:solidFill>
              </a:rPr>
              <a:t>Сюжетная схема повести напоминает миф о сотворении человека.</a:t>
            </a:r>
          </a:p>
          <a:p>
            <a:pPr algn="ctr">
              <a:lnSpc>
                <a:spcPct val="80000"/>
              </a:lnSpc>
            </a:pPr>
            <a:endParaRPr lang="ru-RU" sz="2400" dirty="0" smtClean="0">
              <a:latin typeface="Times New Roman" pitchFamily="18" charset="0"/>
            </a:endParaRPr>
          </a:p>
          <a:p>
            <a:pPr algn="ctr">
              <a:lnSpc>
                <a:spcPct val="80000"/>
              </a:lnSpc>
            </a:pPr>
            <a:endParaRPr lang="ru-RU" sz="2400" dirty="0"/>
          </a:p>
        </p:txBody>
      </p:sp>
    </p:spTree>
  </p:cSld>
  <p:clrMapOvr>
    <a:masterClrMapping/>
  </p:clrMapOvr>
  <p:transition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200900" cy="57610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Эксперимент профессора</a:t>
            </a:r>
            <a:endParaRPr lang="ru-RU" dirty="0"/>
          </a:p>
        </p:txBody>
      </p:sp>
      <p:pic>
        <p:nvPicPr>
          <p:cNvPr id="4" name="Picture 6" descr="C:\Documents and Settings\User\Рабочий стол\Документы\ИКТ и литература, зарубежка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062841">
            <a:off x="197585" y="2071626"/>
            <a:ext cx="4064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User\Рабочий стол\p001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75" y="1214438"/>
            <a:ext cx="27860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User\Рабочий стол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 rot="629973">
            <a:off x="6249988" y="1282700"/>
            <a:ext cx="2643187" cy="1968500"/>
          </a:xfrm>
          <a:prstGeom prst="rect">
            <a:avLst/>
          </a:prstGeom>
          <a:noFill/>
        </p:spPr>
      </p:pic>
      <p:pic>
        <p:nvPicPr>
          <p:cNvPr id="7" name="Picture 5" descr="C:\Documents and Settings\User\Рабочий стол\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4000500"/>
            <a:ext cx="37592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Отношение к </a:t>
            </a:r>
            <a:r>
              <a:rPr lang="ru-RU" dirty="0" err="1" smtClean="0"/>
              <a:t>Шарикову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Каждый день Филипп Филиппович с ужасом наблюдал, во что превращается его «детище» - смесь пса Шарика и пьяницы Клима </a:t>
            </a:r>
            <a:r>
              <a:rPr lang="ru-RU" dirty="0" err="1" smtClean="0"/>
              <a:t>Чугункина</a:t>
            </a:r>
            <a:r>
              <a:rPr lang="ru-RU" dirty="0" smtClean="0"/>
              <a:t>. И все больше Преображенский убеждался, что гены пролетариата губительны и что его «гомункул» социально опасен, несет угрозу, прежде всего, самому профессору: «…старый осел Преображенский нарвался на этой операции как третьекурсник».</a:t>
            </a:r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052513"/>
            <a:ext cx="8064500" cy="555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эксперимента</a:t>
            </a:r>
            <a:endParaRPr lang="ru-RU" dirty="0"/>
          </a:p>
        </p:txBody>
      </p:sp>
      <p:pic>
        <p:nvPicPr>
          <p:cNvPr id="4" name="Picture 2" descr="C:\Documents and Settings\User\Рабочий стол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268760"/>
            <a:ext cx="4064000" cy="2857500"/>
          </a:xfrm>
          <a:noFill/>
        </p:spPr>
      </p:pic>
      <p:pic>
        <p:nvPicPr>
          <p:cNvPr id="5" name="Picture 4" descr="C:\Documents and Settings\User\Рабочий стол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000500"/>
            <a:ext cx="38576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C:\Documents and Settings\User\Рабочий стол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3" y="1285875"/>
            <a:ext cx="34210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4293096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</a:rPr>
              <a:t>Шарик + Клим </a:t>
            </a:r>
            <a:r>
              <a:rPr lang="ru-RU" sz="2400" dirty="0" err="1" smtClean="0">
                <a:solidFill>
                  <a:schemeClr val="tx2"/>
                </a:solidFill>
              </a:rPr>
              <a:t>Чугункин=</a:t>
            </a:r>
            <a:r>
              <a:rPr lang="ru-RU" sz="2400" dirty="0" smtClean="0">
                <a:solidFill>
                  <a:schemeClr val="tx2"/>
                </a:solidFill>
              </a:rPr>
              <a:t> существо       </a:t>
            </a:r>
          </a:p>
          <a:p>
            <a:pPr algn="ctr"/>
            <a:r>
              <a:rPr lang="ru-RU" sz="2400" b="1" dirty="0" err="1" smtClean="0">
                <a:solidFill>
                  <a:schemeClr val="tx2"/>
                </a:solidFill>
              </a:rPr>
              <a:t>=Полиграф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err="1" smtClean="0">
                <a:solidFill>
                  <a:schemeClr val="tx2"/>
                </a:solidFill>
              </a:rPr>
              <a:t>Полиграфович</a:t>
            </a:r>
            <a:r>
              <a:rPr lang="ru-RU" sz="2400" b="1" dirty="0" smtClean="0">
                <a:solidFill>
                  <a:schemeClr val="tx2"/>
                </a:solidFill>
              </a:rPr>
              <a:t> Шариков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Шарик+Клим</a:t>
            </a:r>
            <a:r>
              <a:rPr lang="ru-RU" dirty="0" smtClean="0"/>
              <a:t> </a:t>
            </a:r>
            <a:r>
              <a:rPr lang="ru-RU" dirty="0" err="1" smtClean="0"/>
              <a:t>Чугункин=Полиграф</a:t>
            </a:r>
            <a:r>
              <a:rPr lang="ru-RU" dirty="0" smtClean="0"/>
              <a:t> </a:t>
            </a:r>
            <a:r>
              <a:rPr lang="ru-RU" dirty="0" err="1" smtClean="0"/>
              <a:t>Полиграфович</a:t>
            </a:r>
            <a:r>
              <a:rPr lang="ru-RU" dirty="0" smtClean="0"/>
              <a:t> Шариков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В ходе очеловечивания собаки милый и </a:t>
            </a:r>
          </a:p>
          <a:p>
            <a:pPr>
              <a:buNone/>
            </a:pPr>
            <a:r>
              <a:rPr lang="ru-RU" dirty="0" smtClean="0"/>
              <a:t>добродушный пес Шарик воспринимает худшие </a:t>
            </a:r>
          </a:p>
          <a:p>
            <a:pPr>
              <a:buNone/>
            </a:pPr>
            <a:r>
              <a:rPr lang="ru-RU" dirty="0" smtClean="0"/>
              <a:t>черты своего человеческого </a:t>
            </a:r>
            <a:r>
              <a:rPr lang="ru-RU" dirty="0" err="1" smtClean="0"/>
              <a:t>донора,люмпен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пролетария Клима </a:t>
            </a:r>
            <a:r>
              <a:rPr lang="ru-RU" dirty="0" err="1" smtClean="0"/>
              <a:t>Чугункина</a:t>
            </a:r>
            <a:r>
              <a:rPr lang="ru-RU" dirty="0" smtClean="0"/>
              <a:t> и превращается в </a:t>
            </a:r>
          </a:p>
          <a:p>
            <a:pPr>
              <a:buNone/>
            </a:pPr>
            <a:r>
              <a:rPr lang="ru-RU" dirty="0" smtClean="0"/>
              <a:t>зловещую фигуру Полиграфа </a:t>
            </a:r>
            <a:r>
              <a:rPr lang="ru-RU" dirty="0" err="1" smtClean="0"/>
              <a:t>Полиграфовича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err="1" smtClean="0"/>
              <a:t>Шарикова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5184576" cy="4645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508104" y="764704"/>
            <a:ext cx="341987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Клим Петрович </a:t>
            </a:r>
            <a:r>
              <a:rPr lang="ru-RU" sz="2400" b="1" dirty="0" err="1" smtClean="0">
                <a:solidFill>
                  <a:schemeClr val="tx2"/>
                </a:solidFill>
              </a:rPr>
              <a:t>Чугункин</a:t>
            </a:r>
            <a:r>
              <a:rPr lang="ru-RU" sz="2400" dirty="0" smtClean="0">
                <a:solidFill>
                  <a:schemeClr val="tx2"/>
                </a:solidFill>
              </a:rPr>
              <a:t>, характеристика которого дается предельно коротко: “Профессия — игра на балалайке по трактирам. Маленького роста, плохо сложен. Печень расширена (алкоголь). Причина смерти — удар ножом в сердце в пивной” 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620688"/>
            <a:ext cx="5112567" cy="46805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436096" y="188640"/>
            <a:ext cx="34918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Полиграф </a:t>
            </a:r>
            <a:r>
              <a:rPr lang="ru-RU" sz="2400" b="1" dirty="0" err="1" smtClean="0">
                <a:solidFill>
                  <a:schemeClr val="tx2"/>
                </a:solidFill>
              </a:rPr>
              <a:t>Полиграфович</a:t>
            </a:r>
            <a:r>
              <a:rPr lang="ru-RU" sz="2400" b="1" dirty="0" smtClean="0">
                <a:solidFill>
                  <a:schemeClr val="tx2"/>
                </a:solidFill>
              </a:rPr>
              <a:t>  Шариков</a:t>
            </a:r>
            <a:r>
              <a:rPr lang="ru-RU" sz="2400" dirty="0" smtClean="0">
                <a:solidFill>
                  <a:schemeClr val="tx2"/>
                </a:solidFill>
              </a:rPr>
              <a:t> не так прост, как может показаться сначала. Он нигде не упускает своей выгоды. Шариков устроился не простым рабочим, а заведующим подотделом по очищению города от бездомных кошек. Интересно его мнение о военной службе: «Я воевать не пойду никуда!.. На учёт возьмусь, а воевать – шиш с маслом». 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99"/>
                </a:solidFill>
              </a:rPr>
              <a:t> </a:t>
            </a:r>
            <a:r>
              <a:rPr lang="ru-RU" b="1" dirty="0" err="1" smtClean="0"/>
              <a:t>Швондер</a:t>
            </a:r>
            <a:r>
              <a:rPr lang="ru-RU" b="1" dirty="0" smtClean="0"/>
              <a:t> и другие</a:t>
            </a:r>
            <a:endParaRPr lang="ru-RU" dirty="0"/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0200" y="1897856"/>
            <a:ext cx="6096000" cy="3838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199"/>
            <a:ext cx="86868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dirty="0" smtClean="0"/>
              <a:t>Представители новой власти во главе со </a:t>
            </a:r>
            <a:r>
              <a:rPr lang="ru-RU" dirty="0" err="1" smtClean="0"/>
              <a:t>Швондером</a:t>
            </a:r>
            <a:r>
              <a:rPr lang="ru-RU" dirty="0" smtClean="0"/>
              <a:t> громят все старое, занося грязь не только в парадные, но и в общество, так как не имеют никакого представления о морали и нравственности. </a:t>
            </a:r>
          </a:p>
          <a:p>
            <a:pPr>
              <a:buNone/>
            </a:pPr>
            <a:r>
              <a:rPr lang="ru-RU" dirty="0" smtClean="0"/>
              <a:t>	Их единственную мораль хорошо выражает Шариков – «все поделить». Что поделить? Деньги, имущество, дома, семьи, жизнь?.. </a:t>
            </a:r>
          </a:p>
          <a:p>
            <a:pPr>
              <a:buNone/>
            </a:pPr>
            <a:r>
              <a:rPr lang="ru-RU" dirty="0" smtClean="0"/>
              <a:t>	Булгаков настаивает на том, что пролетариат начал преобразование не с того конца.</a:t>
            </a:r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Судьба повести «Собачье сердце»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		</a:t>
            </a:r>
            <a:r>
              <a:rPr lang="ru-RU" sz="2800" dirty="0" smtClean="0"/>
              <a:t>Повесть была написана в 1925 году, но автор так и не</a:t>
            </a:r>
            <a:r>
              <a:rPr lang="en-US" sz="2800" dirty="0" smtClean="0"/>
              <a:t> </a:t>
            </a:r>
            <a:r>
              <a:rPr lang="ru-RU" sz="2800" dirty="0" smtClean="0"/>
              <a:t>дождался ее публикации: рукопись была изъята во время обыска в 1926 году. </a:t>
            </a:r>
            <a:endParaRPr lang="en-US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	</a:t>
            </a:r>
            <a:r>
              <a:rPr lang="ru-RU" sz="2800" dirty="0" smtClean="0"/>
              <a:t>Читатель увидел ее лишь в 1985 году. 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</a:t>
            </a:r>
            <a:r>
              <a:rPr lang="ru-RU" sz="2800" dirty="0" smtClean="0"/>
              <a:t>Напечатана в 1987 году.</a:t>
            </a:r>
          </a:p>
          <a:p>
            <a:pPr>
              <a:lnSpc>
                <a:spcPct val="90000"/>
              </a:lnSpc>
              <a:buNone/>
            </a:pPr>
            <a:r>
              <a:rPr lang="ru-RU" sz="2800" dirty="0" smtClean="0"/>
              <a:t>    </a:t>
            </a:r>
            <a:r>
              <a:rPr lang="en-US" sz="2800" dirty="0" smtClean="0"/>
              <a:t>	</a:t>
            </a:r>
            <a:r>
              <a:rPr lang="ru-RU" sz="2800" dirty="0" smtClean="0"/>
              <a:t>Почему повесть напечатана только через 62 года?</a:t>
            </a:r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	</a:t>
            </a:r>
            <a:r>
              <a:rPr lang="ru-RU" sz="2800" dirty="0" smtClean="0"/>
              <a:t>Отзыв Л. Б. Каменева: «Это острый памфлет на современность, печатать ни в коем случае нельзя»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pPr>
              <a:lnSpc>
                <a:spcPct val="90000"/>
              </a:lnSpc>
              <a:buNone/>
            </a:pPr>
            <a:r>
              <a:rPr lang="en-US" sz="2800" dirty="0" smtClean="0"/>
              <a:t>		</a:t>
            </a:r>
            <a:r>
              <a:rPr lang="ru-RU" sz="2800" dirty="0" smtClean="0"/>
              <a:t>Памфлет- злободневное публицистическое произведение обличительного характера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 smtClean="0"/>
          </a:p>
          <a:p>
            <a:endParaRPr lang="ru-RU" sz="2800" dirty="0"/>
          </a:p>
        </p:txBody>
      </p:sp>
    </p:spTree>
  </p:cSld>
  <p:clrMapOvr>
    <a:masterClrMapping/>
  </p:clrMapOvr>
  <p:transition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548680"/>
            <a:ext cx="42484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Задача Преображенского</a:t>
            </a:r>
            <a:r>
              <a:rPr lang="ru-RU" sz="3200" dirty="0" smtClean="0">
                <a:solidFill>
                  <a:schemeClr val="tx2"/>
                </a:solidFill>
              </a:rPr>
              <a:t>: 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-пересадка органов с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 целью продлить период жизненной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активности человека, 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-улучшение человеческой породы(отсюда  «говорящая»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фамилия героя)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692696"/>
            <a:ext cx="432048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</a:rPr>
              <a:t>Логика </a:t>
            </a:r>
            <a:r>
              <a:rPr lang="ru-RU" sz="3200" b="1" dirty="0" err="1" smtClean="0">
                <a:solidFill>
                  <a:schemeClr val="tx2"/>
                </a:solidFill>
              </a:rPr>
              <a:t>Швондера</a:t>
            </a:r>
            <a:r>
              <a:rPr lang="ru-RU" sz="3600" dirty="0" smtClean="0">
                <a:solidFill>
                  <a:schemeClr val="tx2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chemeClr val="tx2"/>
                </a:solidFill>
              </a:rPr>
              <a:t>труженик- тот, кто ничего не имеет ;              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- зачем работать, если можно отнять,      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 -любой пролетарий- хозяин  жизни  в силу своего происхождения.</a:t>
            </a:r>
          </a:p>
        </p:txBody>
      </p:sp>
    </p:spTree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воздействия </a:t>
            </a:r>
            <a:r>
              <a:rPr lang="ru-RU" dirty="0" err="1" smtClean="0"/>
              <a:t>Швондера</a:t>
            </a:r>
            <a:r>
              <a:rPr lang="ru-RU" dirty="0" smtClean="0"/>
              <a:t> на </a:t>
            </a:r>
            <a:r>
              <a:rPr lang="ru-RU" dirty="0" err="1" smtClean="0"/>
              <a:t>Шарикова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Разруха в доме профессора(вместо того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    чтобы заниматься лечением пациентов, </a:t>
            </a:r>
          </a:p>
          <a:p>
            <a:pPr>
              <a:lnSpc>
                <a:spcPct val="80000"/>
              </a:lnSpc>
              <a:buNone/>
            </a:pPr>
            <a:r>
              <a:rPr lang="ru-RU" dirty="0" smtClean="0"/>
              <a:t>    профессор Преображенский и доктор </a:t>
            </a:r>
            <a:r>
              <a:rPr lang="ru-RU" dirty="0" err="1" smtClean="0"/>
              <a:t>Борменталь</a:t>
            </a:r>
            <a:r>
              <a:rPr lang="ru-RU" dirty="0" smtClean="0"/>
              <a:t> заняты Шариковым).</a:t>
            </a:r>
          </a:p>
          <a:p>
            <a:pPr>
              <a:lnSpc>
                <a:spcPct val="80000"/>
              </a:lnSpc>
              <a:buNone/>
            </a:pPr>
            <a:endParaRPr lang="ru-RU" dirty="0" smtClean="0"/>
          </a:p>
          <a:p>
            <a:pPr>
              <a:lnSpc>
                <a:spcPct val="80000"/>
              </a:lnSpc>
              <a:buNone/>
            </a:pPr>
            <a:endParaRPr lang="ru-RU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Шариков требует у доктора часть жилплощади и прописку.</a:t>
            </a:r>
          </a:p>
          <a:p>
            <a:pPr>
              <a:lnSpc>
                <a:spcPct val="80000"/>
              </a:lnSpc>
              <a:buNone/>
            </a:pPr>
            <a:endParaRPr lang="ru-RU" dirty="0" smtClean="0"/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ru-RU" dirty="0" smtClean="0"/>
              <a:t>Шариков устраивается в контору по истреблению кошек.  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 smtClean="0"/>
              <a:t>	Все заняты делом, но не своим.</a:t>
            </a:r>
          </a:p>
          <a:p>
            <a:pPr>
              <a:buNone/>
            </a:pPr>
            <a:r>
              <a:rPr lang="ru-RU" sz="3800" dirty="0" smtClean="0"/>
              <a:t>Бессмертны </a:t>
            </a:r>
            <a:r>
              <a:rPr lang="ru-RU" sz="3800" dirty="0" err="1" smtClean="0"/>
              <a:t>крыловские</a:t>
            </a:r>
            <a:r>
              <a:rPr lang="ru-RU" sz="3800" dirty="0" smtClean="0"/>
              <a:t> слова:</a:t>
            </a:r>
          </a:p>
          <a:p>
            <a:pPr>
              <a:buNone/>
            </a:pPr>
            <a:r>
              <a:rPr lang="ru-RU" sz="3800" dirty="0" smtClean="0"/>
              <a:t>«Беда, коль пироги начнет печи сапожник, а сапоги </a:t>
            </a:r>
          </a:p>
          <a:p>
            <a:pPr>
              <a:buNone/>
            </a:pPr>
            <a:r>
              <a:rPr lang="ru-RU" sz="3800" dirty="0" smtClean="0"/>
              <a:t>тачать пирожник».</a:t>
            </a:r>
          </a:p>
          <a:p>
            <a:pPr>
              <a:buNone/>
            </a:pPr>
            <a:r>
              <a:rPr lang="ru-RU" sz="3800" dirty="0" smtClean="0"/>
              <a:t>	</a:t>
            </a:r>
            <a:r>
              <a:rPr lang="ru-RU" sz="3800" b="1" dirty="0" smtClean="0"/>
              <a:t>Эксперимент профессора не удался</a:t>
            </a:r>
            <a:r>
              <a:rPr lang="ru-RU" sz="3800" dirty="0" smtClean="0"/>
              <a:t>. Учёный пришёл к </a:t>
            </a:r>
          </a:p>
          <a:p>
            <a:pPr>
              <a:buNone/>
            </a:pPr>
            <a:r>
              <a:rPr lang="ru-RU" sz="3800" dirty="0" smtClean="0"/>
              <a:t>выводу, что Шариков- насилие над природой. </a:t>
            </a:r>
          </a:p>
          <a:p>
            <a:pPr>
              <a:lnSpc>
                <a:spcPct val="90000"/>
              </a:lnSpc>
              <a:buNone/>
            </a:pPr>
            <a:endParaRPr lang="ru-RU" sz="3800" dirty="0" smtClean="0"/>
          </a:p>
          <a:p>
            <a:pPr>
              <a:lnSpc>
                <a:spcPct val="90000"/>
              </a:lnSpc>
              <a:buNone/>
            </a:pPr>
            <a:r>
              <a:rPr lang="ru-RU" sz="3800" dirty="0" smtClean="0"/>
              <a:t>	</a:t>
            </a:r>
            <a:r>
              <a:rPr lang="ru-RU" sz="3800" b="1" dirty="0" smtClean="0"/>
              <a:t>Также и революционный эксперимент большевиков обречён </a:t>
            </a:r>
          </a:p>
          <a:p>
            <a:pPr>
              <a:lnSpc>
                <a:spcPct val="90000"/>
              </a:lnSpc>
              <a:buNone/>
            </a:pPr>
            <a:r>
              <a:rPr lang="ru-RU" sz="3800" b="1" dirty="0" smtClean="0"/>
              <a:t>на неудачу</a:t>
            </a:r>
            <a:r>
              <a:rPr lang="ru-RU" sz="3800" dirty="0" smtClean="0"/>
              <a:t>. Воспитать чувство уважения к личности, чувство </a:t>
            </a:r>
          </a:p>
          <a:p>
            <a:pPr>
              <a:lnSpc>
                <a:spcPct val="90000"/>
              </a:lnSpc>
              <a:buNone/>
            </a:pPr>
            <a:r>
              <a:rPr lang="ru-RU" sz="3800" dirty="0" smtClean="0"/>
              <a:t>собственного достоинства, осознанное отношение к </a:t>
            </a:r>
          </a:p>
          <a:p>
            <a:pPr>
              <a:lnSpc>
                <a:spcPct val="90000"/>
              </a:lnSpc>
              <a:buNone/>
            </a:pPr>
            <a:r>
              <a:rPr lang="ru-RU" sz="3800" dirty="0" smtClean="0"/>
              <a:t>происходящему возможно только при постепенном,</a:t>
            </a:r>
          </a:p>
          <a:p>
            <a:pPr>
              <a:lnSpc>
                <a:spcPct val="90000"/>
              </a:lnSpc>
              <a:buNone/>
            </a:pPr>
            <a:r>
              <a:rPr lang="ru-RU" sz="3800" dirty="0" smtClean="0"/>
              <a:t>эволюционном развитии общества, при кропотливой </a:t>
            </a:r>
          </a:p>
          <a:p>
            <a:pPr>
              <a:lnSpc>
                <a:spcPct val="90000"/>
              </a:lnSpc>
              <a:buNone/>
            </a:pPr>
            <a:r>
              <a:rPr lang="ru-RU" sz="3800" dirty="0" smtClean="0"/>
              <a:t>просветительской и культурной работе интеллигенции.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274320" indent="-274320" algn="just">
              <a:buNone/>
              <a:defRPr/>
            </a:pPr>
            <a:r>
              <a:rPr lang="ru-RU" b="1" dirty="0" smtClean="0"/>
              <a:t>	Таким образом, сатирические произведения Булгакова поднимают сложные, философские вопросы, отвечать на которые приходится каждому поколению: </a:t>
            </a:r>
          </a:p>
          <a:p>
            <a:pPr marL="274320" indent="-274320">
              <a:buFont typeface="Wingdings" pitchFamily="2" charset="2"/>
              <a:buChar char="v"/>
              <a:defRPr/>
            </a:pPr>
            <a:r>
              <a:rPr lang="ru-RU" b="1" dirty="0" smtClean="0"/>
              <a:t>	Что действительно ценно для человека? </a:t>
            </a:r>
          </a:p>
          <a:p>
            <a:pPr marL="274320" indent="-274320">
              <a:buFont typeface="Wingdings" pitchFamily="2" charset="2"/>
              <a:buChar char="v"/>
              <a:defRPr/>
            </a:pPr>
            <a:r>
              <a:rPr lang="ru-RU" b="1" dirty="0" smtClean="0"/>
              <a:t>	Может ли он устраниться от хода истории? </a:t>
            </a:r>
          </a:p>
          <a:p>
            <a:pPr marL="274320" indent="-274320">
              <a:buFont typeface="Wingdings" pitchFamily="2" charset="2"/>
              <a:buChar char="v"/>
              <a:defRPr/>
            </a:pPr>
            <a:r>
              <a:rPr lang="ru-RU" b="1" dirty="0" smtClean="0"/>
              <a:t>	Так кто же ты, наконец? </a:t>
            </a:r>
          </a:p>
          <a:p>
            <a:pPr marL="274320" indent="-274320" algn="just">
              <a:buNone/>
              <a:defRPr/>
            </a:pPr>
            <a:r>
              <a:rPr lang="ru-RU" b="1" dirty="0" smtClean="0"/>
              <a:t>	Человек – неповторимая индивидуальность. Никакая форма насилия не может привести к успеху.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860032" y="332656"/>
            <a:ext cx="3888432" cy="6036269"/>
          </a:xfrm>
        </p:spPr>
        <p:txBody>
          <a:bodyPr>
            <a:normAutofit fontScale="70000" lnSpcReduction="20000"/>
          </a:bodyPr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		В повести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профессору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Преображенскому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удается вернуть все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на свои места: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		Шариков снова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становится обычной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собакой.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		Удастся ли нам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когда-нибудь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исправить все те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ошибки,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		результаты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которых мы до сих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пор испытываем на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 smtClean="0">
                <a:latin typeface="Verdana" pitchFamily="32" charset="0"/>
              </a:rPr>
              <a:t>себе? </a:t>
            </a:r>
          </a:p>
          <a:p>
            <a:endParaRPr lang="ru-RU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3716337" cy="6191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Домашнее задание</a:t>
            </a:r>
            <a:r>
              <a:rPr lang="en-US" b="1" dirty="0" smtClean="0"/>
              <a:t> </a:t>
            </a:r>
            <a:r>
              <a:rPr lang="ru-RU" b="1" dirty="0" smtClean="0"/>
              <a:t> </a:t>
            </a:r>
            <a:r>
              <a:rPr lang="ru-RU" sz="2200" dirty="0" smtClean="0"/>
              <a:t>по выбору учащихся</a:t>
            </a:r>
            <a:r>
              <a:rPr lang="ru-RU" sz="2200" b="1" dirty="0" smtClean="0"/>
              <a:t>: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Написать письмо профессору Преображенскому, в котором выразить своё отношение к его эксперименту.</a:t>
            </a:r>
          </a:p>
          <a:p>
            <a:pPr lvl="0"/>
            <a:r>
              <a:rPr lang="ru-RU" dirty="0" smtClean="0"/>
              <a:t>Написать мини - сочинение по теме: «</a:t>
            </a:r>
            <a:r>
              <a:rPr lang="ru-RU" dirty="0" err="1" smtClean="0"/>
              <a:t>Шариковщина</a:t>
            </a:r>
            <a:r>
              <a:rPr lang="ru-RU" dirty="0" smtClean="0"/>
              <a:t> в наши дни»</a:t>
            </a:r>
            <a:r>
              <a:rPr lang="en-US" dirty="0" smtClean="0"/>
              <a:t>.</a:t>
            </a:r>
            <a:r>
              <a:rPr lang="ru-RU" dirty="0" smtClean="0"/>
              <a:t> Актуальность повести Булгакова «Собачье сердце». </a:t>
            </a:r>
            <a:endParaRPr lang="en-US" dirty="0" smtClean="0"/>
          </a:p>
          <a:p>
            <a:r>
              <a:rPr lang="ru-RU" dirty="0" smtClean="0"/>
              <a:t>Над чем заставила меня задуматься повесть М.А.Булгакова «Собачье сердце»?</a:t>
            </a:r>
          </a:p>
          <a:p>
            <a:pPr lvl="0"/>
            <a:r>
              <a:rPr lang="ru-RU" dirty="0" smtClean="0"/>
              <a:t>Сатирическое мастерство М.А.Булгакова. (По повести «Собачье сердце»).</a:t>
            </a:r>
          </a:p>
          <a:p>
            <a:pPr lvl="0"/>
            <a:r>
              <a:rPr lang="ru-RU" smtClean="0"/>
              <a:t>Смешон </a:t>
            </a:r>
            <a:r>
              <a:rPr lang="ru-RU" dirty="0" smtClean="0"/>
              <a:t>или страшен Шариков?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06489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	</a:t>
            </a:r>
            <a:r>
              <a:rPr lang="ru-RU" sz="3600" b="1" dirty="0" smtClean="0">
                <a:solidFill>
                  <a:schemeClr val="tx2"/>
                </a:solidFill>
              </a:rPr>
              <a:t>Сатира</a:t>
            </a:r>
            <a:r>
              <a:rPr lang="ru-RU" sz="3600" dirty="0" smtClean="0">
                <a:solidFill>
                  <a:schemeClr val="tx2"/>
                </a:solidFill>
              </a:rPr>
              <a:t>(лат.</a:t>
            </a:r>
            <a:r>
              <a:rPr lang="en-US" sz="3600" dirty="0" err="1" smtClean="0">
                <a:solidFill>
                  <a:schemeClr val="tx2"/>
                </a:solidFill>
              </a:rPr>
              <a:t>satira</a:t>
            </a:r>
            <a:r>
              <a:rPr lang="en-US" sz="3600" dirty="0" smtClean="0">
                <a:solidFill>
                  <a:schemeClr val="tx2"/>
                </a:solidFill>
              </a:rPr>
              <a:t>)</a:t>
            </a:r>
            <a:r>
              <a:rPr lang="ru-RU" sz="3600" dirty="0" smtClean="0">
                <a:solidFill>
                  <a:schemeClr val="tx2"/>
                </a:solidFill>
              </a:rPr>
              <a:t>-способ проявления комического в искусстве, состоящий в уничтожающем осмеянии явлений, которые представляются автору порочными. </a:t>
            </a:r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3600" dirty="0" smtClean="0">
                <a:solidFill>
                  <a:schemeClr val="tx2"/>
                </a:solidFill>
              </a:rPr>
              <a:t>	</a:t>
            </a:r>
            <a:r>
              <a:rPr lang="ru-RU" sz="3600" dirty="0" smtClean="0">
                <a:solidFill>
                  <a:schemeClr val="tx2"/>
                </a:solidFill>
              </a:rPr>
              <a:t>Сила сатиры зависит от социальной значимости занимаемой сатириком позиции, от эффективности сатирических методов.</a:t>
            </a:r>
          </a:p>
        </p:txBody>
      </p:sp>
    </p:spTree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Композиция повести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Композиция кольцевая: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завязка</a:t>
            </a:r>
            <a:r>
              <a:rPr lang="ru-RU" dirty="0" smtClean="0"/>
              <a:t>(монолог Шарика);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развитие действия</a:t>
            </a:r>
            <a:r>
              <a:rPr lang="ru-RU" sz="3600" dirty="0" smtClean="0"/>
              <a:t>(</a:t>
            </a:r>
            <a:r>
              <a:rPr lang="ru-RU" dirty="0" smtClean="0"/>
              <a:t>Шарик у профессора, операция, очеловечивание собаки);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кульминация</a:t>
            </a:r>
            <a:r>
              <a:rPr lang="ru-RU" dirty="0" smtClean="0"/>
              <a:t>(бесчинства </a:t>
            </a:r>
            <a:r>
              <a:rPr lang="ru-RU" dirty="0" err="1" smtClean="0"/>
              <a:t>Шарикова</a:t>
            </a:r>
            <a:r>
              <a:rPr lang="ru-RU" dirty="0" smtClean="0"/>
              <a:t>);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развязка</a:t>
            </a:r>
            <a:r>
              <a:rPr lang="ru-RU" dirty="0" smtClean="0"/>
              <a:t>(возвращение Шарика в прежнее состояние);</a:t>
            </a:r>
          </a:p>
          <a:p>
            <a:pPr>
              <a:buFont typeface="Wingdings" pitchFamily="2" charset="2"/>
              <a:buChar char="ü"/>
            </a:pPr>
            <a:r>
              <a:rPr lang="ru-RU" sz="3600" b="1" dirty="0" smtClean="0"/>
              <a:t>эпилог</a:t>
            </a:r>
            <a:r>
              <a:rPr lang="ru-RU" dirty="0" smtClean="0"/>
              <a:t>(Шарику «свезло»).</a:t>
            </a:r>
            <a:endParaRPr lang="ru-RU" sz="3600" dirty="0" smtClean="0">
              <a:solidFill>
                <a:srgbClr val="CC0099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686800" cy="8382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«Собачье сердце»(«Чудовищная история»)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С чего начинается произведение?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Чьими глазами мы видим мир?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Как изображена в повести общественно-политическая ситуация в России 20-годов?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Что вы можете сказать о Шарике? Случайно ли ,на ваш взгляд, имя, выбранное для </a:t>
            </a:r>
            <a:r>
              <a:rPr lang="ru-RU" dirty="0" err="1" smtClean="0"/>
              <a:t>собаки,-Шарик</a:t>
            </a:r>
            <a:r>
              <a:rPr lang="ru-RU" dirty="0" smtClean="0"/>
              <a:t>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Сравните образы Шарика –бродячего пса и </a:t>
            </a:r>
            <a:r>
              <a:rPr lang="ru-RU" dirty="0" err="1" smtClean="0"/>
              <a:t>Шарикова</a:t>
            </a:r>
            <a:r>
              <a:rPr lang="ru-RU" dirty="0" smtClean="0"/>
              <a:t>- «начальника по очистке».Какие чувства они вызывают?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Какие художественные детали использует автор при создании образов </a:t>
            </a:r>
            <a:r>
              <a:rPr lang="ru-RU" dirty="0" err="1" smtClean="0"/>
              <a:t>Шарикова</a:t>
            </a:r>
            <a:r>
              <a:rPr lang="ru-RU" dirty="0" smtClean="0"/>
              <a:t>, </a:t>
            </a:r>
            <a:r>
              <a:rPr lang="ru-RU" dirty="0" err="1" smtClean="0"/>
              <a:t>Швондера</a:t>
            </a:r>
            <a:r>
              <a:rPr lang="ru-RU" dirty="0" smtClean="0"/>
              <a:t>, </a:t>
            </a:r>
            <a:r>
              <a:rPr lang="ru-RU" dirty="0" err="1" smtClean="0"/>
              <a:t>Пеструхина</a:t>
            </a:r>
            <a:r>
              <a:rPr lang="ru-RU" dirty="0" smtClean="0"/>
              <a:t>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Почему квартира профессора Преображенского не подвергалась уплотнению?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Какие художественные детали использует автор при создании образов профессора Преображенского, доктора </a:t>
            </a:r>
            <a:r>
              <a:rPr lang="ru-RU" dirty="0" err="1" smtClean="0"/>
              <a:t>Борменталя</a:t>
            </a:r>
            <a:r>
              <a:rPr lang="ru-RU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Москва 20-х годов</a:t>
            </a:r>
            <a:r>
              <a:rPr lang="en-US" dirty="0" smtClean="0"/>
              <a:t> </a:t>
            </a:r>
            <a:r>
              <a:rPr lang="ru-RU" dirty="0" smtClean="0"/>
              <a:t>глазами Шарика</a:t>
            </a:r>
            <a:endParaRPr lang="ru-RU" dirty="0"/>
          </a:p>
        </p:txBody>
      </p:sp>
      <p:pic>
        <p:nvPicPr>
          <p:cNvPr id="4" name="Picture 2" descr="C:\Documents and Settings\User\Рабочий стол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1282001">
            <a:off x="123288" y="1594364"/>
            <a:ext cx="4064000" cy="2857500"/>
          </a:xfrm>
          <a:noFill/>
        </p:spPr>
      </p:pic>
      <p:pic>
        <p:nvPicPr>
          <p:cNvPr id="5" name="Picture 3" descr="C:\Documents and Settings\User\Рабочий стол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63" y="4214813"/>
            <a:ext cx="3500437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User\Рабочий стол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70231">
            <a:off x="5454650" y="1641475"/>
            <a:ext cx="332105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Рассуждаем вместе.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Что говорит о характере и образе жизни профессора Преображенского обстановка в квартире?</a:t>
            </a:r>
          </a:p>
          <a:p>
            <a:pPr>
              <a:lnSpc>
                <a:spcPct val="80000"/>
              </a:lnSpc>
            </a:pPr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Какого рода помощь оказывал пациентам профессор Преображенский?</a:t>
            </a:r>
          </a:p>
          <a:p>
            <a:pPr>
              <a:lnSpc>
                <a:spcPct val="80000"/>
              </a:lnSpc>
            </a:pPr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Какова композиция повести, из каких частей она состоит?</a:t>
            </a:r>
          </a:p>
          <a:p>
            <a:pPr>
              <a:lnSpc>
                <a:spcPct val="80000"/>
              </a:lnSpc>
            </a:pPr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Какую оценку состоянию общества дает Преображенский? В чем , по его мнению, причина разрухи?</a:t>
            </a:r>
          </a:p>
          <a:p>
            <a:pPr>
              <a:lnSpc>
                <a:spcPct val="80000"/>
              </a:lnSpc>
            </a:pPr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Какую роль играют сцены пения?</a:t>
            </a:r>
          </a:p>
          <a:p>
            <a:pPr>
              <a:lnSpc>
                <a:spcPct val="80000"/>
              </a:lnSpc>
            </a:pPr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Приведите сравнительный анализ описаний жизни в </a:t>
            </a:r>
            <a:r>
              <a:rPr lang="ru-RU" dirty="0" err="1" smtClean="0"/>
              <a:t>калабуховском</a:t>
            </a:r>
            <a:r>
              <a:rPr lang="ru-RU" dirty="0" smtClean="0"/>
              <a:t> доме до революции и после.</a:t>
            </a:r>
          </a:p>
          <a:p>
            <a:pPr>
              <a:lnSpc>
                <a:spcPct val="80000"/>
              </a:lnSpc>
              <a:buNone/>
            </a:pPr>
            <a:endParaRPr lang="ru-RU" dirty="0" smtClean="0"/>
          </a:p>
          <a:p>
            <a:pPr>
              <a:lnSpc>
                <a:spcPct val="80000"/>
              </a:lnSpc>
            </a:pPr>
            <a:r>
              <a:rPr lang="ru-RU" dirty="0" smtClean="0"/>
              <a:t>Как сложилась судьба Шарика? Изменился ли его образ мыслей после возвращения в первоначальное состояние?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</a:rPr>
              <a:t>К В А Р Т И Р А   П Р Е О Б Р А Ж Е Н С К О Г О:</a:t>
            </a:r>
            <a:r>
              <a:rPr lang="ru-RU" dirty="0" smtClean="0">
                <a:latin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602632" cy="34129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err="1" smtClean="0">
                <a:latin typeface="Times New Roman" pitchFamily="18" charset="0"/>
              </a:rPr>
              <a:t>Ф.Ф.Преображенск</a:t>
            </a:r>
            <a:endParaRPr lang="en-US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</a:rPr>
              <a:t>ий-профессор</a:t>
            </a:r>
            <a:r>
              <a:rPr lang="ru-RU" dirty="0" smtClean="0">
                <a:latin typeface="Times New Roman" pitchFamily="18" charset="0"/>
              </a:rPr>
              <a:t>. </a:t>
            </a:r>
            <a:endParaRPr lang="en-US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Имя символично: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божество!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Квартира </a:t>
            </a:r>
            <a:r>
              <a:rPr lang="ru-RU" dirty="0" err="1" smtClean="0">
                <a:latin typeface="Times New Roman" pitchFamily="18" charset="0"/>
              </a:rPr>
              <a:t>его-на</a:t>
            </a:r>
            <a:r>
              <a:rPr lang="ru-RU" dirty="0" smtClean="0">
                <a:latin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Пречистенке: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 ассоциация с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образом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Пресвятой девы.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628800"/>
            <a:ext cx="23042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</a:rPr>
              <a:t>И.А.Борменталь-доктор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</a:rPr>
              <a:t>, ассистент профессора. 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</a:rPr>
              <a:t>Как евангелист, фиксирует в журнале все превращения Шарика в человека.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1556792"/>
            <a:ext cx="2699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</a:rPr>
              <a:t>П.П.Шариков – новый человек. 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</a:rPr>
              <a:t>По вине </a:t>
            </a:r>
            <a:r>
              <a:rPr lang="ru-RU" sz="2000" dirty="0" err="1" smtClean="0">
                <a:solidFill>
                  <a:schemeClr val="tx2"/>
                </a:solidFill>
                <a:latin typeface="Times New Roman" pitchFamily="18" charset="0"/>
              </a:rPr>
              <a:t>Шарикова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</a:rPr>
              <a:t> в квартире потоп: он вывернул кран в ванной. </a:t>
            </a:r>
            <a:endParaRPr lang="en-US" sz="2000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</a:rPr>
              <a:t>Квартиру он называет «собачьим раем»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  <a:endParaRPr lang="ru-RU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5229200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В Е С Ь  О С Т А Л Ь Н О Й  М И Р: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Вьюга, холод, ветер, грязь, разруха…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err="1" smtClean="0">
                <a:solidFill>
                  <a:schemeClr val="tx2"/>
                </a:solidFill>
                <a:latin typeface="Times New Roman" pitchFamily="18" charset="0"/>
              </a:rPr>
              <a:t>Швондер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</a:rPr>
              <a:t> и члены домкома</a:t>
            </a:r>
            <a:r>
              <a:rPr lang="ru-RU" dirty="0" smtClean="0">
                <a:latin typeface="Times New Roman" pitchFamily="18" charset="0"/>
              </a:rPr>
              <a:t>.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Профессор Преображенский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	Филипп Филиппович – известная и уважаемая личность. Это истинный представитель интеллигенции. Он умён, талантлив, предан своему делу. </a:t>
            </a:r>
          </a:p>
          <a:p>
            <a:pPr>
              <a:buNone/>
            </a:pPr>
            <a:r>
              <a:rPr lang="ru-RU" b="1" dirty="0" smtClean="0"/>
              <a:t>	К Преображенскому, работающему дома, на дорогостоящие операции люди записываются в очередь. Автор так говорит об одном из рабочих дней Преображенского: «Двери открывались, сменялись лица, гремели инструменты в шкафу, и Филипп Филиппович работал не покладая рук».</a:t>
            </a:r>
            <a:endParaRPr lang="ru-RU" dirty="0"/>
          </a:p>
        </p:txBody>
      </p:sp>
    </p:spTree>
  </p:cSld>
  <p:clrMapOvr>
    <a:masterClrMapping/>
  </p:clrMapOvr>
  <p:transition>
    <p:push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683</Words>
  <Application>Microsoft Office PowerPoint</Application>
  <PresentationFormat>Экран (4:3)</PresentationFormat>
  <Paragraphs>151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Михаил Булгаков Повесть «Собачье сердце»</vt:lpstr>
      <vt:lpstr>Судьба повести «Собачье сердце»</vt:lpstr>
      <vt:lpstr>Слайд 3</vt:lpstr>
      <vt:lpstr>Композиция повести</vt:lpstr>
      <vt:lpstr>«Собачье сердце»(«Чудовищная история»)</vt:lpstr>
      <vt:lpstr>Москва 20-х годов глазами Шарика</vt:lpstr>
      <vt:lpstr>Рассуждаем вместе.</vt:lpstr>
      <vt:lpstr>К В А Р Т И Р А   П Р Е О Б Р А Ж Е Н С К О Г О: </vt:lpstr>
      <vt:lpstr>Профессор Преображенский</vt:lpstr>
      <vt:lpstr>Слайд 10</vt:lpstr>
      <vt:lpstr>Эксперимент профессора</vt:lpstr>
      <vt:lpstr>Отношение к Шарикову</vt:lpstr>
      <vt:lpstr>Слайд 13</vt:lpstr>
      <vt:lpstr>Результат эксперимента</vt:lpstr>
      <vt:lpstr>Шарик+Клим Чугункин=Полиграф Полиграфович Шариков</vt:lpstr>
      <vt:lpstr>Слайд 16</vt:lpstr>
      <vt:lpstr>Слайд 17</vt:lpstr>
      <vt:lpstr> Швондер и другие</vt:lpstr>
      <vt:lpstr>Слайд 19</vt:lpstr>
      <vt:lpstr>Слайд 20</vt:lpstr>
      <vt:lpstr>Результаты воздействия Швондера на Шарикова</vt:lpstr>
      <vt:lpstr>Вывод.</vt:lpstr>
      <vt:lpstr>Слайд 23</vt:lpstr>
      <vt:lpstr>Слайд 24</vt:lpstr>
      <vt:lpstr>Домашнее задание  по выбору учащихся: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Судьба повести «Собачье сердце»</dc:title>
  <dc:creator>Admin</dc:creator>
  <cp:lastModifiedBy>Admin</cp:lastModifiedBy>
  <cp:revision>21</cp:revision>
  <dcterms:created xsi:type="dcterms:W3CDTF">2012-03-20T19:00:22Z</dcterms:created>
  <dcterms:modified xsi:type="dcterms:W3CDTF">2012-03-20T23:52:18Z</dcterms:modified>
</cp:coreProperties>
</file>