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34"/>
  </p:notesMasterIdLst>
  <p:sldIdLst>
    <p:sldId id="283" r:id="rId2"/>
    <p:sldId id="285" r:id="rId3"/>
    <p:sldId id="284" r:id="rId4"/>
    <p:sldId id="301" r:id="rId5"/>
    <p:sldId id="302" r:id="rId6"/>
    <p:sldId id="286" r:id="rId7"/>
    <p:sldId id="259" r:id="rId8"/>
    <p:sldId id="258" r:id="rId9"/>
    <p:sldId id="257" r:id="rId10"/>
    <p:sldId id="298" r:id="rId11"/>
    <p:sldId id="260" r:id="rId12"/>
    <p:sldId id="261" r:id="rId13"/>
    <p:sldId id="262" r:id="rId14"/>
    <p:sldId id="263" r:id="rId15"/>
    <p:sldId id="264" r:id="rId16"/>
    <p:sldId id="265" r:id="rId17"/>
    <p:sldId id="288" r:id="rId18"/>
    <p:sldId id="266" r:id="rId19"/>
    <p:sldId id="267" r:id="rId20"/>
    <p:sldId id="268" r:id="rId21"/>
    <p:sldId id="292" r:id="rId22"/>
    <p:sldId id="289" r:id="rId23"/>
    <p:sldId id="293" r:id="rId24"/>
    <p:sldId id="270" r:id="rId25"/>
    <p:sldId id="269" r:id="rId26"/>
    <p:sldId id="294" r:id="rId27"/>
    <p:sldId id="280" r:id="rId28"/>
    <p:sldId id="299" r:id="rId29"/>
    <p:sldId id="272" r:id="rId30"/>
    <p:sldId id="276" r:id="rId31"/>
    <p:sldId id="278" r:id="rId32"/>
    <p:sldId id="300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14FC"/>
    <a:srgbClr val="F9F945"/>
    <a:srgbClr val="FDFD8D"/>
    <a:srgbClr val="FFFFCC"/>
    <a:srgbClr val="CCFFFF"/>
    <a:srgbClr val="FFCC99"/>
    <a:srgbClr val="66FFFF"/>
    <a:srgbClr val="F2062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994" autoAdjust="0"/>
    <p:restoredTop sz="92593" autoAdjust="0"/>
  </p:normalViewPr>
  <p:slideViewPr>
    <p:cSldViewPr>
      <p:cViewPr varScale="1">
        <p:scale>
          <a:sx n="69" d="100"/>
          <a:sy n="69" d="100"/>
        </p:scale>
        <p:origin x="-5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F8CB717-042D-48CA-97D3-606C967389D8}" type="datetimeFigureOut">
              <a:rPr lang="ru-RU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356D0AB-BBFC-49A7-9C05-E29B692DA7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48C41F3-4205-40D3-BC0B-5B45EF6A4600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F38B74-B490-4348-A7F2-C71E80100F1B}" type="slidenum">
              <a:rPr lang="ru-RU" smtClean="0"/>
              <a:pPr/>
              <a:t>20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</p:grpSp>
      <p:sp>
        <p:nvSpPr>
          <p:cNvPr id="3994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94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10644-D324-46B0-AA5B-238CEEB93F3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AC9FD3-DC90-4C24-AF62-C5ABB4FB328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C7F77-3877-4F30-9768-41BDD25D9D7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C8DE5E-5634-4C92-BEF9-33AB150B0F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A0005-30A8-4609-AC6B-1CC0665ED69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E91DD6-CEC2-4A68-A049-D4122B8A11C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2D8E74-D6CE-4598-BDB9-63695B7B22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8F028-4B65-49AA-AB98-08E35056B67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B8562-08DA-4A3E-8D55-1CF76052EE8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884E95-8D1D-491F-B874-F6EB14DC72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45FEF-E2D4-49F1-B7FE-58AE7C93C23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917B9B-FD3C-4D50-BB3E-7988AC365C6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F3122-4A22-4E23-9D4A-335776F54A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A41EDC7-6C1F-484E-997F-6C11A0C355F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891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3891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3892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3892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3892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  <p:sp>
          <p:nvSpPr>
            <p:cNvPr id="3892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892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</p:grpSp>
      <p:sp>
        <p:nvSpPr>
          <p:cNvPr id="3892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892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2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72" r:id="rId1"/>
    <p:sldLayoutId id="2147483960" r:id="rId2"/>
    <p:sldLayoutId id="2147483961" r:id="rId3"/>
    <p:sldLayoutId id="2147483962" r:id="rId4"/>
    <p:sldLayoutId id="2147483963" r:id="rId5"/>
    <p:sldLayoutId id="2147483964" r:id="rId6"/>
    <p:sldLayoutId id="2147483965" r:id="rId7"/>
    <p:sldLayoutId id="2147483966" r:id="rId8"/>
    <p:sldLayoutId id="2147483967" r:id="rId9"/>
    <p:sldLayoutId id="2147483968" r:id="rId10"/>
    <p:sldLayoutId id="2147483969" r:id="rId11"/>
    <p:sldLayoutId id="2147483970" r:id="rId12"/>
    <p:sldLayoutId id="2147483971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A1%D0%B2%D1%8F%D1%82%D1%8B%D0%B5" TargetMode="Externa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15.jpeg"/><Relationship Id="rId12" Type="http://schemas.openxmlformats.org/officeDocument/2006/relationships/image" Target="../media/image36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jpeg"/><Relationship Id="rId11" Type="http://schemas.openxmlformats.org/officeDocument/2006/relationships/image" Target="../media/image43.jpeg"/><Relationship Id="rId5" Type="http://schemas.openxmlformats.org/officeDocument/2006/relationships/image" Target="../media/image12.jpeg"/><Relationship Id="rId15" Type="http://schemas.openxmlformats.org/officeDocument/2006/relationships/image" Target="../media/image22.jpeg"/><Relationship Id="rId10" Type="http://schemas.openxmlformats.org/officeDocument/2006/relationships/image" Target="../media/image42.jpeg"/><Relationship Id="rId4" Type="http://schemas.openxmlformats.org/officeDocument/2006/relationships/image" Target="../media/image11.jpeg"/><Relationship Id="rId9" Type="http://schemas.openxmlformats.org/officeDocument/2006/relationships/image" Target="../media/image41.jpeg"/><Relationship Id="rId14" Type="http://schemas.openxmlformats.org/officeDocument/2006/relationships/image" Target="../media/image4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1071563" y="5214938"/>
            <a:ext cx="6215062" cy="1357312"/>
          </a:xfrm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FFFF00"/>
                </a:solidFill>
              </a:rPr>
              <a:t/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3075" name="Picture 4" descr="C:\Documents and Settings\SERG\Рабочий стол\photo-05-kamensk-shahtinskiiy-russ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4357718" cy="37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Прямоугольник 4"/>
          <p:cNvSpPr>
            <a:spLocks noChangeArrowheads="1"/>
          </p:cNvSpPr>
          <p:nvPr/>
        </p:nvSpPr>
        <p:spPr bwMode="auto">
          <a:xfrm>
            <a:off x="1500166" y="4286256"/>
            <a:ext cx="614366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FFFF00"/>
                </a:solidFill>
                <a:latin typeface="+mj-lt"/>
              </a:rPr>
              <a:t>Возрождаются храмы святые</a:t>
            </a:r>
            <a:br>
              <a:rPr lang="ru-RU" sz="3200" b="1" i="1" dirty="0">
                <a:solidFill>
                  <a:srgbClr val="FFFF00"/>
                </a:solidFill>
                <a:latin typeface="+mj-lt"/>
              </a:rPr>
            </a:br>
            <a:r>
              <a:rPr lang="ru-RU" sz="3200" b="1" i="1" dirty="0">
                <a:solidFill>
                  <a:srgbClr val="FFFF00"/>
                </a:solidFill>
                <a:latin typeface="+mj-lt"/>
              </a:rPr>
              <a:t>И на солнце блестят купола.</a:t>
            </a:r>
            <a:br>
              <a:rPr lang="ru-RU" sz="3200" b="1" i="1" dirty="0">
                <a:solidFill>
                  <a:srgbClr val="FFFF00"/>
                </a:solidFill>
                <a:latin typeface="+mj-lt"/>
              </a:rPr>
            </a:br>
            <a:r>
              <a:rPr lang="ru-RU" sz="3200" b="1" i="1" dirty="0">
                <a:solidFill>
                  <a:srgbClr val="FFFF00"/>
                </a:solidFill>
                <a:latin typeface="+mj-lt"/>
              </a:rPr>
              <a:t>Дон! Ведь это частица России!</a:t>
            </a:r>
            <a:br>
              <a:rPr lang="ru-RU" sz="3200" b="1" i="1" dirty="0">
                <a:solidFill>
                  <a:srgbClr val="FFFF00"/>
                </a:solidFill>
                <a:latin typeface="+mj-lt"/>
              </a:rPr>
            </a:br>
            <a:r>
              <a:rPr lang="ru-RU" sz="3200" b="1" i="1" dirty="0">
                <a:solidFill>
                  <a:srgbClr val="FFFF00"/>
                </a:solidFill>
                <a:latin typeface="+mj-lt"/>
              </a:rPr>
              <a:t>Это наша родная земля.</a:t>
            </a:r>
          </a:p>
        </p:txBody>
      </p:sp>
      <p:pic>
        <p:nvPicPr>
          <p:cNvPr id="5" name="Picture 2" descr="C:\Documents and Settings\SERG\Рабочий стол\st_kulichi_08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357166"/>
            <a:ext cx="3071834" cy="36639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71744"/>
            <a:ext cx="8229600" cy="1785950"/>
          </a:xfrm>
        </p:spPr>
        <p:txBody>
          <a:bodyPr/>
          <a:lstStyle/>
          <a:p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Энциклопедический словарь </a:t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4000" dirty="0" smtClean="0">
                <a:solidFill>
                  <a:srgbClr val="FFFF00"/>
                </a:solidFill>
              </a:rPr>
              <a:t>"Святая Русь"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u="sng" dirty="0" smtClean="0">
                <a:solidFill>
                  <a:srgbClr val="FFFF00"/>
                </a:solidFill>
              </a:rPr>
              <a:t>ЮРОДСТВО </a:t>
            </a:r>
            <a:r>
              <a:rPr lang="ru-RU" sz="2800" dirty="0" smtClean="0"/>
              <a:t>- один из самых удивительных и трудных подвигов христианского благочестия. В основе его лежит пламенная любовь к Богу в сочетании с великим самоотвержением, терпением поруганий, презрения со стороны народа, перенесением голода, жажды, зноя и других лишений, связанных со скитальческой жизнью.</a:t>
            </a:r>
            <a:br>
              <a:rPr lang="ru-RU" sz="2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i="1" dirty="0" smtClean="0">
                <a:solidFill>
                  <a:srgbClr val="F9F945"/>
                </a:solidFill>
              </a:rPr>
              <a:t>Тяжёлый путь юродства ради Христа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600200"/>
            <a:ext cx="4244975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</a:t>
            </a:r>
            <a:r>
              <a:rPr lang="ru-RU" b="1" dirty="0" smtClean="0"/>
              <a:t>Облачившись в военный костюм мужа, она уверяла всех, что умер вовсе не Андрей, а жена его Ксения.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smtClean="0"/>
              <a:t>      До конца жизни святая откликалась только на  имя мужа. </a:t>
            </a:r>
          </a:p>
        </p:txBody>
      </p:sp>
      <p:pic>
        <p:nvPicPr>
          <p:cNvPr id="10244" name="Picture 4" descr="5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0" y="1643063"/>
            <a:ext cx="3813175" cy="4248150"/>
          </a:xfrm>
          <a:noFill/>
        </p:spPr>
      </p:pic>
      <p:sp>
        <p:nvSpPr>
          <p:cNvPr id="49158" name="Rectangle 6"/>
          <p:cNvSpPr>
            <a:spLocks noChangeArrowheads="1"/>
          </p:cNvSpPr>
          <p:nvPr/>
        </p:nvSpPr>
        <p:spPr bwMode="auto">
          <a:xfrm flipH="1">
            <a:off x="5003800" y="5876925"/>
            <a:ext cx="38179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rgbClr val="F9F94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Фрагмент спектакля 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2400" b="1" dirty="0">
                <a:solidFill>
                  <a:srgbClr val="F9F94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«Блаженная Ксения»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908050"/>
            <a:ext cx="4316412" cy="521811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       </a:t>
            </a:r>
            <a:r>
              <a:rPr lang="ru-RU" sz="2800" b="1" dirty="0" smtClean="0"/>
              <a:t>Определённого места жительства Ксения не имела. Целый день бродила она по Петербургу.  Иногда святая становилась объектом  насмешек и издевательств уличных мальчишек. Взрослые люди уважали и защищали её. </a:t>
            </a:r>
          </a:p>
        </p:txBody>
      </p:sp>
      <p:pic>
        <p:nvPicPr>
          <p:cNvPr id="11267" name="Picture 16" descr="0_a070b_9a77cbac_L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427538" y="836613"/>
            <a:ext cx="4378325" cy="54721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i="1" dirty="0" smtClean="0">
                <a:solidFill>
                  <a:srgbClr val="F9F945"/>
                </a:solidFill>
              </a:rPr>
              <a:t>« Дайте мне царя на коне…»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85875"/>
            <a:ext cx="7931150" cy="48402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       </a:t>
            </a:r>
            <a:r>
              <a:rPr lang="ru-RU" sz="2800" b="1" dirty="0" smtClean="0"/>
              <a:t>Ксения ни за что не хотела принимать в дар тёплую одежду и обувь, а в качестве милостыни брала только «царя на коне» (копейка), чтобы тут же отдать его таким же беднякам, как она сама.</a:t>
            </a:r>
          </a:p>
        </p:txBody>
      </p:sp>
      <p:pic>
        <p:nvPicPr>
          <p:cNvPr id="12292" name="Picture 4" descr="kopeyka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285875" y="3327400"/>
            <a:ext cx="6840538" cy="3530600"/>
          </a:xfr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14313" y="428625"/>
            <a:ext cx="8472487" cy="135731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i="1" dirty="0" smtClean="0">
                <a:solidFill>
                  <a:srgbClr val="F9F945"/>
                </a:solidFill>
              </a:rPr>
              <a:t>     </a:t>
            </a:r>
            <a:br>
              <a:rPr lang="ru-RU" i="1" dirty="0" smtClean="0">
                <a:solidFill>
                  <a:srgbClr val="F9F945"/>
                </a:solidFill>
              </a:rPr>
            </a:br>
            <a:r>
              <a:rPr lang="ru-RU" i="1" dirty="0" smtClean="0">
                <a:solidFill>
                  <a:srgbClr val="F9F945"/>
                </a:solidFill>
              </a:rPr>
              <a:t>      Молитвы  </a:t>
            </a:r>
            <a:br>
              <a:rPr lang="ru-RU" i="1" dirty="0" smtClean="0">
                <a:solidFill>
                  <a:srgbClr val="F9F945"/>
                </a:solidFill>
              </a:rPr>
            </a:br>
            <a:r>
              <a:rPr lang="ru-RU" i="1" dirty="0" smtClean="0">
                <a:solidFill>
                  <a:srgbClr val="F9F945"/>
                </a:solidFill>
              </a:rPr>
              <a:t>       Ксении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2428875"/>
            <a:ext cx="4178300" cy="37147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/>
              <a:t>        В любое время года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/>
              <a:t>    и при любой погоде уходила святая ночью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/>
              <a:t>    в поле и до восхода коленопреклонённо молилась,  кладя земные поклоны на все четыре стороны света.</a:t>
            </a:r>
          </a:p>
        </p:txBody>
      </p:sp>
      <p:pic>
        <p:nvPicPr>
          <p:cNvPr id="13316" name="Picture 5" descr="C:\Documents and Settings\SERG\Рабочий стол\9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500063"/>
            <a:ext cx="3929063" cy="608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000500" y="1143000"/>
            <a:ext cx="4357688" cy="49831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       </a:t>
            </a:r>
            <a:r>
              <a:rPr lang="ru-RU" sz="2800" b="1" dirty="0" smtClean="0"/>
              <a:t>Рабочие, строившие новую </a:t>
            </a:r>
            <a:r>
              <a:rPr lang="ru-RU" sz="2800" b="1" dirty="0" smtClean="0">
                <a:solidFill>
                  <a:srgbClr val="F9F945"/>
                </a:solidFill>
              </a:rPr>
              <a:t>церковь на Смоленском кладбище</a:t>
            </a:r>
            <a:r>
              <a:rPr lang="ru-RU" sz="2800" b="1" dirty="0" smtClean="0"/>
              <a:t>, заметили, что за ночь кто-то натаскивает на верхние пролёты целые горы кирпича. Оказалось, им помогала Святая Блаженная Ксения.</a:t>
            </a:r>
          </a:p>
        </p:txBody>
      </p:sp>
      <p:pic>
        <p:nvPicPr>
          <p:cNvPr id="14339" name="Picture 4" descr="C:\Documents and Settings\SERG\Рабочий стол\iconofstxeniaofpetersburg.jpg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/>
          <a:stretch>
            <a:fillRect/>
          </a:stretch>
        </p:blipFill>
        <p:spPr bwMode="auto">
          <a:xfrm>
            <a:off x="428625" y="571500"/>
            <a:ext cx="3652838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549275"/>
            <a:ext cx="4038600" cy="55768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9F945"/>
                </a:solidFill>
              </a:rPr>
              <a:t>       Питерские купцы очень радовались, когда святая Ксения заходила к ним в лавку. </a:t>
            </a:r>
            <a:r>
              <a:rPr lang="ru-RU" sz="2800" b="1" dirty="0" smtClean="0"/>
              <a:t>Они старались угостить её, дать продуктов с собой, но блаженная брала только маленький пряник или орех. После её посещений лавки приносили большую прибыль.</a:t>
            </a:r>
          </a:p>
        </p:txBody>
      </p:sp>
      <p:pic>
        <p:nvPicPr>
          <p:cNvPr id="15363" name="Picture 8" descr="0_3908b_f6e26094_XL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3438" y="642938"/>
            <a:ext cx="3951287" cy="55006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0" y="428625"/>
            <a:ext cx="4495800" cy="5697538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   Извозчики, которых Ксения просила подвезти её, охотно выполняли просьбу блаженной. Проезжала она всего несколько метров, но после этого рабочий день извозчика был очень прибыльным.</a:t>
            </a:r>
            <a:endParaRPr lang="ru-RU" dirty="0"/>
          </a:p>
        </p:txBody>
      </p:sp>
      <p:pic>
        <p:nvPicPr>
          <p:cNvPr id="16387" name="Picture 4" descr="C:\Documents and Settings\SERG\Рабочий стол\1249572006_0_9a3f_b0ad90b2_xl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500063"/>
            <a:ext cx="4205287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i="1" dirty="0" smtClean="0">
                <a:solidFill>
                  <a:srgbClr val="F9F945"/>
                </a:solidFill>
              </a:rPr>
              <a:t>Благословение Ксении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546600" cy="48529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dirty="0" smtClean="0"/>
              <a:t>       </a:t>
            </a:r>
            <a:r>
              <a:rPr lang="ru-RU" b="1" dirty="0" smtClean="0"/>
              <a:t>Молодые мамы, увидев Ксению, спешили к ней с младенцами на руках. Верили, что </a:t>
            </a:r>
            <a:r>
              <a:rPr lang="ru-RU" b="1" dirty="0" smtClean="0">
                <a:solidFill>
                  <a:srgbClr val="FFFF00"/>
                </a:solidFill>
              </a:rPr>
              <a:t>ребёнок, благословлённый святой, будет очень счастлив в жизни. </a:t>
            </a:r>
            <a:r>
              <a:rPr lang="ru-RU" b="1" dirty="0" smtClean="0"/>
              <a:t>Ксения никому не отказывала.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dirty="0" smtClean="0"/>
              <a:t>     </a:t>
            </a:r>
          </a:p>
        </p:txBody>
      </p:sp>
      <p:pic>
        <p:nvPicPr>
          <p:cNvPr id="17412" name="Picture 5" descr="C:\Documents and Settings\SERG\Рабочий стол\SvKseniaPet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0" y="1428750"/>
            <a:ext cx="3414713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i="1" dirty="0" smtClean="0">
                <a:solidFill>
                  <a:srgbClr val="F9F945"/>
                </a:solidFill>
              </a:rPr>
              <a:t>Земной путь святой Ксении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85750" y="1600200"/>
            <a:ext cx="4430713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      В одиночестве совершала Ксения свой земной путь. 45 лет прожила она после своего любимого мужа. </a:t>
            </a:r>
            <a:r>
              <a:rPr lang="ru-RU" b="1" dirty="0" smtClean="0">
                <a:solidFill>
                  <a:srgbClr val="F9F945"/>
                </a:solidFill>
              </a:rPr>
              <a:t>Это были 45 лет неустанной борьбы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9F945"/>
                </a:solidFill>
              </a:rPr>
              <a:t>   с гордыней человеческой.</a:t>
            </a:r>
          </a:p>
        </p:txBody>
      </p:sp>
      <p:pic>
        <p:nvPicPr>
          <p:cNvPr id="18436" name="Picture 5" descr="C:\Documents and Settings\SERG\Рабочий стол\0_3813d_5422024e_L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3" y="1285875"/>
            <a:ext cx="3929062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SERG\Рабочий стол\1z_029_p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928688"/>
            <a:ext cx="3249613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Прямоугольник 4"/>
          <p:cNvSpPr>
            <a:spLocks noChangeArrowheads="1"/>
          </p:cNvSpPr>
          <p:nvPr/>
        </p:nvSpPr>
        <p:spPr bwMode="auto">
          <a:xfrm>
            <a:off x="3857625" y="642938"/>
            <a:ext cx="4929188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 dirty="0">
                <a:solidFill>
                  <a:srgbClr val="F9F945"/>
                </a:solidFill>
              </a:rPr>
              <a:t>В апреле 2011 года жители города обратились к архиепископу Ростовскому и </a:t>
            </a:r>
            <a:r>
              <a:rPr lang="ru-RU" sz="3200" b="1" i="1" dirty="0" smtClean="0">
                <a:solidFill>
                  <a:srgbClr val="F9F945"/>
                </a:solidFill>
              </a:rPr>
              <a:t>Новочеркасскому </a:t>
            </a:r>
            <a:r>
              <a:rPr lang="ru-RU" sz="3200" b="1" i="1" smtClean="0">
                <a:solidFill>
                  <a:srgbClr val="F9F945"/>
                </a:solidFill>
              </a:rPr>
              <a:t>Пантелимону</a:t>
            </a:r>
            <a:r>
              <a:rPr lang="ru-RU" sz="3200" b="1" i="1" dirty="0" smtClean="0">
                <a:solidFill>
                  <a:srgbClr val="F9F945"/>
                </a:solidFill>
              </a:rPr>
              <a:t> </a:t>
            </a:r>
            <a:r>
              <a:rPr lang="ru-RU" sz="3200" b="1" i="1" dirty="0">
                <a:solidFill>
                  <a:srgbClr val="F9F945"/>
                </a:solidFill>
              </a:rPr>
              <a:t>с просьбой благословить в Каменске - Шахтинском создание  храма в честь </a:t>
            </a:r>
            <a:r>
              <a:rPr lang="ru-RU" sz="3200" b="1" i="1" u="sng" dirty="0">
                <a:solidFill>
                  <a:srgbClr val="F9F945"/>
                </a:solidFill>
              </a:rPr>
              <a:t>Всех святых, в земле Российской просиявших.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1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457200" y="549275"/>
            <a:ext cx="8291513" cy="868363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F9F945"/>
                </a:solidFill>
              </a:rPr>
              <a:t>Часовня на Смоленском </a:t>
            </a:r>
            <a:br>
              <a:rPr lang="ru-RU" sz="4000" dirty="0" smtClean="0">
                <a:solidFill>
                  <a:srgbClr val="F9F945"/>
                </a:solidFill>
              </a:rPr>
            </a:br>
            <a:r>
              <a:rPr lang="ru-RU" sz="4000" dirty="0" smtClean="0">
                <a:solidFill>
                  <a:srgbClr val="F9F945"/>
                </a:solidFill>
              </a:rPr>
              <a:t>кладбище Петербурга</a:t>
            </a:r>
            <a:br>
              <a:rPr lang="ru-RU" sz="4000" dirty="0" smtClean="0">
                <a:solidFill>
                  <a:srgbClr val="F9F945"/>
                </a:solidFill>
              </a:rPr>
            </a:br>
            <a:endParaRPr lang="ru-RU" sz="4000" dirty="0" smtClean="0">
              <a:solidFill>
                <a:srgbClr val="F9F945"/>
              </a:solidFill>
            </a:endParaRPr>
          </a:p>
        </p:txBody>
      </p:sp>
      <p:pic>
        <p:nvPicPr>
          <p:cNvPr id="19459" name="Picture 18" descr="6077ab49a702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857750" y="1428750"/>
            <a:ext cx="3786188" cy="5049838"/>
          </a:xfrm>
          <a:noFill/>
        </p:spPr>
      </p:pic>
      <p:sp>
        <p:nvSpPr>
          <p:cNvPr id="65561" name="Rectangle 25"/>
          <p:cNvSpPr>
            <a:spLocks noChangeArrowheads="1"/>
          </p:cNvSpPr>
          <p:nvPr/>
        </p:nvSpPr>
        <p:spPr bwMode="auto">
          <a:xfrm>
            <a:off x="539750" y="4724400"/>
            <a:ext cx="345598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solidFill>
                  <a:srgbClr val="F9F94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200" b="1" i="1" dirty="0">
                <a:solidFill>
                  <a:srgbClr val="F9F94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3200" b="1" i="1" dirty="0">
              <a:solidFill>
                <a:srgbClr val="F9F945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9461" name="Picture 6" descr="C:\Documents and Settings\SERG\Рабочий стол\kcen-0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1428750"/>
            <a:ext cx="3951287" cy="509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142875"/>
            <a:ext cx="8401050" cy="1203325"/>
          </a:xfrm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rgbClr val="F9F945"/>
                </a:solidFill>
              </a:rPr>
              <a:t/>
            </a:r>
            <a:br>
              <a:rPr lang="ru-RU" sz="2800" dirty="0" smtClean="0">
                <a:solidFill>
                  <a:srgbClr val="F9F945"/>
                </a:solidFill>
              </a:rPr>
            </a:br>
            <a:r>
              <a:rPr lang="ru-RU" sz="2800" dirty="0" smtClean="0">
                <a:solidFill>
                  <a:srgbClr val="F9F945"/>
                </a:solidFill>
              </a:rPr>
              <a:t>В 1902 году по проекту архитектора </a:t>
            </a:r>
            <a:r>
              <a:rPr lang="ru-RU" sz="2800" dirty="0" err="1" smtClean="0">
                <a:solidFill>
                  <a:srgbClr val="F9F945"/>
                </a:solidFill>
              </a:rPr>
              <a:t>А.Всеславина</a:t>
            </a:r>
            <a:r>
              <a:rPr lang="ru-RU" sz="2800" dirty="0" smtClean="0">
                <a:solidFill>
                  <a:srgbClr val="F9F945"/>
                </a:solidFill>
              </a:rPr>
              <a:t> была построена  часовня в псевдорусском стиле. </a:t>
            </a:r>
            <a:endParaRPr lang="ru-RU" sz="2800" dirty="0">
              <a:solidFill>
                <a:srgbClr val="F9F945"/>
              </a:solidFill>
            </a:endParaRPr>
          </a:p>
        </p:txBody>
      </p:sp>
      <p:pic>
        <p:nvPicPr>
          <p:cNvPr id="20483" name="Picture 2" descr="C:\Documents and Settings\SERG\Рабочий стол\0_5d62c_b717d4b5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1571625"/>
            <a:ext cx="7410450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i="1" dirty="0" smtClean="0">
                <a:solidFill>
                  <a:srgbClr val="F9F945"/>
                </a:solidFill>
              </a:rPr>
              <a:t>Мозаичная икона над входом</a:t>
            </a:r>
            <a:br>
              <a:rPr lang="ru-RU" i="1" dirty="0" smtClean="0">
                <a:solidFill>
                  <a:srgbClr val="F9F945"/>
                </a:solidFill>
              </a:rPr>
            </a:br>
            <a:r>
              <a:rPr lang="ru-RU" i="1" dirty="0" smtClean="0">
                <a:solidFill>
                  <a:srgbClr val="F9F945"/>
                </a:solidFill>
              </a:rPr>
              <a:t> в часовню</a:t>
            </a:r>
            <a:endParaRPr lang="ru-RU" dirty="0"/>
          </a:p>
        </p:txBody>
      </p:sp>
      <p:pic>
        <p:nvPicPr>
          <p:cNvPr id="21507" name="Picture 6" descr="C:\Documents and Settings\SERG\Рабочий стол\file_4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1785938"/>
            <a:ext cx="7296150" cy="481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5" y="1000125"/>
            <a:ext cx="3971925" cy="3929063"/>
          </a:xfrm>
        </p:spPr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rgbClr val="F9F945"/>
                </a:solidFill>
              </a:rPr>
              <a:t>Внутри  главным украшением  часовни является  мраморный иконостас  с  мозаичным образом распятого Христа и надгробие. </a:t>
            </a:r>
            <a:endParaRPr lang="ru-RU" sz="3200" dirty="0">
              <a:solidFill>
                <a:srgbClr val="F9F945"/>
              </a:solidFill>
            </a:endParaRPr>
          </a:p>
        </p:txBody>
      </p:sp>
      <p:pic>
        <p:nvPicPr>
          <p:cNvPr id="22531" name="Picture 20" descr="-4-0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428625"/>
            <a:ext cx="3941763" cy="6072188"/>
          </a:xfr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8" name="Rectangle 8"/>
          <p:cNvSpPr>
            <a:spLocks noGrp="1" noRot="1" noChangeArrowheads="1"/>
          </p:cNvSpPr>
          <p:nvPr>
            <p:ph type="title"/>
          </p:nvPr>
        </p:nvSpPr>
        <p:spPr>
          <a:xfrm>
            <a:off x="4859338" y="274638"/>
            <a:ext cx="3827462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solidFill>
                  <a:srgbClr val="F9F945"/>
                </a:solidFill>
              </a:rPr>
              <a:t>                                       Здесь покоятся мощи</a:t>
            </a:r>
          </a:p>
        </p:txBody>
      </p:sp>
      <p:sp>
        <p:nvSpPr>
          <p:cNvPr id="71696" name="Rectangle 16"/>
          <p:cNvSpPr>
            <a:spLocks noChangeArrowheads="1"/>
          </p:cNvSpPr>
          <p:nvPr/>
        </p:nvSpPr>
        <p:spPr bwMode="auto">
          <a:xfrm>
            <a:off x="5076825" y="1989138"/>
            <a:ext cx="3240088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solidFill>
                  <a:srgbClr val="F9F94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Святой</a:t>
            </a:r>
          </a:p>
          <a:p>
            <a:pPr algn="ctr">
              <a:defRPr/>
            </a:pPr>
            <a:r>
              <a:rPr lang="ru-RU" sz="3200" b="1" i="1" dirty="0">
                <a:solidFill>
                  <a:srgbClr val="F9F94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Блаженной</a:t>
            </a:r>
          </a:p>
          <a:p>
            <a:pPr algn="ctr">
              <a:defRPr/>
            </a:pPr>
            <a:r>
              <a:rPr lang="ru-RU" sz="3200" b="1" i="1" dirty="0">
                <a:solidFill>
                  <a:srgbClr val="F9F94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Ксении </a:t>
            </a:r>
          </a:p>
          <a:p>
            <a:pPr algn="ctr">
              <a:defRPr/>
            </a:pPr>
            <a:r>
              <a:rPr lang="ru-RU" sz="3200" b="1" i="1" dirty="0">
                <a:solidFill>
                  <a:srgbClr val="F9F94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Петербургской</a:t>
            </a:r>
          </a:p>
          <a:p>
            <a:pPr>
              <a:defRPr/>
            </a:pPr>
            <a:endParaRPr lang="ru-RU" sz="3200" b="1" i="1" dirty="0">
              <a:solidFill>
                <a:srgbClr val="F9F945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3556" name="Picture 22" descr="iCA5AQ7CK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429250" y="4286250"/>
            <a:ext cx="2786063" cy="2081213"/>
          </a:xfrm>
          <a:noFill/>
        </p:spPr>
      </p:pic>
      <p:pic>
        <p:nvPicPr>
          <p:cNvPr id="23557" name="Picture 6" descr="C:\Documents and Settings\SERG\Рабочий стол\54735064_Moleben_v_chasovne_blazhennoy_Kseni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428625"/>
            <a:ext cx="4510087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6" name="Rectangle 8"/>
          <p:cNvSpPr>
            <a:spLocks noGrp="1" noRot="1" noChangeArrowheads="1"/>
          </p:cNvSpPr>
          <p:nvPr>
            <p:ph type="title"/>
          </p:nvPr>
        </p:nvSpPr>
        <p:spPr>
          <a:xfrm>
            <a:off x="4857750" y="1000125"/>
            <a:ext cx="3857625" cy="785813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i="1" dirty="0" smtClean="0">
                <a:solidFill>
                  <a:srgbClr val="F9F945"/>
                </a:solidFill>
              </a:rPr>
              <a:t>Люди несут сюда записки со своими просьбами к святой Ксении.</a:t>
            </a:r>
            <a:r>
              <a:rPr lang="ru-RU" sz="4000" dirty="0" smtClean="0"/>
              <a:t> </a:t>
            </a:r>
          </a:p>
        </p:txBody>
      </p:sp>
      <p:pic>
        <p:nvPicPr>
          <p:cNvPr id="24579" name="Picture 7" descr="iCA0N3LV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57813" y="2857500"/>
            <a:ext cx="3000375" cy="3352800"/>
          </a:xfrm>
          <a:noFill/>
        </p:spPr>
      </p:pic>
      <p:pic>
        <p:nvPicPr>
          <p:cNvPr id="24580" name="Picture 5" descr="C:\Documents and Settings\SERG\Рабочий стол\spb_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357188"/>
            <a:ext cx="4286250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Documents and Settings\SERG\Рабочий стол\84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571500"/>
            <a:ext cx="4143375" cy="550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Прямоугольник 3"/>
          <p:cNvSpPr>
            <a:spLocks noChangeArrowheads="1"/>
          </p:cNvSpPr>
          <p:nvPr/>
        </p:nvSpPr>
        <p:spPr bwMode="auto">
          <a:xfrm>
            <a:off x="4643438" y="642938"/>
            <a:ext cx="3286125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9F945"/>
                </a:solidFill>
              </a:rPr>
              <a:t>В 2002 году к столетию часовни блаженной Ксении Петербургской в северной столице была совершена праздничная литургия.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i="1" dirty="0" smtClean="0">
                <a:solidFill>
                  <a:srgbClr val="F9F945"/>
                </a:solidFill>
              </a:rPr>
              <a:t>  Канонизация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i="1" dirty="0" smtClean="0">
                <a:solidFill>
                  <a:srgbClr val="F9F945"/>
                </a:solidFill>
              </a:rPr>
              <a:t>святой Ксении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2071688"/>
            <a:ext cx="4244975" cy="40544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     </a:t>
            </a:r>
            <a:r>
              <a:rPr lang="ru-RU" sz="2800" dirty="0" smtClean="0"/>
              <a:t> </a:t>
            </a:r>
            <a:r>
              <a:rPr lang="ru-RU" sz="2800" b="1" dirty="0" smtClean="0"/>
              <a:t>Святая блаженная Ксения Петербургская </a:t>
            </a:r>
            <a:r>
              <a:rPr lang="ru-RU" sz="2800" b="1" dirty="0" smtClean="0">
                <a:solidFill>
                  <a:srgbClr val="F9F945"/>
                </a:solidFill>
              </a:rPr>
              <a:t>канонизирована Русской православной церковью в 1988 году.</a:t>
            </a:r>
            <a:r>
              <a:rPr lang="ru-RU" sz="2800" b="1" dirty="0" smtClean="0"/>
              <a:t> </a:t>
            </a:r>
            <a:r>
              <a:rPr lang="ru-RU" sz="2800" dirty="0" smtClean="0"/>
              <a:t>Она стала первой русской женщиной-юродивой, причисленной к лику святых. </a:t>
            </a:r>
            <a:endParaRPr lang="ru-RU" sz="2800" b="1" dirty="0" smtClean="0"/>
          </a:p>
        </p:txBody>
      </p:sp>
      <p:pic>
        <p:nvPicPr>
          <p:cNvPr id="26628" name="Picture 5" descr="C:\Documents and Settings\SERG\Рабочий стол\mpid_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0" y="285750"/>
            <a:ext cx="3857625" cy="629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876"/>
            <a:ext cx="8229600" cy="1214444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FFC000"/>
                </a:solidFill>
              </a:rPr>
              <a:t>Канонизация</a:t>
            </a:r>
            <a:r>
              <a:rPr lang="ru-RU" sz="3600" dirty="0" smtClean="0"/>
              <a:t> — причисление кого-либо к лику </a:t>
            </a:r>
            <a:r>
              <a:rPr lang="ru-RU" sz="3600" u="sng" dirty="0" smtClean="0">
                <a:hlinkClick r:id="rId2" tooltip="Святые"/>
              </a:rPr>
              <a:t>святых</a:t>
            </a:r>
            <a:r>
              <a:rPr lang="ru-RU" sz="3600" dirty="0" smtClean="0"/>
              <a:t>. Этот процесс означает, что церковь свидетельствует о близости этих людей к Богу и молится им, как своим покровителям.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28794" y="714356"/>
            <a:ext cx="514353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</a:rPr>
              <a:t> Словарь </a:t>
            </a:r>
          </a:p>
          <a:p>
            <a:pPr algn="ctr"/>
            <a:r>
              <a:rPr lang="ru-RU" sz="4400" b="1" dirty="0" smtClean="0">
                <a:solidFill>
                  <a:srgbClr val="FFFF00"/>
                </a:solidFill>
              </a:rPr>
              <a:t>«Святая Русь»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2" name="Rectangle 8"/>
          <p:cNvSpPr>
            <a:spLocks noGrp="1" noRot="1" noChangeArrowheads="1"/>
          </p:cNvSpPr>
          <p:nvPr>
            <p:ph type="title"/>
          </p:nvPr>
        </p:nvSpPr>
        <p:spPr>
          <a:xfrm>
            <a:off x="214313" y="285750"/>
            <a:ext cx="8929687" cy="200025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i="1" dirty="0" smtClean="0">
                <a:solidFill>
                  <a:srgbClr val="F9F945"/>
                </a:solidFill>
              </a:rPr>
              <a:t>Иконы Блаженной Ксении, </a:t>
            </a:r>
            <a:br>
              <a:rPr lang="ru-RU" sz="4000" i="1" dirty="0" smtClean="0">
                <a:solidFill>
                  <a:srgbClr val="F9F945"/>
                </a:solidFill>
              </a:rPr>
            </a:br>
            <a:r>
              <a:rPr lang="ru-RU" sz="4000" i="1" dirty="0" smtClean="0">
                <a:solidFill>
                  <a:srgbClr val="F9F945"/>
                </a:solidFill>
              </a:rPr>
              <a:t>вышитые благодарными прихожанами</a:t>
            </a:r>
          </a:p>
        </p:txBody>
      </p:sp>
      <p:pic>
        <p:nvPicPr>
          <p:cNvPr id="27651" name="Picture 11" descr="thumb_282_imgp672221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contrast="10000"/>
          </a:blip>
          <a:srcRect/>
          <a:stretch>
            <a:fillRect/>
          </a:stretch>
        </p:blipFill>
        <p:spPr>
          <a:xfrm>
            <a:off x="4714875" y="2286000"/>
            <a:ext cx="3643313" cy="4278313"/>
          </a:xfrm>
        </p:spPr>
      </p:pic>
      <p:pic>
        <p:nvPicPr>
          <p:cNvPr id="27652" name="Picture 4" descr="C:\Documents and Settings\SERG\Рабочий стол\09b.jpg"/>
          <p:cNvPicPr>
            <a:picLocks noChangeAspect="1" noChangeArrowheads="1"/>
          </p:cNvPicPr>
          <p:nvPr/>
        </p:nvPicPr>
        <p:blipFill>
          <a:blip r:embed="rId3">
            <a:lum bright="-10000" contrast="20000"/>
          </a:blip>
          <a:srcRect/>
          <a:stretch>
            <a:fillRect/>
          </a:stretch>
        </p:blipFill>
        <p:spPr bwMode="auto">
          <a:xfrm>
            <a:off x="500063" y="2286000"/>
            <a:ext cx="3495675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C:\Documents and Settings\SERG\Рабочий стол\_DSC00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2"/>
            <a:ext cx="4237047" cy="350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5"/>
          <p:cNvSpPr>
            <a:spLocks noChangeArrowheads="1"/>
          </p:cNvSpPr>
          <p:nvPr/>
        </p:nvSpPr>
        <p:spPr bwMode="auto">
          <a:xfrm>
            <a:off x="4714876" y="571480"/>
            <a:ext cx="4143404" cy="587876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tIns="152352" bIns="122199" anchor="ctr">
            <a:spAutoFit/>
          </a:bodyPr>
          <a:lstStyle/>
          <a:p>
            <a:pPr eaLnBrk="0" hangingPunct="0"/>
            <a:r>
              <a:rPr lang="ru-RU" sz="2400" b="1" i="1" dirty="0">
                <a:solidFill>
                  <a:srgbClr val="F9F945"/>
                </a:solidFill>
                <a:ea typeface="Times New Roman" pitchFamily="18" charset="0"/>
                <a:cs typeface="Arial" charset="0"/>
              </a:rPr>
              <a:t>В мае </a:t>
            </a:r>
            <a:r>
              <a:rPr lang="ru-RU" sz="2800" b="1" i="1" dirty="0">
                <a:solidFill>
                  <a:srgbClr val="F9F945"/>
                </a:solidFill>
                <a:ea typeface="Times New Roman" pitchFamily="18" charset="0"/>
                <a:cs typeface="Arial" charset="0"/>
              </a:rPr>
              <a:t>2011 года настоятелем прихода </a:t>
            </a:r>
            <a:r>
              <a:rPr lang="ru-RU" sz="2800" b="1" i="1" u="sng" dirty="0">
                <a:solidFill>
                  <a:srgbClr val="F9F945"/>
                </a:solidFill>
                <a:ea typeface="Times New Roman" pitchFamily="18" charset="0"/>
                <a:cs typeface="Arial" charset="0"/>
              </a:rPr>
              <a:t> Всех святых, в земле Российской просиявших, </a:t>
            </a:r>
            <a:r>
              <a:rPr lang="ru-RU" sz="2800" b="1" i="1" dirty="0">
                <a:solidFill>
                  <a:srgbClr val="F9F945"/>
                </a:solidFill>
                <a:ea typeface="Times New Roman" pitchFamily="18" charset="0"/>
                <a:cs typeface="Arial" charset="0"/>
              </a:rPr>
              <a:t>назначен священник Свято-Покровского храма отец Виталий </a:t>
            </a:r>
            <a:r>
              <a:rPr lang="ru-RU" sz="2800" b="1" i="1" dirty="0" err="1">
                <a:solidFill>
                  <a:srgbClr val="F9F945"/>
                </a:solidFill>
                <a:ea typeface="Times New Roman" pitchFamily="18" charset="0"/>
                <a:cs typeface="Arial" charset="0"/>
              </a:rPr>
              <a:t>Крейдич</a:t>
            </a:r>
            <a:r>
              <a:rPr lang="ru-RU" sz="2800" b="1" i="1" dirty="0">
                <a:solidFill>
                  <a:srgbClr val="F9F945"/>
                </a:solidFill>
                <a:ea typeface="Times New Roman" pitchFamily="18" charset="0"/>
                <a:cs typeface="Arial" charset="0"/>
              </a:rPr>
              <a:t>.</a:t>
            </a:r>
          </a:p>
          <a:p>
            <a:pPr eaLnBrk="0" hangingPunct="0"/>
            <a:r>
              <a:rPr lang="ru-RU" sz="2800" b="1" i="1" dirty="0">
                <a:solidFill>
                  <a:srgbClr val="F9F945"/>
                </a:solidFill>
                <a:ea typeface="Times New Roman" pitchFamily="18" charset="0"/>
                <a:cs typeface="Arial" charset="0"/>
              </a:rPr>
              <a:t> </a:t>
            </a:r>
          </a:p>
          <a:p>
            <a:pPr eaLnBrk="0" hangingPunct="0"/>
            <a:r>
              <a:rPr lang="ru-RU" sz="2800" b="1" i="1" dirty="0">
                <a:solidFill>
                  <a:srgbClr val="F9F945"/>
                </a:solidFill>
                <a:ea typeface="Times New Roman" pitchFamily="18" charset="0"/>
                <a:cs typeface="Arial" charset="0"/>
              </a:rPr>
              <a:t>В сентябре 2011 года приход получил государственную регистрацию.</a:t>
            </a:r>
          </a:p>
        </p:txBody>
      </p:sp>
      <p:pic>
        <p:nvPicPr>
          <p:cNvPr id="1026" name="Picture 2" descr="C:\Documents and Settings\SERG\Рабочий стол\_DSC066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4500570"/>
            <a:ext cx="3071834" cy="20816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i="1" dirty="0" smtClean="0">
                <a:solidFill>
                  <a:srgbClr val="F9F945"/>
                </a:solidFill>
              </a:rPr>
              <a:t>Заветы святой Ксении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1428750"/>
            <a:ext cx="8389937" cy="4697413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FF00"/>
                </a:solidFill>
              </a:rPr>
              <a:t>1.  </a:t>
            </a:r>
            <a:r>
              <a:rPr lang="ru-RU" sz="2800" b="1" dirty="0" smtClean="0"/>
              <a:t>Люби ближних своих. Когда я 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z="2800" b="1" dirty="0" smtClean="0"/>
              <a:t>     вижу доброго человека, я 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z="2800" b="1" dirty="0" smtClean="0"/>
              <a:t>     радуюсь больше всего, и нет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z="2800" b="1" dirty="0" smtClean="0"/>
              <a:t>     мне другой радости.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FF00"/>
                </a:solidFill>
              </a:rPr>
              <a:t>2.  </a:t>
            </a:r>
            <a:r>
              <a:rPr lang="ru-RU" sz="2800" b="1" dirty="0" smtClean="0"/>
              <a:t>Не делайте никому в жизни 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z="2800" b="1" dirty="0" smtClean="0"/>
              <a:t>     зла. Злоба людская мучает меня, заставляет 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z="2800" b="1" dirty="0" smtClean="0"/>
              <a:t>     заставляет страдать.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FF00"/>
                </a:solidFill>
              </a:rPr>
              <a:t>3.  </a:t>
            </a:r>
            <a:r>
              <a:rPr lang="ru-RU" sz="2800" b="1" dirty="0" smtClean="0"/>
              <a:t>Кто меня знал, да помянет душу 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z="2800" b="1" dirty="0" smtClean="0"/>
              <a:t>     мою для спасения своей души.</a:t>
            </a:r>
          </a:p>
        </p:txBody>
      </p:sp>
      <p:pic>
        <p:nvPicPr>
          <p:cNvPr id="28676" name="Picture 4" descr="C:\Documents and Settings\SERG\Рабочий стол\st Xen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1643063"/>
            <a:ext cx="311785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i="1" dirty="0" smtClean="0">
                <a:solidFill>
                  <a:srgbClr val="F2062D"/>
                </a:solidFill>
              </a:rPr>
              <a:t>6 февраля -</a:t>
            </a:r>
            <a:br>
              <a:rPr lang="ru-RU" sz="4000" i="1" dirty="0" smtClean="0">
                <a:solidFill>
                  <a:srgbClr val="F2062D"/>
                </a:solidFill>
              </a:rPr>
            </a:br>
            <a:r>
              <a:rPr lang="ru-RU" sz="4000" i="1" dirty="0" smtClean="0">
                <a:solidFill>
                  <a:srgbClr val="F9F945"/>
                </a:solidFill>
              </a:rPr>
              <a:t>День памяти</a:t>
            </a:r>
            <a:r>
              <a:rPr lang="ru-RU" sz="4000" dirty="0" smtClean="0"/>
              <a:t> </a:t>
            </a:r>
            <a:r>
              <a:rPr lang="ru-RU" sz="4000" i="1" dirty="0" smtClean="0">
                <a:solidFill>
                  <a:srgbClr val="F9F945"/>
                </a:solidFill>
              </a:rPr>
              <a:t>святой Ксении</a:t>
            </a:r>
            <a:r>
              <a:rPr lang="ru-RU" sz="4000" dirty="0" smtClean="0"/>
              <a:t> 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4941888"/>
            <a:ext cx="8075613" cy="15113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i="1" dirty="0" smtClean="0">
                <a:solidFill>
                  <a:srgbClr val="F9F945"/>
                </a:solidFill>
              </a:rPr>
              <a:t>      В этот день целые толпы людей движутся к её могиле, чтобы поставить свечу, приложиться к надгробию и уступить место другим.</a:t>
            </a:r>
          </a:p>
        </p:txBody>
      </p:sp>
      <p:pic>
        <p:nvPicPr>
          <p:cNvPr id="29700" name="Picture 4" descr="im8B91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429125" y="1571625"/>
            <a:ext cx="3667125" cy="3303588"/>
          </a:xfrm>
          <a:noFill/>
        </p:spPr>
      </p:pic>
      <p:pic>
        <p:nvPicPr>
          <p:cNvPr id="29701" name="Picture 5" descr="C:\Documents and Settings\SERG\Рабочий стол\0_4e81d_49a8d3da_X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813" y="1643063"/>
            <a:ext cx="2905125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:\Documents and Settings\SERG\Рабочий стол\9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85728"/>
            <a:ext cx="4214812" cy="619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5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214282" y="285728"/>
            <a:ext cx="4140136" cy="6143668"/>
          </a:xfrm>
          <a:noFill/>
        </p:spPr>
      </p:pic>
      <p:pic>
        <p:nvPicPr>
          <p:cNvPr id="7" name="Picture 6" descr="C:\Documents and Settings\SERG\Рабочий стол\4625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285728"/>
            <a:ext cx="4214842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 descr="6303001[2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85728"/>
            <a:ext cx="4357688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0_3908b_f6e26094_XL[1]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285728"/>
            <a:ext cx="4429125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6" descr="0_a070b_9a77cbac_L[1]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0" y="285728"/>
            <a:ext cx="4164011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SERG\Рабочий стол\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282" y="285728"/>
            <a:ext cx="4357718" cy="6286544"/>
          </a:xfrm>
          <a:prstGeom prst="rect">
            <a:avLst/>
          </a:prstGeom>
          <a:noFill/>
        </p:spPr>
      </p:pic>
      <p:pic>
        <p:nvPicPr>
          <p:cNvPr id="1027" name="Picture 3" descr="C:\Documents and Settings\SERG\Рабочий стол\88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429124" y="285728"/>
            <a:ext cx="4368800" cy="6286544"/>
          </a:xfrm>
          <a:prstGeom prst="rect">
            <a:avLst/>
          </a:prstGeom>
          <a:noFill/>
        </p:spPr>
      </p:pic>
      <p:pic>
        <p:nvPicPr>
          <p:cNvPr id="1028" name="Picture 4" descr="C:\Documents and Settings\SERG\Рабочий стол\22222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14282" y="285728"/>
            <a:ext cx="4286280" cy="6215106"/>
          </a:xfrm>
          <a:prstGeom prst="rect">
            <a:avLst/>
          </a:prstGeom>
          <a:noFill/>
        </p:spPr>
      </p:pic>
      <p:pic>
        <p:nvPicPr>
          <p:cNvPr id="14" name="Picture 4" descr="C:\Documents and Settings\SERG\Рабочий стол\31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286248" y="214290"/>
            <a:ext cx="4557712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 descr="C:\Documents and Settings\SERG\Рабочий стол\st Xenia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429124" y="285728"/>
            <a:ext cx="4286250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6" descr="1278284639_izobrazhenie-2040[1]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214282" y="285728"/>
            <a:ext cx="423548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C:\Documents and Settings\SERG\Рабочий стол\0_5d62c_b717d4b5_XL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14282" y="214290"/>
            <a:ext cx="8643998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5" descr="C:\Documents and Settings\SERG\Рабочий стол\0_3813d_5422024e_L (1)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28596" y="285728"/>
            <a:ext cx="257176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65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3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70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40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1000"/>
                            </p:stCondLst>
                            <p:childTnLst>
                              <p:par>
                                <p:cTn id="65" presetID="53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8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5000"/>
                            </p:stCondLst>
                            <p:childTnLst>
                              <p:par>
                                <p:cTn id="8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Место строительства храма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Documents and Settings\SERG\Рабочий стол\mesto-stroitelst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8296245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Проект храма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050" name="Picture 2" descr="C:\Documents and Settings\SERG\Рабочий стол\hram_kamensk-345x3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14422"/>
            <a:ext cx="7929618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875"/>
            <a:ext cx="8229600" cy="2554288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9F945"/>
                </a:solidFill>
              </a:rPr>
              <a:t>Россия, Русь! Куда б ты ни неслась,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9F945"/>
                </a:solidFill>
              </a:rPr>
              <a:t>Оборванной</a:t>
            </a:r>
            <a:r>
              <a:rPr lang="ru-RU" b="1" dirty="0" smtClean="0">
                <a:solidFill>
                  <a:srgbClr val="F9F945"/>
                </a:solidFill>
              </a:rPr>
              <a:t>, </a:t>
            </a:r>
            <a:r>
              <a:rPr lang="ru-RU" b="1" dirty="0" smtClean="0">
                <a:solidFill>
                  <a:srgbClr val="F9F945"/>
                </a:solidFill>
              </a:rPr>
              <a:t>поруганной</a:t>
            </a:r>
            <a:r>
              <a:rPr lang="ru-RU" b="1" dirty="0" smtClean="0">
                <a:solidFill>
                  <a:srgbClr val="F9F945"/>
                </a:solidFill>
              </a:rPr>
              <a:t>, убогой,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9F945"/>
                </a:solidFill>
              </a:rPr>
              <a:t>Ты не погибнешь, ты уже спаслась,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9F945"/>
                </a:solidFill>
              </a:rPr>
              <a:t>Имея столько праведных у Бога!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3600" dirty="0" smtClean="0">
                <a:solidFill>
                  <a:srgbClr val="F9F945"/>
                </a:solidFill>
              </a:rPr>
              <a:t>                                  </a:t>
            </a:r>
            <a:r>
              <a:rPr lang="ru-RU" sz="2400" b="1" dirty="0" smtClean="0">
                <a:solidFill>
                  <a:srgbClr val="F9F945"/>
                </a:solidFill>
              </a:rPr>
              <a:t>Иеромонах Роман  Матюшин</a:t>
            </a:r>
            <a:endParaRPr lang="ru-RU" sz="2400" b="1" dirty="0">
              <a:solidFill>
                <a:srgbClr val="F9F945"/>
              </a:solidFill>
            </a:endParaRPr>
          </a:p>
        </p:txBody>
      </p:sp>
      <p:pic>
        <p:nvPicPr>
          <p:cNvPr id="6147" name="Picture 3" descr="C:\Documents and Settings\SERG\Рабочий стол\с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14313"/>
            <a:ext cx="2605087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C:\Documents and Settings\SERG\Рабочий стол\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25" y="214313"/>
            <a:ext cx="2820988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C:\Documents and Settings\SERG\Рабочий стол\file_43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375" y="214313"/>
            <a:ext cx="22860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2571750"/>
            <a:ext cx="4286250" cy="42862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         </a:t>
            </a:r>
            <a:r>
              <a:rPr lang="ru-RU" sz="2800" b="1" dirty="0" smtClean="0">
                <a:solidFill>
                  <a:srgbClr val="F9F945"/>
                </a:solidFill>
              </a:rPr>
              <a:t>Память народная хранит образ Ксении Григорьевны как женщины Христа ради юродивой, как подвижницы Божьей, как Блаженной.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9F945"/>
                </a:solidFill>
              </a:rPr>
              <a:t>                     Ю.Белозёров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               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88" y="285750"/>
            <a:ext cx="5300662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u="sng" dirty="0">
                <a:solidFill>
                  <a:srgbClr val="F9F94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Святая  Блаженная</a:t>
            </a:r>
            <a:endParaRPr lang="ru-RU" sz="3200" u="sng" dirty="0"/>
          </a:p>
        </p:txBody>
      </p:sp>
      <p:sp>
        <p:nvSpPr>
          <p:cNvPr id="7172" name="Прямоугольник 7"/>
          <p:cNvSpPr>
            <a:spLocks noChangeArrowheads="1"/>
          </p:cNvSpPr>
          <p:nvPr/>
        </p:nvSpPr>
        <p:spPr bwMode="auto">
          <a:xfrm>
            <a:off x="214313" y="928688"/>
            <a:ext cx="56403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u="sng">
                <a:solidFill>
                  <a:srgbClr val="F9F945"/>
                </a:solidFill>
              </a:rPr>
              <a:t>Ксения  Петербургская</a:t>
            </a:r>
            <a:endParaRPr lang="ru-RU" sz="3200" b="1" u="sng"/>
          </a:p>
        </p:txBody>
      </p:sp>
      <p:pic>
        <p:nvPicPr>
          <p:cNvPr id="7173" name="Picture 6" descr="C:\Documents and Settings\SERG\Рабочий стол\462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0" y="928688"/>
            <a:ext cx="3960813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Rectangle 5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i="1" dirty="0" smtClean="0">
                <a:solidFill>
                  <a:srgbClr val="F9F945"/>
                </a:solidFill>
              </a:rPr>
              <a:t>Мирская жизнь Ксении</a:t>
            </a:r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428625" y="1785938"/>
            <a:ext cx="3927475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Ксения родилась богатой семье у благородных родителей. Замуж вышла по большой любви за </a:t>
            </a:r>
            <a:r>
              <a:rPr lang="ru-RU" sz="2800" b="1" dirty="0">
                <a:solidFill>
                  <a:srgbClr val="F9F94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полковника Андрея Фёдоровича Петрова,</a:t>
            </a: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служившего придворным певчим.</a:t>
            </a:r>
          </a:p>
        </p:txBody>
      </p:sp>
      <p:pic>
        <p:nvPicPr>
          <p:cNvPr id="8196" name="Picture 13" descr="6303001[2]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4214813" y="1285875"/>
            <a:ext cx="4357687" cy="52101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8" name="Rectangle 8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i="1" dirty="0" smtClean="0">
                <a:solidFill>
                  <a:srgbClr val="F9F945"/>
                </a:solidFill>
              </a:rPr>
              <a:t>История любви</a:t>
            </a:r>
          </a:p>
        </p:txBody>
      </p:sp>
      <p:sp>
        <p:nvSpPr>
          <p:cNvPr id="40972" name="Rectangle 12"/>
          <p:cNvSpPr>
            <a:spLocks noChangeArrowheads="1"/>
          </p:cNvSpPr>
          <p:nvPr/>
        </p:nvSpPr>
        <p:spPr bwMode="auto">
          <a:xfrm>
            <a:off x="323850" y="1196975"/>
            <a:ext cx="4608513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Ксения Григорьевна и Андрей Фёдорович  жили в любви и согласии. Внезапная смерть любимого супруга так потрясла 26-летнюю вдову, </a:t>
            </a:r>
          </a:p>
          <a:p>
            <a:pPr>
              <a:defRPr/>
            </a:pPr>
            <a: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что она, раздав всё </a:t>
            </a:r>
          </a:p>
          <a:p>
            <a:pPr>
              <a:defRPr/>
            </a:pPr>
            <a: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имущество бедным и подарив свой дом подруге, избрала для себя  </a:t>
            </a:r>
            <a:r>
              <a:rPr lang="ru-RU" sz="2800" b="1" i="1" dirty="0">
                <a:solidFill>
                  <a:srgbClr val="F9F94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тяжёлый путь юродства ради Христа.</a:t>
            </a:r>
          </a:p>
        </p:txBody>
      </p:sp>
      <p:pic>
        <p:nvPicPr>
          <p:cNvPr id="9220" name="Picture 16" descr="1278284639_izobrazhenie-2040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929188" y="1428750"/>
            <a:ext cx="3879850" cy="48577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500</TotalTime>
  <Words>724</Words>
  <Application>Microsoft PowerPoint</Application>
  <PresentationFormat>Экран (4:3)</PresentationFormat>
  <Paragraphs>78</Paragraphs>
  <Slides>32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Течение</vt:lpstr>
      <vt:lpstr>  </vt:lpstr>
      <vt:lpstr>Слайд 2</vt:lpstr>
      <vt:lpstr>Слайд 3</vt:lpstr>
      <vt:lpstr>Место строительства храма</vt:lpstr>
      <vt:lpstr>Проект храма</vt:lpstr>
      <vt:lpstr>Слайд 6</vt:lpstr>
      <vt:lpstr>Слайд 7</vt:lpstr>
      <vt:lpstr>Мирская жизнь Ксении</vt:lpstr>
      <vt:lpstr>История любви</vt:lpstr>
      <vt:lpstr>   Энциклопедический словарь  "Святая Русь"   ЮРОДСТВО - один из самых удивительных и трудных подвигов христианского благочестия. В основе его лежит пламенная любовь к Богу в сочетании с великим самоотвержением, терпением поруганий, презрения со стороны народа, перенесением голода, жажды, зноя и других лишений, связанных со скитальческой жизнью.  </vt:lpstr>
      <vt:lpstr>Тяжёлый путь юродства ради Христа</vt:lpstr>
      <vt:lpstr>Слайд 12</vt:lpstr>
      <vt:lpstr>« Дайте мне царя на коне…»</vt:lpstr>
      <vt:lpstr>            Молитвы          Ксении</vt:lpstr>
      <vt:lpstr>Слайд 15</vt:lpstr>
      <vt:lpstr>Слайд 16</vt:lpstr>
      <vt:lpstr>Слайд 17</vt:lpstr>
      <vt:lpstr>Благословение Ксении</vt:lpstr>
      <vt:lpstr>Земной путь святой Ксении</vt:lpstr>
      <vt:lpstr>Часовня на Смоленском  кладбище Петербурга </vt:lpstr>
      <vt:lpstr> В 1902 году по проекту архитектора А.Всеславина была построена  часовня в псевдорусском стиле. </vt:lpstr>
      <vt:lpstr>Мозаичная икона над входом  в часовню</vt:lpstr>
      <vt:lpstr>Внутри  главным украшением  часовни является  мраморный иконостас  с  мозаичным образом распятого Христа и надгробие. </vt:lpstr>
      <vt:lpstr>                                       Здесь покоятся мощи</vt:lpstr>
      <vt:lpstr>Люди несут сюда записки со своими просьбами к святой Ксении. </vt:lpstr>
      <vt:lpstr>Слайд 26</vt:lpstr>
      <vt:lpstr>  Канонизация  святой Ксении</vt:lpstr>
      <vt:lpstr>Канонизация — причисление кого-либо к лику святых. Этот процесс означает, что церковь свидетельствует о близости этих людей к Богу и молится им, как своим покровителям. </vt:lpstr>
      <vt:lpstr>Иконы Блаженной Ксении,  вышитые благодарными прихожанами</vt:lpstr>
      <vt:lpstr>Заветы святой Ксении</vt:lpstr>
      <vt:lpstr>6 февраля - День памяти святой Ксении </vt:lpstr>
      <vt:lpstr>Слайд 32</vt:lpstr>
    </vt:vector>
  </TitlesOfParts>
  <Company>45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Петербургская</dc:title>
  <dc:creator>52</dc:creator>
  <cp:lastModifiedBy>SERG</cp:lastModifiedBy>
  <cp:revision>65</cp:revision>
  <dcterms:created xsi:type="dcterms:W3CDTF">2011-08-15T10:29:30Z</dcterms:created>
  <dcterms:modified xsi:type="dcterms:W3CDTF">2013-01-16T18:33:52Z</dcterms:modified>
</cp:coreProperties>
</file>