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010400" y="2052960"/>
            <a:ext cx="1981200" cy="1828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>
          <a:xfrm>
            <a:off x="457200" y="2052960"/>
            <a:ext cx="6324600" cy="182880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52400" y="147319"/>
            <a:ext cx="6705600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47319"/>
            <a:ext cx="1956046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62800" y="274638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010400" y="152399"/>
            <a:ext cx="1981200" cy="6556248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400" y="153923"/>
            <a:ext cx="6705600" cy="65532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162799" y="2892277"/>
            <a:ext cx="1600201" cy="1645920"/>
          </a:xfrm>
        </p:spPr>
        <p:txBody>
          <a:bodyPr anchor="ctr"/>
          <a:lstStyle>
            <a:lvl1pPr marL="0" indent="0">
              <a:buNone/>
              <a:defRPr sz="2000">
                <a:solidFill>
                  <a:schemeClr val="bg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381000" y="2892277"/>
            <a:ext cx="6324600" cy="1645920"/>
          </a:xfrm>
        </p:spPr>
        <p:txBody>
          <a:bodyPr/>
          <a:lstStyle>
            <a:lvl1pPr algn="r">
              <a:defRPr sz="42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19072"/>
            <a:ext cx="4038600" cy="440740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22438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399"/>
            <a:ext cx="4040188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722438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38399"/>
            <a:ext cx="4041775" cy="3687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52400" y="150919"/>
            <a:ext cx="8831802" cy="655624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152400" y="152400"/>
            <a:ext cx="6705600" cy="6553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304800"/>
            <a:ext cx="5867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59752" y="2130552"/>
            <a:ext cx="1673352" cy="2816352"/>
          </a:xfrm>
        </p:spPr>
        <p:txBody>
          <a:bodyPr tIns="0"/>
          <a:lstStyle>
            <a:lvl1pPr marL="0" indent="0"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7159752" y="457200"/>
            <a:ext cx="1675660" cy="1673352"/>
          </a:xfrm>
        </p:spPr>
        <p:txBody>
          <a:bodyPr anchor="b"/>
          <a:lstStyle>
            <a:lvl1pPr algn="l">
              <a:defRPr sz="2000" spc="15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9" name="Rectangle 8"/>
          <p:cNvSpPr/>
          <p:nvPr/>
        </p:nvSpPr>
        <p:spPr>
          <a:xfrm>
            <a:off x="7010400" y="150876"/>
            <a:ext cx="1981200" cy="65562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" y="152400"/>
            <a:ext cx="6705600" cy="6553200"/>
          </a:xfrm>
        </p:spPr>
        <p:txBody>
          <a:bodyPr anchor="ctr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162800" y="2133600"/>
            <a:ext cx="1676400" cy="2971800"/>
          </a:xfrm>
        </p:spPr>
        <p:txBody>
          <a:bodyPr tIns="0"/>
          <a:lstStyle>
            <a:lvl1pPr marL="0" indent="0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162800" y="460248"/>
            <a:ext cx="1676400" cy="1673352"/>
          </a:xfrm>
        </p:spPr>
        <p:txBody>
          <a:bodyPr anchor="b"/>
          <a:lstStyle>
            <a:lvl1pPr algn="l">
              <a:defRPr sz="2000" spc="150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52400" y="1634971"/>
            <a:ext cx="8831802" cy="504547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2399" y="152400"/>
            <a:ext cx="8814047" cy="134644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1000" y="355847"/>
            <a:ext cx="8381260" cy="10543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0999" y="1719071"/>
            <a:ext cx="8407893" cy="4407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70888" y="6356350"/>
            <a:ext cx="21336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fld id="{62D55F1C-1216-4FDC-93F1-A4740DF12A91}" type="datetimeFigureOut">
              <a:rPr lang="ru-RU" smtClean="0"/>
              <a:t>23.05.2012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0" y="6356350"/>
            <a:ext cx="33528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34680" y="6355080"/>
            <a:ext cx="582966" cy="27432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2"/>
                </a:solidFill>
              </a:defRPr>
            </a:lvl1pPr>
          </a:lstStyle>
          <a:p>
            <a:fld id="{E4D1F3A6-58C8-4A00-97CE-3266AB56DF5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3200" kern="1200" cap="all" spc="200" baseline="0">
          <a:ln>
            <a:noFill/>
          </a:ln>
          <a:solidFill>
            <a:schemeClr val="bg1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sz="2000" kern="1200" spc="150" baseline="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800" kern="1200" spc="100" baseline="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600" kern="1200" spc="100" baseline="0">
          <a:solidFill>
            <a:schemeClr val="tx2"/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buClr>
          <a:schemeClr val="accent4"/>
        </a:buClr>
        <a:buFont typeface="Wingdings" pitchFamily="2" charset="2"/>
        <a:buChar char="§"/>
        <a:defRPr sz="1400" kern="1200">
          <a:solidFill>
            <a:schemeClr val="tx2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spcBef>
          <a:spcPct val="20000"/>
        </a:spcBef>
        <a:buClr>
          <a:schemeClr val="accent6"/>
        </a:buClr>
        <a:buFont typeface="Wingdings" pitchFamily="2" charset="2"/>
        <a:buChar char="§"/>
        <a:defRPr sz="1300" kern="1200" spc="100" baseline="0">
          <a:solidFill>
            <a:schemeClr val="tx2"/>
          </a:solidFill>
          <a:latin typeface="+mn-lt"/>
          <a:ea typeface="+mn-ea"/>
          <a:cs typeface="+mn-cs"/>
        </a:defRPr>
      </a:lvl5pPr>
      <a:lvl6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1828800" indent="-182880" algn="l" defTabSz="914400" rtl="0" eaLnBrk="1" latinLnBrk="0" hangingPunct="1">
        <a:spcBef>
          <a:spcPct val="20000"/>
        </a:spcBef>
        <a:buClr>
          <a:schemeClr val="accent2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5"/>
        </a:buClr>
        <a:buFont typeface="Wingdings" pitchFamily="2" charset="2"/>
        <a:buChar char="§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020272" y="476672"/>
            <a:ext cx="1954088" cy="2528168"/>
          </a:xfrm>
        </p:spPr>
        <p:txBody>
          <a:bodyPr>
            <a:normAutofit/>
          </a:bodyPr>
          <a:lstStyle/>
          <a:p>
            <a:r>
              <a:rPr lang="ru-RU" sz="1700" dirty="0" smtClean="0"/>
              <a:t>Работа </a:t>
            </a:r>
            <a:r>
              <a:rPr lang="ru-RU" sz="1700" smtClean="0"/>
              <a:t>учителя </a:t>
            </a:r>
            <a:r>
              <a:rPr lang="ru-RU" sz="1700" smtClean="0"/>
              <a:t>ГБОУ СОШ </a:t>
            </a:r>
            <a:r>
              <a:rPr lang="ru-RU" sz="1700" dirty="0" smtClean="0"/>
              <a:t>382</a:t>
            </a:r>
          </a:p>
          <a:p>
            <a:r>
              <a:rPr lang="ru-RU" sz="1700" dirty="0" err="1" smtClean="0"/>
              <a:t>Кудяковой</a:t>
            </a:r>
            <a:r>
              <a:rPr lang="ru-RU" sz="1700" dirty="0" smtClean="0"/>
              <a:t> К.А.</a:t>
            </a:r>
          </a:p>
          <a:p>
            <a:endParaRPr lang="ru-RU" dirty="0" smtClean="0"/>
          </a:p>
          <a:p>
            <a:r>
              <a:rPr lang="ru-RU" sz="1400" dirty="0" smtClean="0"/>
              <a:t>Внеклассное мероприятие для учащихся 7-х классов.</a:t>
            </a:r>
            <a:endParaRPr lang="ru-RU" sz="1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6324600" cy="1828800"/>
          </a:xfrm>
        </p:spPr>
        <p:txBody>
          <a:bodyPr/>
          <a:lstStyle/>
          <a:p>
            <a:r>
              <a:rPr lang="ru-RU" dirty="0" smtClean="0"/>
              <a:t>Памяти малолетних узников – жертв фашистских концлагерей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272562"/>
            <a:ext cx="1944216" cy="267671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120779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80999" y="1628800"/>
            <a:ext cx="8407893" cy="4968551"/>
          </a:xfrm>
        </p:spPr>
        <p:txBody>
          <a:bodyPr>
            <a:normAutofit fontScale="92500" lnSpcReduction="20000"/>
          </a:bodyPr>
          <a:lstStyle/>
          <a:p>
            <a:pPr marL="273050" indent="257175"/>
            <a:r>
              <a:rPr lang="ru-RU" sz="1900" dirty="0">
                <a:solidFill>
                  <a:schemeClr val="bg1"/>
                </a:solidFill>
              </a:rPr>
              <a:t>Этот день был установлен по инициативе ООН в память 18 млн. человек, представителей разных народов, замученных в фашистских концлагерях, уничтоженных в газовых камерах.</a:t>
            </a:r>
          </a:p>
          <a:p>
            <a:endParaRPr lang="ru-RU" sz="1900" dirty="0" smtClean="0">
              <a:solidFill>
                <a:schemeClr val="bg1"/>
              </a:solidFill>
            </a:endParaRPr>
          </a:p>
          <a:p>
            <a:pPr marL="273050" indent="257175"/>
            <a:r>
              <a:rPr lang="ru-RU" sz="1900" dirty="0" smtClean="0">
                <a:solidFill>
                  <a:schemeClr val="bg1"/>
                </a:solidFill>
              </a:rPr>
              <a:t>5 </a:t>
            </a:r>
            <a:r>
              <a:rPr lang="ru-RU" sz="1900" dirty="0">
                <a:solidFill>
                  <a:schemeClr val="bg1"/>
                </a:solidFill>
              </a:rPr>
              <a:t>млн. были наши соотечественники. 11 апреля 1945 года узники лагеря Бухенвальд подняли восстание, узнав о приближении армии освободителей. Более 14 тыс. фашистских лагерей, гетто тюрем было разбросано по всей Европе.</a:t>
            </a:r>
          </a:p>
          <a:p>
            <a:endParaRPr lang="ru-RU" sz="1900" dirty="0" smtClean="0">
              <a:solidFill>
                <a:schemeClr val="bg1"/>
              </a:solidFill>
            </a:endParaRPr>
          </a:p>
          <a:p>
            <a:pPr marL="273050" indent="257175"/>
            <a:r>
              <a:rPr lang="ru-RU" sz="1900" dirty="0" smtClean="0">
                <a:solidFill>
                  <a:schemeClr val="bg1"/>
                </a:solidFill>
              </a:rPr>
              <a:t>В </a:t>
            </a:r>
            <a:r>
              <a:rPr lang="ru-RU" sz="1900" dirty="0">
                <a:solidFill>
                  <a:schemeClr val="bg1"/>
                </a:solidFill>
              </a:rPr>
              <a:t>1946 году Международный трибунал в Нюрнберге судил нацистских преступников за преступления против человечности, которые не имеют сроков давности. Среди заключенных находились и дети, их тоже заставляли работать на военных заводах, на предприятиях, у хозяев. Фашисты проводили на них чудовищные эксперименты, испытывали калечащие здоровье медицинские препараты. </a:t>
            </a:r>
          </a:p>
          <a:p>
            <a:endParaRPr lang="ru-RU" sz="1900" dirty="0" smtClean="0">
              <a:solidFill>
                <a:schemeClr val="bg1"/>
              </a:solidFill>
            </a:endParaRPr>
          </a:p>
          <a:p>
            <a:pPr marL="273050" indent="257175"/>
            <a:r>
              <a:rPr lang="ru-RU" sz="1900" dirty="0" smtClean="0">
                <a:solidFill>
                  <a:schemeClr val="bg1"/>
                </a:solidFill>
              </a:rPr>
              <a:t>В </a:t>
            </a:r>
            <a:r>
              <a:rPr lang="ru-RU" sz="1900" dirty="0">
                <a:solidFill>
                  <a:schemeClr val="bg1"/>
                </a:solidFill>
              </a:rPr>
              <a:t>1991 году был создан Российский Союз бывших малолетних узников фашистских концлагерей</a:t>
            </a:r>
            <a:r>
              <a:rPr lang="ru-RU" dirty="0">
                <a:solidFill>
                  <a:schemeClr val="bg1"/>
                </a:solidFill>
              </a:rPr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/>
              <a:t>11 апреля - международный день Освобождения узников фашистских концлагерей.</a:t>
            </a:r>
          </a:p>
        </p:txBody>
      </p:sp>
    </p:spTree>
    <p:extLst>
      <p:ext uri="{BB962C8B-B14F-4D97-AF65-F5344CB8AC3E}">
        <p14:creationId xmlns:p14="http://schemas.microsoft.com/office/powerpoint/2010/main" val="133656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628800"/>
            <a:ext cx="8407893" cy="2520280"/>
          </a:xfrm>
        </p:spPr>
        <p:txBody>
          <a:bodyPr>
            <a:normAutofit fontScale="92500" lnSpcReduction="10000"/>
          </a:bodyPr>
          <a:lstStyle/>
          <a:p>
            <a:pPr marL="273050" indent="257175"/>
            <a:r>
              <a:rPr lang="ru-RU" sz="1800" dirty="0">
                <a:solidFill>
                  <a:schemeClr val="bg1"/>
                </a:solidFill>
              </a:rPr>
              <a:t>Семья состоит из пяти человек: хозяина дома, его жены, двух дочерей и младшего любимого сына Бруно лет семи. В доме есть прислуга, но на одно из званых семейных торжеств ее не хватает, и из лагеря для помощи приводят военнопленных. Среди них подросток лет десяти, он помогает на кухне мыть посуду. Бруно не разрешают общаться с мальчиком, но они делают это украдкой. Играя, Бруно разбивает один из бокалов, на звук прибегает отец и в гневе пытается выяснить, кто это </a:t>
            </a:r>
            <a:r>
              <a:rPr lang="ru-RU" sz="1800" dirty="0" smtClean="0">
                <a:solidFill>
                  <a:schemeClr val="bg1"/>
                </a:solidFill>
              </a:rPr>
              <a:t>сделал, </a:t>
            </a:r>
            <a:r>
              <a:rPr lang="ru-RU" sz="1800" dirty="0">
                <a:solidFill>
                  <a:schemeClr val="bg1"/>
                </a:solidFill>
              </a:rPr>
              <a:t>сын, боясь наказания отца, сваливает вину на мальчика, и подростка выгоняют обратно в лагерь.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332656"/>
            <a:ext cx="8381260" cy="1149593"/>
          </a:xfrm>
        </p:spPr>
        <p:txBody>
          <a:bodyPr/>
          <a:lstStyle/>
          <a:p>
            <a:r>
              <a:rPr lang="ru-RU" sz="2000" dirty="0"/>
              <a:t>1944 год. </a:t>
            </a:r>
            <a:r>
              <a:rPr lang="ru-RU" sz="2000" dirty="0" smtClean="0"/>
              <a:t>Германия. </a:t>
            </a:r>
            <a:r>
              <a:rPr lang="ru-RU" sz="2000" dirty="0"/>
              <a:t>События происходят в доме начальника концентрационного лагеря, находящегося недалеко от дома.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3840432"/>
            <a:ext cx="5183910" cy="2789356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48377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73050" indent="257175"/>
            <a:r>
              <a:rPr lang="ru-RU" sz="1800" dirty="0">
                <a:solidFill>
                  <a:schemeClr val="bg1"/>
                </a:solidFill>
              </a:rPr>
              <a:t>Один – чистенький, ухоженный, сытый, носит бутерброды тому грязному, худому, голодному, без имени, с номером на руке мальчику, который в этом лагере уже второй год со своим отцом. И вот в один из дней, когда они в очередной раз встретились, мальчик сообщает Бруно, что его отец пропал и он не знает, как его найти, не знает, потому что в лагере уже второй день гудит сирена и людей сгоняют в толпу, которую ведут умертвлять в газовых камерах. Мальчик очень скучает без отца, ему очень тяжко переносить тяготы лагерной жизни без поддержки родного человека, и Бруно предлагает приятелю свою помощь: он до сих пор чувствует стыд за тот вечер у себя дома, когда сказал отцу неправду и чтобы хоть как-то искупить свою вину перед мальчиком, он согласен помочь своему другу, а для этого надо попасть туда, за колючую проволоку.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Но дружба детей не прекращается, они каждый вечер встречаются у колючей проволоки дальнего заброшенного уголка огромной территории лагеря, каждый на своей </a:t>
            </a:r>
            <a:r>
              <a:rPr lang="ru-RU" sz="2000" dirty="0" smtClean="0"/>
              <a:t>стороне.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820349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93610" y="1719070"/>
            <a:ext cx="4466822" cy="4770473"/>
          </a:xfrm>
        </p:spPr>
        <p:txBody>
          <a:bodyPr/>
          <a:lstStyle/>
          <a:p>
            <a:pPr marL="273050" indent="257175"/>
            <a:r>
              <a:rPr lang="ru-RU" sz="1800" dirty="0" smtClean="0">
                <a:solidFill>
                  <a:schemeClr val="bg1"/>
                </a:solidFill>
              </a:rPr>
              <a:t>Ребята </a:t>
            </a:r>
            <a:r>
              <a:rPr lang="ru-RU" sz="1800" dirty="0">
                <a:solidFill>
                  <a:schemeClr val="bg1"/>
                </a:solidFill>
              </a:rPr>
              <a:t>делают подкоп под проволокой и попадают на территорию лагеря, где Бруно в полосатой пижаме с номером на груди становится одним из тысяч военнопленных. И вдруг звучит сирена, всех выгоняют из бараков и гонят в одну сторону, и они оказываются в толпе, которую загоняют в газовую камеру.</a:t>
            </a:r>
          </a:p>
          <a:p>
            <a:pPr marL="273050" indent="257175"/>
            <a:r>
              <a:rPr lang="ru-RU" sz="1800" dirty="0">
                <a:solidFill>
                  <a:schemeClr val="bg1"/>
                </a:solidFill>
              </a:rPr>
              <a:t>Взявшись за руки, со страхом оглядываясь по сторонам, они еще не понимают, что им осталось жить всего несколько минут.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dirty="0"/>
              <a:t>Утром мальчик приносит Бруно одежду военнопленного, он переодевается в нее, оставляя свою на траве.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41" t="568" r="1851" b="-568"/>
          <a:stretch/>
        </p:blipFill>
        <p:spPr>
          <a:xfrm>
            <a:off x="180000" y="1728000"/>
            <a:ext cx="3888000" cy="4788737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2965508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508" y="1719071"/>
            <a:ext cx="4936972" cy="4978411"/>
          </a:xfrm>
          <a:ln>
            <a:solidFill>
              <a:schemeClr val="accent1"/>
            </a:solidFill>
          </a:ln>
        </p:spPr>
        <p:txBody>
          <a:bodyPr>
            <a:normAutofit lnSpcReduction="10000"/>
          </a:bodyPr>
          <a:lstStyle/>
          <a:p>
            <a:pPr marL="273050" indent="257175"/>
            <a:r>
              <a:rPr lang="ru-RU" sz="1800" dirty="0" smtClean="0">
                <a:solidFill>
                  <a:schemeClr val="bg1"/>
                </a:solidFill>
              </a:rPr>
              <a:t>Все </a:t>
            </a:r>
            <a:r>
              <a:rPr lang="ru-RU" sz="1800" dirty="0">
                <a:solidFill>
                  <a:schemeClr val="bg1"/>
                </a:solidFill>
              </a:rPr>
              <a:t>ищут Бруно, но его нигде нет. В очередной раз пробегая мимо колючей проволоки, отец вдруг увидел одежду своего любимого младшего сына на траве и подкоп на территорию лагеря.  Страшная мысль пронзает его мозг, он в ужасе мчится туда, где по его приказу погибают сотни ни в чем неповинных людей, среди которых дети и его маленький сын. Но поздно! Сердца этих двух мальчишек, судьбы которых свела война, перестали биться в один момент, но до последнего вздоха они держали друг друга за руки. Один - потому что просил о помощи, другой – потому что хотел помочь.</a:t>
            </a:r>
          </a:p>
          <a:p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А в это время в доме начальника лагеря семья собирается срочно эвакуироваться: советские войска подходят к Берлину.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772816"/>
            <a:ext cx="3816423" cy="4752528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50208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791079"/>
            <a:ext cx="4191001" cy="4878281"/>
          </a:xfrm>
        </p:spPr>
        <p:txBody>
          <a:bodyPr>
            <a:normAutofit/>
          </a:bodyPr>
          <a:lstStyle/>
          <a:p>
            <a:pPr marL="273050" indent="257175"/>
            <a:r>
              <a:rPr lang="ru-RU" sz="1800" dirty="0">
                <a:solidFill>
                  <a:schemeClr val="bg1"/>
                </a:solidFill>
              </a:rPr>
              <a:t>Потеряв свою кровиночку, которую сам послал на смерть, он вдруг увидел всю жестокость этой войны.</a:t>
            </a:r>
          </a:p>
          <a:p>
            <a:pPr marL="273050" indent="257175"/>
            <a:r>
              <a:rPr lang="ru-RU" sz="1800" dirty="0">
                <a:solidFill>
                  <a:schemeClr val="bg1"/>
                </a:solidFill>
              </a:rPr>
              <a:t>Он наконец очень явственно ощутил себя среди этих беззащитных людей в полосатых пижамах с номером на груди, хотя на нем была еще форма офицера немецких войск, и вся его жизнь сжалась в одно мгновенье и набатом стучала в висках… за что?! за что?! за что?!</a:t>
            </a:r>
          </a:p>
          <a:p>
            <a:pPr marL="273050" indent="257175"/>
            <a:r>
              <a:rPr lang="ru-RU" sz="1800" dirty="0">
                <a:solidFill>
                  <a:schemeClr val="bg1"/>
                </a:solidFill>
              </a:rPr>
              <a:t>Что может быть страшнее?</a:t>
            </a:r>
          </a:p>
          <a:p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dirty="0"/>
              <a:t>Ужас этой катастрофы парализовал волю отца, он стоял, остолбеневший перед зданием крематория, двери которого были уже плотно закрыты, стоял не в силах двинуться с места.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2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83" t="-179" r="1052" b="781"/>
          <a:stretch/>
        </p:blipFill>
        <p:spPr>
          <a:xfrm>
            <a:off x="5292080" y="1692000"/>
            <a:ext cx="3348000" cy="4896000"/>
          </a:xfrm>
          <a:prstGeom prst="rect">
            <a:avLst/>
          </a:prstGeom>
          <a:effectLst>
            <a:softEdge rad="63500"/>
          </a:effectLst>
        </p:spPr>
      </p:pic>
    </p:spTree>
    <p:extLst>
      <p:ext uri="{BB962C8B-B14F-4D97-AF65-F5344CB8AC3E}">
        <p14:creationId xmlns:p14="http://schemas.microsoft.com/office/powerpoint/2010/main" val="391663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solidFill>
                  <a:schemeClr val="bg1"/>
                </a:solidFill>
              </a:rPr>
              <a:t>1. Фильм «Мальчик в полосатой пижаме» ;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2. Картинки </a:t>
            </a:r>
            <a:r>
              <a:rPr lang="en-US" sz="1800" dirty="0" smtClean="0">
                <a:solidFill>
                  <a:schemeClr val="bg1"/>
                </a:solidFill>
              </a:rPr>
              <a:t>Google</a:t>
            </a:r>
            <a:r>
              <a:rPr lang="ru-RU" sz="1800" dirty="0" smtClean="0">
                <a:solidFill>
                  <a:schemeClr val="bg1"/>
                </a:solidFill>
              </a:rPr>
              <a:t>;</a:t>
            </a:r>
          </a:p>
          <a:p>
            <a:r>
              <a:rPr lang="ru-RU" sz="1800" dirty="0" smtClean="0">
                <a:solidFill>
                  <a:schemeClr val="bg1"/>
                </a:solidFill>
              </a:rPr>
              <a:t>3. Рисунки учеников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Ресурсы: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8" t="6403" r="6812" b="7484"/>
          <a:stretch/>
        </p:blipFill>
        <p:spPr>
          <a:xfrm>
            <a:off x="2195736" y="3038168"/>
            <a:ext cx="4824536" cy="3482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4526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етка">
  <a:themeElements>
    <a:clrScheme name="Другая 1">
      <a:dk1>
        <a:sysClr val="windowText" lastClr="000000"/>
      </a:dk1>
      <a:lt1>
        <a:sysClr val="window" lastClr="FFFFFF"/>
      </a:lt1>
      <a:dk2>
        <a:srgbClr val="534949"/>
      </a:dk2>
      <a:lt2>
        <a:srgbClr val="C66951"/>
      </a:lt2>
      <a:accent1>
        <a:srgbClr val="C66951"/>
      </a:accent1>
      <a:accent2>
        <a:srgbClr val="BF974D"/>
      </a:accent2>
      <a:accent3>
        <a:srgbClr val="928B70"/>
      </a:accent3>
      <a:accent4>
        <a:srgbClr val="87706B"/>
      </a:accent4>
      <a:accent5>
        <a:srgbClr val="94734E"/>
      </a:accent5>
      <a:accent6>
        <a:srgbClr val="6F777D"/>
      </a:accent6>
      <a:hlink>
        <a:srgbClr val="CC9900"/>
      </a:hlink>
      <a:folHlink>
        <a:srgbClr val="C0C0C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Сетка">
      <a:fillStyleLst>
        <a:solidFill>
          <a:schemeClr val="phClr"/>
        </a:solidFill>
        <a:solidFill>
          <a:schemeClr val="phClr">
            <a:tint val="50000"/>
          </a:schemeClr>
        </a:solidFill>
        <a:gradFill rotWithShape="1">
          <a:gsLst>
            <a:gs pos="0">
              <a:schemeClr val="phClr"/>
            </a:gs>
            <a:gs pos="90000">
              <a:schemeClr val="phClr">
                <a:shade val="100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175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"/>
          </a:scene3d>
          <a:sp3d extrusionH="12700" contourW="25400" prstMaterial="flat">
            <a:bevelT w="63500" h="152400" prst="angle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3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3000"/>
                <a:satMod val="11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Grid</Template>
  <TotalTime>70</TotalTime>
  <Words>829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Сетка</vt:lpstr>
      <vt:lpstr>Памяти малолетних узников – жертв фашистских концлагерей</vt:lpstr>
      <vt:lpstr>11 апреля - международный день Освобождения узников фашистских концлагерей.</vt:lpstr>
      <vt:lpstr>1944 год. Германия. События происходят в доме начальника концентрационного лагеря, находящегося недалеко от дома. </vt:lpstr>
      <vt:lpstr>Но дружба детей не прекращается, они каждый вечер встречаются у колючей проволоки дальнего заброшенного уголка огромной территории лагеря, каждый на своей стороне.</vt:lpstr>
      <vt:lpstr>Утром мальчик приносит Бруно одежду военнопленного, он переодевается в нее, оставляя свою на траве. </vt:lpstr>
      <vt:lpstr>А в это время в доме начальника лагеря семья собирается срочно эвакуироваться: советские войска подходят к Берлину. </vt:lpstr>
      <vt:lpstr>Ужас этой катастрофы парализовал волю отца, он стоял, остолбеневший перед зданием крематория, двери которого были уже плотно закрыты, стоял не в силах двинуться с места. </vt:lpstr>
      <vt:lpstr>Ресурсы: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Памяти малолетних узников – жертв фашистских концлагерей</dc:title>
  <dc:creator>Пользователь</dc:creator>
  <cp:lastModifiedBy>Пользователь</cp:lastModifiedBy>
  <cp:revision>8</cp:revision>
  <dcterms:created xsi:type="dcterms:W3CDTF">2012-05-19T05:13:58Z</dcterms:created>
  <dcterms:modified xsi:type="dcterms:W3CDTF">2012-05-23T12:55:40Z</dcterms:modified>
</cp:coreProperties>
</file>