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9" r:id="rId2"/>
    <p:sldId id="258" r:id="rId3"/>
    <p:sldId id="26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64BCC-5B45-41D1-8DD4-50B853DAAF78}" type="doc">
      <dgm:prSet loTypeId="urn:microsoft.com/office/officeart/2005/8/layout/default#1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B187BEF-D156-473B-A654-DA54A16E043D}">
      <dgm:prSet phldrT="[Текст]" custT="1"/>
      <dgm:spPr/>
      <dgm:t>
        <a:bodyPr/>
        <a:lstStyle/>
        <a:p>
          <a:r>
            <a:rPr lang="ru-RU" sz="2100" dirty="0" smtClean="0"/>
            <a:t>Исследовательский метод</a:t>
          </a:r>
          <a:endParaRPr lang="ru-RU" sz="2100" dirty="0"/>
        </a:p>
      </dgm:t>
    </dgm:pt>
    <dgm:pt modelId="{889114B9-9C48-4434-AD4E-46ADC2C308FF}" type="parTrans" cxnId="{33995956-AAC2-45C1-8FFF-E16C13CF51A2}">
      <dgm:prSet/>
      <dgm:spPr/>
      <dgm:t>
        <a:bodyPr/>
        <a:lstStyle/>
        <a:p>
          <a:endParaRPr lang="ru-RU"/>
        </a:p>
      </dgm:t>
    </dgm:pt>
    <dgm:pt modelId="{67102F3B-B891-44B1-905C-F2F751F509BE}" type="sibTrans" cxnId="{33995956-AAC2-45C1-8FFF-E16C13CF51A2}">
      <dgm:prSet/>
      <dgm:spPr/>
      <dgm:t>
        <a:bodyPr/>
        <a:lstStyle/>
        <a:p>
          <a:endParaRPr lang="ru-RU"/>
        </a:p>
      </dgm:t>
    </dgm:pt>
    <dgm:pt modelId="{474C921A-8905-4D19-82A3-AEEF1542EBD2}">
      <dgm:prSet phldrT="[Текст]"/>
      <dgm:spPr/>
      <dgm:t>
        <a:bodyPr/>
        <a:lstStyle/>
        <a:p>
          <a:r>
            <a:rPr lang="ru-RU" dirty="0" smtClean="0"/>
            <a:t>Проектный метод</a:t>
          </a:r>
          <a:endParaRPr lang="ru-RU" dirty="0"/>
        </a:p>
      </dgm:t>
    </dgm:pt>
    <dgm:pt modelId="{FDDFD8FA-2B18-4EFA-8F9C-20433E01186F}" type="parTrans" cxnId="{CFC04D13-5BC6-4349-AB4F-9BB4F114DFCC}">
      <dgm:prSet/>
      <dgm:spPr/>
      <dgm:t>
        <a:bodyPr/>
        <a:lstStyle/>
        <a:p>
          <a:endParaRPr lang="ru-RU"/>
        </a:p>
      </dgm:t>
    </dgm:pt>
    <dgm:pt modelId="{4A658483-C0EC-4651-AA21-6B303E799549}" type="sibTrans" cxnId="{CFC04D13-5BC6-4349-AB4F-9BB4F114DFCC}">
      <dgm:prSet/>
      <dgm:spPr/>
      <dgm:t>
        <a:bodyPr/>
        <a:lstStyle/>
        <a:p>
          <a:endParaRPr lang="ru-RU"/>
        </a:p>
      </dgm:t>
    </dgm:pt>
    <dgm:pt modelId="{760042DA-460B-4725-9D5E-447DD2D5775B}">
      <dgm:prSet phldrT="[Текст]"/>
      <dgm:spPr/>
      <dgm:t>
        <a:bodyPr/>
        <a:lstStyle/>
        <a:p>
          <a:r>
            <a:rPr lang="ru-RU" dirty="0" smtClean="0"/>
            <a:t>Игровой метод</a:t>
          </a:r>
          <a:endParaRPr lang="ru-RU" dirty="0"/>
        </a:p>
      </dgm:t>
    </dgm:pt>
    <dgm:pt modelId="{A08F1042-07F0-441C-A56A-D5C5CD34D282}" type="parTrans" cxnId="{A2C87A73-A965-4899-8396-5811721E5583}">
      <dgm:prSet/>
      <dgm:spPr/>
      <dgm:t>
        <a:bodyPr/>
        <a:lstStyle/>
        <a:p>
          <a:endParaRPr lang="ru-RU"/>
        </a:p>
      </dgm:t>
    </dgm:pt>
    <dgm:pt modelId="{03B01C71-42ED-46E5-9AF1-BDB712B23DC0}" type="sibTrans" cxnId="{A2C87A73-A965-4899-8396-5811721E5583}">
      <dgm:prSet/>
      <dgm:spPr/>
      <dgm:t>
        <a:bodyPr/>
        <a:lstStyle/>
        <a:p>
          <a:endParaRPr lang="ru-RU"/>
        </a:p>
      </dgm:t>
    </dgm:pt>
    <dgm:pt modelId="{842A1D59-D483-4295-AFA5-4E35153DDBF7}">
      <dgm:prSet phldrT="[Текст]"/>
      <dgm:spPr/>
      <dgm:t>
        <a:bodyPr/>
        <a:lstStyle/>
        <a:p>
          <a:r>
            <a:rPr lang="ru-RU" dirty="0" smtClean="0"/>
            <a:t>Проблемно-поисковый метод</a:t>
          </a:r>
          <a:endParaRPr lang="ru-RU" dirty="0"/>
        </a:p>
      </dgm:t>
    </dgm:pt>
    <dgm:pt modelId="{1CD4EE1C-B6B1-44A6-90C1-F6EC4912F526}" type="parTrans" cxnId="{32674C74-AFB6-41C7-B6C0-88DC65EDEB4D}">
      <dgm:prSet/>
      <dgm:spPr/>
      <dgm:t>
        <a:bodyPr/>
        <a:lstStyle/>
        <a:p>
          <a:endParaRPr lang="ru-RU"/>
        </a:p>
      </dgm:t>
    </dgm:pt>
    <dgm:pt modelId="{C24FCEF2-028D-4F0C-8697-D022E3B181B2}" type="sibTrans" cxnId="{32674C74-AFB6-41C7-B6C0-88DC65EDEB4D}">
      <dgm:prSet/>
      <dgm:spPr/>
      <dgm:t>
        <a:bodyPr/>
        <a:lstStyle/>
        <a:p>
          <a:endParaRPr lang="ru-RU"/>
        </a:p>
      </dgm:t>
    </dgm:pt>
    <dgm:pt modelId="{A9FB7456-7481-4957-A59D-525088F17163}">
      <dgm:prSet phldrT="[Текст]"/>
      <dgm:spPr/>
      <dgm:t>
        <a:bodyPr/>
        <a:lstStyle/>
        <a:p>
          <a:r>
            <a:rPr lang="ru-RU" dirty="0" smtClean="0"/>
            <a:t>Метод коллективного решения проблем</a:t>
          </a:r>
          <a:endParaRPr lang="ru-RU" dirty="0"/>
        </a:p>
      </dgm:t>
    </dgm:pt>
    <dgm:pt modelId="{D18DCACF-6187-4694-ADE0-EEDF374A6C19}" type="parTrans" cxnId="{E9AD19EC-F0C9-4F67-997A-F71F0364D936}">
      <dgm:prSet/>
      <dgm:spPr/>
      <dgm:t>
        <a:bodyPr/>
        <a:lstStyle/>
        <a:p>
          <a:endParaRPr lang="ru-RU"/>
        </a:p>
      </dgm:t>
    </dgm:pt>
    <dgm:pt modelId="{D8AB9DAC-6D38-4F6F-BA36-922FEFC0F7F5}" type="sibTrans" cxnId="{E9AD19EC-F0C9-4F67-997A-F71F0364D936}">
      <dgm:prSet/>
      <dgm:spPr/>
      <dgm:t>
        <a:bodyPr/>
        <a:lstStyle/>
        <a:p>
          <a:endParaRPr lang="ru-RU"/>
        </a:p>
      </dgm:t>
    </dgm:pt>
    <dgm:pt modelId="{59CBC7CA-AE26-45BF-BDC2-22E8AE348252}">
      <dgm:prSet phldrT="[Текст]"/>
      <dgm:spPr/>
      <dgm:t>
        <a:bodyPr/>
        <a:lstStyle/>
        <a:p>
          <a:r>
            <a:rPr lang="ru-RU" dirty="0" smtClean="0"/>
            <a:t>Метод управляемого открытия</a:t>
          </a:r>
          <a:endParaRPr lang="ru-RU" dirty="0"/>
        </a:p>
      </dgm:t>
    </dgm:pt>
    <dgm:pt modelId="{32C54468-B9C0-4804-82E6-D253992A8C7B}" type="parTrans" cxnId="{F9FC7D52-78BF-41AA-81FA-2EBB3A718F9F}">
      <dgm:prSet/>
      <dgm:spPr/>
      <dgm:t>
        <a:bodyPr/>
        <a:lstStyle/>
        <a:p>
          <a:endParaRPr lang="ru-RU"/>
        </a:p>
      </dgm:t>
    </dgm:pt>
    <dgm:pt modelId="{D04E6E1D-3C23-4BE3-81C5-3E78B093E8E2}" type="sibTrans" cxnId="{F9FC7D52-78BF-41AA-81FA-2EBB3A718F9F}">
      <dgm:prSet/>
      <dgm:spPr/>
      <dgm:t>
        <a:bodyPr/>
        <a:lstStyle/>
        <a:p>
          <a:endParaRPr lang="ru-RU"/>
        </a:p>
      </dgm:t>
    </dgm:pt>
    <dgm:pt modelId="{E758DF64-BBA8-4321-8597-360CED162BD4}" type="pres">
      <dgm:prSet presAssocID="{11464BCC-5B45-41D1-8DD4-50B853DAAF78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C0BF14-41B9-4835-9C72-8F25B4C2B947}" type="pres">
      <dgm:prSet presAssocID="{8B187BEF-D156-473B-A654-DA54A16E043D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6B5F55-82BA-45E8-998C-C21C4FFF5ACD}" type="pres">
      <dgm:prSet presAssocID="{67102F3B-B891-44B1-905C-F2F751F509BE}" presName="sibTrans" presStyleCnt="0"/>
      <dgm:spPr/>
    </dgm:pt>
    <dgm:pt modelId="{7A941839-989E-4418-B12F-EF6436F5A841}" type="pres">
      <dgm:prSet presAssocID="{474C921A-8905-4D19-82A3-AEEF1542EBD2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B0854F6-D39D-44D2-A886-BB55614E22E4}" type="pres">
      <dgm:prSet presAssocID="{4A658483-C0EC-4651-AA21-6B303E799549}" presName="sibTrans" presStyleCnt="0"/>
      <dgm:spPr/>
    </dgm:pt>
    <dgm:pt modelId="{84C1E2A5-E02A-4D20-83F1-5AE6D522C74A}" type="pres">
      <dgm:prSet presAssocID="{760042DA-460B-4725-9D5E-447DD2D5775B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9F24F3-77D9-442E-A90C-BB49849C20FE}" type="pres">
      <dgm:prSet presAssocID="{03B01C71-42ED-46E5-9AF1-BDB712B23DC0}" presName="sibTrans" presStyleCnt="0"/>
      <dgm:spPr/>
    </dgm:pt>
    <dgm:pt modelId="{E8C5195D-4C63-4DD8-A3F5-EFFB4BF3D03C}" type="pres">
      <dgm:prSet presAssocID="{842A1D59-D483-4295-AFA5-4E35153DDBF7}" presName="node" presStyleLbl="node1" presStyleIdx="3" presStyleCnt="6" custLinFactNeighborX="-321" custLinFactNeighborY="-4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C1772F-04F9-4C4A-B28C-D86781E872E7}" type="pres">
      <dgm:prSet presAssocID="{C24FCEF2-028D-4F0C-8697-D022E3B181B2}" presName="sibTrans" presStyleCnt="0"/>
      <dgm:spPr/>
    </dgm:pt>
    <dgm:pt modelId="{F5AB66CA-E450-4818-873A-FD96AF8E9993}" type="pres">
      <dgm:prSet presAssocID="{A9FB7456-7481-4957-A59D-525088F17163}" presName="node" presStyleLbl="node1" presStyleIdx="4" presStyleCnt="6" custLinFactNeighborX="554" custLinFactNeighborY="-4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33280D-4842-4F41-9A93-3D527DA1A28E}" type="pres">
      <dgm:prSet presAssocID="{D8AB9DAC-6D38-4F6F-BA36-922FEFC0F7F5}" presName="sibTrans" presStyleCnt="0"/>
      <dgm:spPr/>
    </dgm:pt>
    <dgm:pt modelId="{C6644DF8-B67C-4112-8DD1-EB98F0482FA3}" type="pres">
      <dgm:prSet presAssocID="{59CBC7CA-AE26-45BF-BDC2-22E8AE348252}" presName="node" presStyleLbl="node1" presStyleIdx="5" presStyleCnt="6" custLinFactNeighborX="-458" custLinFactNeighborY="-49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EEF50CD-B9A8-414F-8D10-02277AAA1DBC}" type="presOf" srcId="{474C921A-8905-4D19-82A3-AEEF1542EBD2}" destId="{7A941839-989E-4418-B12F-EF6436F5A841}" srcOrd="0" destOrd="0" presId="urn:microsoft.com/office/officeart/2005/8/layout/default#1"/>
    <dgm:cxn modelId="{E9AD19EC-F0C9-4F67-997A-F71F0364D936}" srcId="{11464BCC-5B45-41D1-8DD4-50B853DAAF78}" destId="{A9FB7456-7481-4957-A59D-525088F17163}" srcOrd="4" destOrd="0" parTransId="{D18DCACF-6187-4694-ADE0-EEDF374A6C19}" sibTransId="{D8AB9DAC-6D38-4F6F-BA36-922FEFC0F7F5}"/>
    <dgm:cxn modelId="{87DD8E37-2C34-4FAC-AD42-65C7FDB52E1C}" type="presOf" srcId="{842A1D59-D483-4295-AFA5-4E35153DDBF7}" destId="{E8C5195D-4C63-4DD8-A3F5-EFFB4BF3D03C}" srcOrd="0" destOrd="0" presId="urn:microsoft.com/office/officeart/2005/8/layout/default#1"/>
    <dgm:cxn modelId="{D76286E1-A969-4FBB-A5F5-310703886B86}" type="presOf" srcId="{8B187BEF-D156-473B-A654-DA54A16E043D}" destId="{7CC0BF14-41B9-4835-9C72-8F25B4C2B947}" srcOrd="0" destOrd="0" presId="urn:microsoft.com/office/officeart/2005/8/layout/default#1"/>
    <dgm:cxn modelId="{B5B4F819-5094-447B-B315-0E98C4204DCB}" type="presOf" srcId="{11464BCC-5B45-41D1-8DD4-50B853DAAF78}" destId="{E758DF64-BBA8-4321-8597-360CED162BD4}" srcOrd="0" destOrd="0" presId="urn:microsoft.com/office/officeart/2005/8/layout/default#1"/>
    <dgm:cxn modelId="{F9FC7D52-78BF-41AA-81FA-2EBB3A718F9F}" srcId="{11464BCC-5B45-41D1-8DD4-50B853DAAF78}" destId="{59CBC7CA-AE26-45BF-BDC2-22E8AE348252}" srcOrd="5" destOrd="0" parTransId="{32C54468-B9C0-4804-82E6-D253992A8C7B}" sibTransId="{D04E6E1D-3C23-4BE3-81C5-3E78B093E8E2}"/>
    <dgm:cxn modelId="{CFC04D13-5BC6-4349-AB4F-9BB4F114DFCC}" srcId="{11464BCC-5B45-41D1-8DD4-50B853DAAF78}" destId="{474C921A-8905-4D19-82A3-AEEF1542EBD2}" srcOrd="1" destOrd="0" parTransId="{FDDFD8FA-2B18-4EFA-8F9C-20433E01186F}" sibTransId="{4A658483-C0EC-4651-AA21-6B303E799549}"/>
    <dgm:cxn modelId="{32674C74-AFB6-41C7-B6C0-88DC65EDEB4D}" srcId="{11464BCC-5B45-41D1-8DD4-50B853DAAF78}" destId="{842A1D59-D483-4295-AFA5-4E35153DDBF7}" srcOrd="3" destOrd="0" parTransId="{1CD4EE1C-B6B1-44A6-90C1-F6EC4912F526}" sibTransId="{C24FCEF2-028D-4F0C-8697-D022E3B181B2}"/>
    <dgm:cxn modelId="{A2C87A73-A965-4899-8396-5811721E5583}" srcId="{11464BCC-5B45-41D1-8DD4-50B853DAAF78}" destId="{760042DA-460B-4725-9D5E-447DD2D5775B}" srcOrd="2" destOrd="0" parTransId="{A08F1042-07F0-441C-A56A-D5C5CD34D282}" sibTransId="{03B01C71-42ED-46E5-9AF1-BDB712B23DC0}"/>
    <dgm:cxn modelId="{410C7A35-F276-4527-9EBA-57F582A033FF}" type="presOf" srcId="{59CBC7CA-AE26-45BF-BDC2-22E8AE348252}" destId="{C6644DF8-B67C-4112-8DD1-EB98F0482FA3}" srcOrd="0" destOrd="0" presId="urn:microsoft.com/office/officeart/2005/8/layout/default#1"/>
    <dgm:cxn modelId="{33995956-AAC2-45C1-8FFF-E16C13CF51A2}" srcId="{11464BCC-5B45-41D1-8DD4-50B853DAAF78}" destId="{8B187BEF-D156-473B-A654-DA54A16E043D}" srcOrd="0" destOrd="0" parTransId="{889114B9-9C48-4434-AD4E-46ADC2C308FF}" sibTransId="{67102F3B-B891-44B1-905C-F2F751F509BE}"/>
    <dgm:cxn modelId="{FE49CB1F-AC8C-44BE-ACB6-C76CBD202BFF}" type="presOf" srcId="{A9FB7456-7481-4957-A59D-525088F17163}" destId="{F5AB66CA-E450-4818-873A-FD96AF8E9993}" srcOrd="0" destOrd="0" presId="urn:microsoft.com/office/officeart/2005/8/layout/default#1"/>
    <dgm:cxn modelId="{22E91A75-B9DF-46B8-B92C-6B71DFFB8F2F}" type="presOf" srcId="{760042DA-460B-4725-9D5E-447DD2D5775B}" destId="{84C1E2A5-E02A-4D20-83F1-5AE6D522C74A}" srcOrd="0" destOrd="0" presId="urn:microsoft.com/office/officeart/2005/8/layout/default#1"/>
    <dgm:cxn modelId="{7703FFDD-DB76-4498-9A15-1AA0FEADAA02}" type="presParOf" srcId="{E758DF64-BBA8-4321-8597-360CED162BD4}" destId="{7CC0BF14-41B9-4835-9C72-8F25B4C2B947}" srcOrd="0" destOrd="0" presId="urn:microsoft.com/office/officeart/2005/8/layout/default#1"/>
    <dgm:cxn modelId="{447C789D-9C90-4E72-853A-62C72153C026}" type="presParOf" srcId="{E758DF64-BBA8-4321-8597-360CED162BD4}" destId="{DC6B5F55-82BA-45E8-998C-C21C4FFF5ACD}" srcOrd="1" destOrd="0" presId="urn:microsoft.com/office/officeart/2005/8/layout/default#1"/>
    <dgm:cxn modelId="{B131E1F3-BB7F-4BE9-9CFF-85B09BF0EFBE}" type="presParOf" srcId="{E758DF64-BBA8-4321-8597-360CED162BD4}" destId="{7A941839-989E-4418-B12F-EF6436F5A841}" srcOrd="2" destOrd="0" presId="urn:microsoft.com/office/officeart/2005/8/layout/default#1"/>
    <dgm:cxn modelId="{81F72EAF-2D8E-48D5-8DBB-50B110432341}" type="presParOf" srcId="{E758DF64-BBA8-4321-8597-360CED162BD4}" destId="{6B0854F6-D39D-44D2-A886-BB55614E22E4}" srcOrd="3" destOrd="0" presId="urn:microsoft.com/office/officeart/2005/8/layout/default#1"/>
    <dgm:cxn modelId="{9351193A-6849-4DFD-88EE-7C7098AEA7B9}" type="presParOf" srcId="{E758DF64-BBA8-4321-8597-360CED162BD4}" destId="{84C1E2A5-E02A-4D20-83F1-5AE6D522C74A}" srcOrd="4" destOrd="0" presId="urn:microsoft.com/office/officeart/2005/8/layout/default#1"/>
    <dgm:cxn modelId="{08CDA259-D8D7-4F42-9700-45161F34C60C}" type="presParOf" srcId="{E758DF64-BBA8-4321-8597-360CED162BD4}" destId="{529F24F3-77D9-442E-A90C-BB49849C20FE}" srcOrd="5" destOrd="0" presId="urn:microsoft.com/office/officeart/2005/8/layout/default#1"/>
    <dgm:cxn modelId="{D38C8EB8-911D-4158-9A69-D551591A330D}" type="presParOf" srcId="{E758DF64-BBA8-4321-8597-360CED162BD4}" destId="{E8C5195D-4C63-4DD8-A3F5-EFFB4BF3D03C}" srcOrd="6" destOrd="0" presId="urn:microsoft.com/office/officeart/2005/8/layout/default#1"/>
    <dgm:cxn modelId="{2D042DF7-0511-4597-A60B-B8EDCB6151CD}" type="presParOf" srcId="{E758DF64-BBA8-4321-8597-360CED162BD4}" destId="{9AC1772F-04F9-4C4A-B28C-D86781E872E7}" srcOrd="7" destOrd="0" presId="urn:microsoft.com/office/officeart/2005/8/layout/default#1"/>
    <dgm:cxn modelId="{0B03298F-8C94-49D4-8722-256557FBD040}" type="presParOf" srcId="{E758DF64-BBA8-4321-8597-360CED162BD4}" destId="{F5AB66CA-E450-4818-873A-FD96AF8E9993}" srcOrd="8" destOrd="0" presId="urn:microsoft.com/office/officeart/2005/8/layout/default#1"/>
    <dgm:cxn modelId="{086AE8AE-040D-40E5-BB57-40A99B597045}" type="presParOf" srcId="{E758DF64-BBA8-4321-8597-360CED162BD4}" destId="{0833280D-4842-4F41-9A93-3D527DA1A28E}" srcOrd="9" destOrd="0" presId="urn:microsoft.com/office/officeart/2005/8/layout/default#1"/>
    <dgm:cxn modelId="{FD7D977E-2B93-41BA-93BD-F98E70E43B2E}" type="presParOf" srcId="{E758DF64-BBA8-4321-8597-360CED162BD4}" destId="{C6644DF8-B67C-4112-8DD1-EB98F0482FA3}" srcOrd="10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F6EC411-1CCC-44D7-8D2A-97D4D6D86917}" type="doc">
      <dgm:prSet loTypeId="urn:microsoft.com/office/officeart/2005/8/layout/radial3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E5D4A82-BD20-4A47-B953-F7761B0FB01C}">
      <dgm:prSet phldrT="[Текст]"/>
      <dgm:spPr/>
      <dgm:t>
        <a:bodyPr/>
        <a:lstStyle/>
        <a:p>
          <a:r>
            <a:rPr lang="ru-RU" b="1" i="1" dirty="0" smtClean="0">
              <a:latin typeface="Times New Roman" pitchFamily="18" charset="0"/>
              <a:cs typeface="Times New Roman" pitchFamily="18" charset="0"/>
            </a:rPr>
            <a:t>ДП</a:t>
          </a:r>
          <a:endParaRPr lang="ru-RU" b="1" i="1" dirty="0">
            <a:latin typeface="Times New Roman" pitchFamily="18" charset="0"/>
            <a:cs typeface="Times New Roman" pitchFamily="18" charset="0"/>
          </a:endParaRPr>
        </a:p>
      </dgm:t>
    </dgm:pt>
    <dgm:pt modelId="{1E97B020-14A9-4CD4-B538-08D533DFEEBA}" type="parTrans" cxnId="{33AF75C6-0648-434A-B559-D0C6A30C539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0C2D0D12-B307-4B49-9A0D-78B89679A71D}" type="sibTrans" cxnId="{33AF75C6-0648-434A-B559-D0C6A30C539E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832F427C-7CE0-4E72-AF9E-7306CE95596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Установление связи между отдельными элементами и блоками знаний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0013604C-D46B-4DDF-8FF3-AF39756C6680}" type="parTrans" cxnId="{4DAD9393-0E70-4271-B37B-B803A336F9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C15129D7-1F7C-462A-A43E-C4010EE93D66}" type="sibTrans" cxnId="{4DAD9393-0E70-4271-B37B-B803A336F9C9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906A0DD-A033-4F06-911A-280C84717720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«Вставь пропущенное слово»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F43798F4-9E45-4AFF-805F-CF9AEF78DE4F}" type="parTrans" cxnId="{C12B5152-00FD-431A-A0E2-A7742A48FE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1F02A6F3-C5E9-4118-9D85-B81B942B8F71}" type="sibTrans" cxnId="{C12B5152-00FD-431A-A0E2-A7742A48FE06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B9E21A7-3838-4E5E-850A-D80C0480BDEE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Составление кластера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A5D98874-1F44-4C84-90D6-E5BF90E00599}" type="parTrans" cxnId="{F02DD063-5F90-4651-A549-2AB7D96AC5C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5A03173-9D24-47AB-95EE-7E49A868E4B0}" type="sibTrans" cxnId="{F02DD063-5F90-4651-A549-2AB7D96AC5C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98B5CF9A-F84D-49BC-9311-BD16152CA64B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Составление </a:t>
          </a:r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синквейна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7E388BD9-945D-44AD-BDC5-CE585EDE2E55}" type="sibTrans" cxnId="{8105B1A9-2900-4293-85EF-D668FD603E7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A63B356-04A5-4FB5-90D2-AF6538195AFE}" type="parTrans" cxnId="{8105B1A9-2900-4293-85EF-D668FD603E70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72707FD-4BB8-4F67-B0D0-BEF26C2DB7AF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Тест: </a:t>
          </a:r>
        </a:p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«Я знаю (умею) / Я не знаю (не умею)»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998D6175-496E-4936-B95F-219536B01E39}" type="sibTrans" cxnId="{B983CD5C-0E07-4AA5-A78E-F7B6E5301EC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2C57A0F7-99B0-4362-BF52-7EF241B00231}" type="parTrans" cxnId="{B983CD5C-0E07-4AA5-A78E-F7B6E5301EC8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A3E50380-62C0-4588-9E86-62A2209246DD}">
      <dgm:prSet phldrT="[Текст]"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«Задай вопрос»</a:t>
          </a:r>
          <a:endParaRPr lang="ru-RU" dirty="0">
            <a:latin typeface="Times New Roman" pitchFamily="18" charset="0"/>
            <a:cs typeface="Times New Roman" pitchFamily="18" charset="0"/>
          </a:endParaRPr>
        </a:p>
      </dgm:t>
    </dgm:pt>
    <dgm:pt modelId="{B6BC4190-0F63-49EB-9848-E1BFC34BFAFD}" type="sibTrans" cxnId="{4E678E51-54CC-4CD9-8D82-785BD9D491D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6612738A-4B28-4534-BC41-68DC62C05CED}" type="parTrans" cxnId="{4E678E51-54CC-4CD9-8D82-785BD9D491D1}">
      <dgm:prSet/>
      <dgm:spPr/>
      <dgm:t>
        <a:bodyPr/>
        <a:lstStyle/>
        <a:p>
          <a:endParaRPr lang="ru-RU">
            <a:latin typeface="Times New Roman" pitchFamily="18" charset="0"/>
            <a:cs typeface="Times New Roman" pitchFamily="18" charset="0"/>
          </a:endParaRPr>
        </a:p>
      </dgm:t>
    </dgm:pt>
    <dgm:pt modelId="{E7FC8815-D956-469F-A182-92EB78D7DB75}" type="pres">
      <dgm:prSet presAssocID="{EF6EC411-1CCC-44D7-8D2A-97D4D6D86917}" presName="composite" presStyleCnt="0">
        <dgm:presLayoutVars>
          <dgm:chMax val="1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7D73DB8-3031-45C3-B809-01A2AA6D7231}" type="pres">
      <dgm:prSet presAssocID="{EF6EC411-1CCC-44D7-8D2A-97D4D6D86917}" presName="radial" presStyleCnt="0">
        <dgm:presLayoutVars>
          <dgm:animLvl val="ctr"/>
        </dgm:presLayoutVars>
      </dgm:prSet>
      <dgm:spPr/>
    </dgm:pt>
    <dgm:pt modelId="{BB47F016-58B3-4CD5-980F-9CB00FD907D9}" type="pres">
      <dgm:prSet presAssocID="{DE5D4A82-BD20-4A47-B953-F7761B0FB01C}" presName="centerShape" presStyleLbl="vennNode1" presStyleIdx="0" presStyleCnt="7"/>
      <dgm:spPr/>
      <dgm:t>
        <a:bodyPr/>
        <a:lstStyle/>
        <a:p>
          <a:endParaRPr lang="ru-RU"/>
        </a:p>
      </dgm:t>
    </dgm:pt>
    <dgm:pt modelId="{81EDE0CE-41FB-42D9-9AD1-E21885FA89CB}" type="pres">
      <dgm:prSet presAssocID="{832F427C-7CE0-4E72-AF9E-7306CE95596E}" presName="node" presStyleLbl="vennNode1" presStyleIdx="1" presStyleCnt="7" custScaleX="15346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0AD2266-4562-4C43-A2E1-0EAC5EDF9693}" type="pres">
      <dgm:prSet presAssocID="{2906A0DD-A033-4F06-911A-280C84717720}" presName="node" presStyleLbl="vennNode1" presStyleIdx="2" presStyleCnt="7" custScaleX="1475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9DFC75E-AEF8-4ECE-A869-7C6CAADFC8DF}" type="pres">
      <dgm:prSet presAssocID="{A3E50380-62C0-4588-9E86-62A2209246DD}" presName="node" presStyleLbl="vennNode1" presStyleIdx="3" presStyleCnt="7" custScaleX="1432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F5F47-DBCA-4D77-A6CA-AC2E73647E97}" type="pres">
      <dgm:prSet presAssocID="{272707FD-4BB8-4F67-B0D0-BEF26C2DB7AF}" presName="node" presStyleLbl="vennNode1" presStyleIdx="4" presStyleCnt="7" custScaleX="1504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6EAC72-4E5C-45BA-B70B-980CBC337C3D}" type="pres">
      <dgm:prSet presAssocID="{98B5CF9A-F84D-49BC-9311-BD16152CA64B}" presName="node" presStyleLbl="vennNode1" presStyleIdx="5" presStyleCnt="7" custScaleX="14915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7971B1B-C4BA-463D-B881-3E26C857CCAD}" type="pres">
      <dgm:prSet presAssocID="{2B9E21A7-3838-4E5E-850A-D80C0480BDEE}" presName="node" presStyleLbl="vennNode1" presStyleIdx="6" presStyleCnt="7" custScaleX="1444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0757867-ADFE-423B-B54A-FAEAB3742453}" type="presOf" srcId="{2B9E21A7-3838-4E5E-850A-D80C0480BDEE}" destId="{A7971B1B-C4BA-463D-B881-3E26C857CCAD}" srcOrd="0" destOrd="0" presId="urn:microsoft.com/office/officeart/2005/8/layout/radial3"/>
    <dgm:cxn modelId="{24B46879-02E9-4764-8192-FCA64D3C6C95}" type="presOf" srcId="{A3E50380-62C0-4588-9E86-62A2209246DD}" destId="{09DFC75E-AEF8-4ECE-A869-7C6CAADFC8DF}" srcOrd="0" destOrd="0" presId="urn:microsoft.com/office/officeart/2005/8/layout/radial3"/>
    <dgm:cxn modelId="{516FA8CA-08C1-42AA-8D7C-2D43660E26CD}" type="presOf" srcId="{EF6EC411-1CCC-44D7-8D2A-97D4D6D86917}" destId="{E7FC8815-D956-469F-A182-92EB78D7DB75}" srcOrd="0" destOrd="0" presId="urn:microsoft.com/office/officeart/2005/8/layout/radial3"/>
    <dgm:cxn modelId="{8105B1A9-2900-4293-85EF-D668FD603E70}" srcId="{DE5D4A82-BD20-4A47-B953-F7761B0FB01C}" destId="{98B5CF9A-F84D-49BC-9311-BD16152CA64B}" srcOrd="4" destOrd="0" parTransId="{AA63B356-04A5-4FB5-90D2-AF6538195AFE}" sibTransId="{7E388BD9-945D-44AD-BDC5-CE585EDE2E55}"/>
    <dgm:cxn modelId="{F02DD063-5F90-4651-A549-2AB7D96AC5C8}" srcId="{DE5D4A82-BD20-4A47-B953-F7761B0FB01C}" destId="{2B9E21A7-3838-4E5E-850A-D80C0480BDEE}" srcOrd="5" destOrd="0" parTransId="{A5D98874-1F44-4C84-90D6-E5BF90E00599}" sibTransId="{25A03173-9D24-47AB-95EE-7E49A868E4B0}"/>
    <dgm:cxn modelId="{A7F5D63D-6779-4BCA-B2B5-34786CC7204F}" type="presOf" srcId="{98B5CF9A-F84D-49BC-9311-BD16152CA64B}" destId="{8A6EAC72-4E5C-45BA-B70B-980CBC337C3D}" srcOrd="0" destOrd="0" presId="urn:microsoft.com/office/officeart/2005/8/layout/radial3"/>
    <dgm:cxn modelId="{C12B5152-00FD-431A-A0E2-A7742A48FE06}" srcId="{DE5D4A82-BD20-4A47-B953-F7761B0FB01C}" destId="{2906A0DD-A033-4F06-911A-280C84717720}" srcOrd="1" destOrd="0" parTransId="{F43798F4-9E45-4AFF-805F-CF9AEF78DE4F}" sibTransId="{1F02A6F3-C5E9-4118-9D85-B81B942B8F71}"/>
    <dgm:cxn modelId="{120D270D-74E6-407C-A271-2F73BFA98551}" type="presOf" srcId="{2906A0DD-A033-4F06-911A-280C84717720}" destId="{A0AD2266-4562-4C43-A2E1-0EAC5EDF9693}" srcOrd="0" destOrd="0" presId="urn:microsoft.com/office/officeart/2005/8/layout/radial3"/>
    <dgm:cxn modelId="{4DAD9393-0E70-4271-B37B-B803A336F9C9}" srcId="{DE5D4A82-BD20-4A47-B953-F7761B0FB01C}" destId="{832F427C-7CE0-4E72-AF9E-7306CE95596E}" srcOrd="0" destOrd="0" parTransId="{0013604C-D46B-4DDF-8FF3-AF39756C6680}" sibTransId="{C15129D7-1F7C-462A-A43E-C4010EE93D66}"/>
    <dgm:cxn modelId="{4E678E51-54CC-4CD9-8D82-785BD9D491D1}" srcId="{DE5D4A82-BD20-4A47-B953-F7761B0FB01C}" destId="{A3E50380-62C0-4588-9E86-62A2209246DD}" srcOrd="2" destOrd="0" parTransId="{6612738A-4B28-4534-BC41-68DC62C05CED}" sibTransId="{B6BC4190-0F63-49EB-9848-E1BFC34BFAFD}"/>
    <dgm:cxn modelId="{B983CD5C-0E07-4AA5-A78E-F7B6E5301EC8}" srcId="{DE5D4A82-BD20-4A47-B953-F7761B0FB01C}" destId="{272707FD-4BB8-4F67-B0D0-BEF26C2DB7AF}" srcOrd="3" destOrd="0" parTransId="{2C57A0F7-99B0-4362-BF52-7EF241B00231}" sibTransId="{998D6175-496E-4936-B95F-219536B01E39}"/>
    <dgm:cxn modelId="{96E54A40-990A-40B7-8F6F-8CBAE3BF7A6D}" type="presOf" srcId="{272707FD-4BB8-4F67-B0D0-BEF26C2DB7AF}" destId="{285F5F47-DBCA-4D77-A6CA-AC2E73647E97}" srcOrd="0" destOrd="0" presId="urn:microsoft.com/office/officeart/2005/8/layout/radial3"/>
    <dgm:cxn modelId="{4CFDF162-310B-47E1-9946-4C35831B1584}" type="presOf" srcId="{DE5D4A82-BD20-4A47-B953-F7761B0FB01C}" destId="{BB47F016-58B3-4CD5-980F-9CB00FD907D9}" srcOrd="0" destOrd="0" presId="urn:microsoft.com/office/officeart/2005/8/layout/radial3"/>
    <dgm:cxn modelId="{C3320947-94C0-4FC7-919A-E35A69BF752D}" type="presOf" srcId="{832F427C-7CE0-4E72-AF9E-7306CE95596E}" destId="{81EDE0CE-41FB-42D9-9AD1-E21885FA89CB}" srcOrd="0" destOrd="0" presId="urn:microsoft.com/office/officeart/2005/8/layout/radial3"/>
    <dgm:cxn modelId="{33AF75C6-0648-434A-B559-D0C6A30C539E}" srcId="{EF6EC411-1CCC-44D7-8D2A-97D4D6D86917}" destId="{DE5D4A82-BD20-4A47-B953-F7761B0FB01C}" srcOrd="0" destOrd="0" parTransId="{1E97B020-14A9-4CD4-B538-08D533DFEEBA}" sibTransId="{0C2D0D12-B307-4B49-9A0D-78B89679A71D}"/>
    <dgm:cxn modelId="{052FF505-D491-4893-B36F-C2453AAE0F78}" type="presParOf" srcId="{E7FC8815-D956-469F-A182-92EB78D7DB75}" destId="{E7D73DB8-3031-45C3-B809-01A2AA6D7231}" srcOrd="0" destOrd="0" presId="urn:microsoft.com/office/officeart/2005/8/layout/radial3"/>
    <dgm:cxn modelId="{73E3B06E-7C07-4ECD-AC3E-A41FE6C5FB71}" type="presParOf" srcId="{E7D73DB8-3031-45C3-B809-01A2AA6D7231}" destId="{BB47F016-58B3-4CD5-980F-9CB00FD907D9}" srcOrd="0" destOrd="0" presId="urn:microsoft.com/office/officeart/2005/8/layout/radial3"/>
    <dgm:cxn modelId="{0B548C00-D5B5-4AFB-B438-58432D21181B}" type="presParOf" srcId="{E7D73DB8-3031-45C3-B809-01A2AA6D7231}" destId="{81EDE0CE-41FB-42D9-9AD1-E21885FA89CB}" srcOrd="1" destOrd="0" presId="urn:microsoft.com/office/officeart/2005/8/layout/radial3"/>
    <dgm:cxn modelId="{47221C38-123D-4D20-9136-2C450EBE27A0}" type="presParOf" srcId="{E7D73DB8-3031-45C3-B809-01A2AA6D7231}" destId="{A0AD2266-4562-4C43-A2E1-0EAC5EDF9693}" srcOrd="2" destOrd="0" presId="urn:microsoft.com/office/officeart/2005/8/layout/radial3"/>
    <dgm:cxn modelId="{661548EA-5FFD-4DE4-80FF-0BBFEFE91041}" type="presParOf" srcId="{E7D73DB8-3031-45C3-B809-01A2AA6D7231}" destId="{09DFC75E-AEF8-4ECE-A869-7C6CAADFC8DF}" srcOrd="3" destOrd="0" presId="urn:microsoft.com/office/officeart/2005/8/layout/radial3"/>
    <dgm:cxn modelId="{92C14BF2-2384-470C-B576-72647B75DA8E}" type="presParOf" srcId="{E7D73DB8-3031-45C3-B809-01A2AA6D7231}" destId="{285F5F47-DBCA-4D77-A6CA-AC2E73647E97}" srcOrd="4" destOrd="0" presId="urn:microsoft.com/office/officeart/2005/8/layout/radial3"/>
    <dgm:cxn modelId="{49A8A1FA-DBD3-4762-9BAA-BD65099641D5}" type="presParOf" srcId="{E7D73DB8-3031-45C3-B809-01A2AA6D7231}" destId="{8A6EAC72-4E5C-45BA-B70B-980CBC337C3D}" srcOrd="5" destOrd="0" presId="urn:microsoft.com/office/officeart/2005/8/layout/radial3"/>
    <dgm:cxn modelId="{04541546-4859-4E55-8193-9A30E30A3445}" type="presParOf" srcId="{E7D73DB8-3031-45C3-B809-01A2AA6D7231}" destId="{A7971B1B-C4BA-463D-B881-3E26C857CCAD}" srcOrd="6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CC0BF14-41B9-4835-9C72-8F25B4C2B947}">
      <dsp:nvSpPr>
        <dsp:cNvPr id="0" name=""/>
        <dsp:cNvSpPr/>
      </dsp:nvSpPr>
      <dsp:spPr>
        <a:xfrm>
          <a:off x="13470" y="551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0010" tIns="80010" rIns="80010" bIns="8001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100" kern="1200" dirty="0" smtClean="0"/>
            <a:t>Исследовательский метод</a:t>
          </a:r>
          <a:endParaRPr lang="ru-RU" sz="2100" kern="1200" dirty="0"/>
        </a:p>
      </dsp:txBody>
      <dsp:txXfrm>
        <a:off x="13470" y="551"/>
        <a:ext cx="2685603" cy="1611362"/>
      </dsp:txXfrm>
    </dsp:sp>
    <dsp:sp modelId="{7A941839-989E-4418-B12F-EF6436F5A841}">
      <dsp:nvSpPr>
        <dsp:cNvPr id="0" name=""/>
        <dsp:cNvSpPr/>
      </dsp:nvSpPr>
      <dsp:spPr>
        <a:xfrm>
          <a:off x="2967634" y="551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Проектный метод</a:t>
          </a:r>
          <a:endParaRPr lang="ru-RU" sz="2500" kern="1200" dirty="0"/>
        </a:p>
      </dsp:txBody>
      <dsp:txXfrm>
        <a:off x="2967634" y="551"/>
        <a:ext cx="2685603" cy="1611362"/>
      </dsp:txXfrm>
    </dsp:sp>
    <dsp:sp modelId="{84C1E2A5-E02A-4D20-83F1-5AE6D522C74A}">
      <dsp:nvSpPr>
        <dsp:cNvPr id="0" name=""/>
        <dsp:cNvSpPr/>
      </dsp:nvSpPr>
      <dsp:spPr>
        <a:xfrm>
          <a:off x="5921798" y="551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Игровой метод</a:t>
          </a:r>
          <a:endParaRPr lang="ru-RU" sz="2500" kern="1200" dirty="0"/>
        </a:p>
      </dsp:txBody>
      <dsp:txXfrm>
        <a:off x="5921798" y="551"/>
        <a:ext cx="2685603" cy="1611362"/>
      </dsp:txXfrm>
    </dsp:sp>
    <dsp:sp modelId="{E8C5195D-4C63-4DD8-A3F5-EFFB4BF3D03C}">
      <dsp:nvSpPr>
        <dsp:cNvPr id="0" name=""/>
        <dsp:cNvSpPr/>
      </dsp:nvSpPr>
      <dsp:spPr>
        <a:xfrm>
          <a:off x="4849" y="1800196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Проблемно-поисковый метод</a:t>
          </a:r>
          <a:endParaRPr lang="ru-RU" sz="2500" kern="1200" dirty="0"/>
        </a:p>
      </dsp:txBody>
      <dsp:txXfrm>
        <a:off x="4849" y="1800196"/>
        <a:ext cx="2685603" cy="1611362"/>
      </dsp:txXfrm>
    </dsp:sp>
    <dsp:sp modelId="{F5AB66CA-E450-4818-873A-FD96AF8E9993}">
      <dsp:nvSpPr>
        <dsp:cNvPr id="0" name=""/>
        <dsp:cNvSpPr/>
      </dsp:nvSpPr>
      <dsp:spPr>
        <a:xfrm>
          <a:off x="2982512" y="1800196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Метод коллективного решения проблем</a:t>
          </a:r>
          <a:endParaRPr lang="ru-RU" sz="2500" kern="1200" dirty="0"/>
        </a:p>
      </dsp:txBody>
      <dsp:txXfrm>
        <a:off x="2982512" y="1800196"/>
        <a:ext cx="2685603" cy="1611362"/>
      </dsp:txXfrm>
    </dsp:sp>
    <dsp:sp modelId="{C6644DF8-B67C-4112-8DD1-EB98F0482FA3}">
      <dsp:nvSpPr>
        <dsp:cNvPr id="0" name=""/>
        <dsp:cNvSpPr/>
      </dsp:nvSpPr>
      <dsp:spPr>
        <a:xfrm>
          <a:off x="5909498" y="1800196"/>
          <a:ext cx="2685603" cy="16113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Метод управляемого открытия</a:t>
          </a:r>
          <a:endParaRPr lang="ru-RU" sz="2500" kern="1200" dirty="0"/>
        </a:p>
      </dsp:txBody>
      <dsp:txXfrm>
        <a:off x="5909498" y="1800196"/>
        <a:ext cx="2685603" cy="161136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47F016-58B3-4CD5-980F-9CB00FD907D9}">
      <dsp:nvSpPr>
        <dsp:cNvPr id="0" name=""/>
        <dsp:cNvSpPr/>
      </dsp:nvSpPr>
      <dsp:spPr>
        <a:xfrm>
          <a:off x="2662689" y="1017106"/>
          <a:ext cx="2533843" cy="2533843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6500" b="1" i="1" kern="1200" dirty="0" smtClean="0">
              <a:latin typeface="Times New Roman" pitchFamily="18" charset="0"/>
              <a:cs typeface="Times New Roman" pitchFamily="18" charset="0"/>
            </a:rPr>
            <a:t>ДП</a:t>
          </a:r>
          <a:endParaRPr lang="ru-RU" sz="6500" b="1" i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3033762" y="1388179"/>
        <a:ext cx="1791697" cy="1791697"/>
      </dsp:txXfrm>
    </dsp:sp>
    <dsp:sp modelId="{81EDE0CE-41FB-42D9-9AD1-E21885FA89CB}">
      <dsp:nvSpPr>
        <dsp:cNvPr id="0" name=""/>
        <dsp:cNvSpPr/>
      </dsp:nvSpPr>
      <dsp:spPr>
        <a:xfrm>
          <a:off x="2957502" y="452"/>
          <a:ext cx="1944218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Установление связи между отдельными элементами и блоками знаний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42226" y="185988"/>
        <a:ext cx="1374770" cy="895849"/>
      </dsp:txXfrm>
    </dsp:sp>
    <dsp:sp modelId="{A0AD2266-4562-4C43-A2E1-0EAC5EDF9693}">
      <dsp:nvSpPr>
        <dsp:cNvPr id="0" name=""/>
        <dsp:cNvSpPr/>
      </dsp:nvSpPr>
      <dsp:spPr>
        <a:xfrm>
          <a:off x="4424139" y="825509"/>
          <a:ext cx="1869026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«Вставь пропущенное слово»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697852" y="1011045"/>
        <a:ext cx="1321600" cy="895849"/>
      </dsp:txXfrm>
    </dsp:sp>
    <dsp:sp modelId="{09DFC75E-AEF8-4ECE-A869-7C6CAADFC8DF}">
      <dsp:nvSpPr>
        <dsp:cNvPr id="0" name=""/>
        <dsp:cNvSpPr/>
      </dsp:nvSpPr>
      <dsp:spPr>
        <a:xfrm>
          <a:off x="4450941" y="2475624"/>
          <a:ext cx="1815422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«Задай вопрос»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4716803" y="2661160"/>
        <a:ext cx="1283698" cy="895849"/>
      </dsp:txXfrm>
    </dsp:sp>
    <dsp:sp modelId="{285F5F47-DBCA-4D77-A6CA-AC2E73647E97}">
      <dsp:nvSpPr>
        <dsp:cNvPr id="0" name=""/>
        <dsp:cNvSpPr/>
      </dsp:nvSpPr>
      <dsp:spPr>
        <a:xfrm>
          <a:off x="2976518" y="3300681"/>
          <a:ext cx="1906185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Тест: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«Я знаю (умею) / Я не знаю (не умею)»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255672" y="3486217"/>
        <a:ext cx="1347877" cy="895849"/>
      </dsp:txXfrm>
    </dsp:sp>
    <dsp:sp modelId="{8A6EAC72-4E5C-45BA-B70B-980CBC337C3D}">
      <dsp:nvSpPr>
        <dsp:cNvPr id="0" name=""/>
        <dsp:cNvSpPr/>
      </dsp:nvSpPr>
      <dsp:spPr>
        <a:xfrm>
          <a:off x="1555706" y="2475624"/>
          <a:ext cx="1889727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Составление </a:t>
          </a:r>
          <a:r>
            <a:rPr lang="ru-RU" sz="1300" kern="1200" dirty="0" err="1" smtClean="0">
              <a:latin typeface="Times New Roman" pitchFamily="18" charset="0"/>
              <a:cs typeface="Times New Roman" pitchFamily="18" charset="0"/>
            </a:rPr>
            <a:t>синквейна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32450" y="2661160"/>
        <a:ext cx="1336239" cy="895849"/>
      </dsp:txXfrm>
    </dsp:sp>
    <dsp:sp modelId="{A7971B1B-C4BA-463D-B881-3E26C857CCAD}">
      <dsp:nvSpPr>
        <dsp:cNvPr id="0" name=""/>
        <dsp:cNvSpPr/>
      </dsp:nvSpPr>
      <dsp:spPr>
        <a:xfrm>
          <a:off x="1585725" y="825509"/>
          <a:ext cx="1829688" cy="126692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300" kern="1200" dirty="0" smtClean="0">
              <a:latin typeface="Times New Roman" pitchFamily="18" charset="0"/>
              <a:cs typeface="Times New Roman" pitchFamily="18" charset="0"/>
            </a:rPr>
            <a:t>Составление кластера</a:t>
          </a:r>
          <a:endParaRPr lang="ru-RU" sz="13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1853677" y="1011045"/>
        <a:ext cx="1293784" cy="89584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F90EBC4-CD7F-4323-BA88-71DFDA205BC8}" type="datetimeFigureOut">
              <a:rPr lang="ru-RU" smtClean="0"/>
              <a:pPr/>
              <a:t>20.11.2012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9F83268-877F-440F-82C5-225AE3CD2DE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89112"/>
            <a:ext cx="7200800" cy="2308324"/>
          </a:xfrm>
          <a:prstGeom prst="rect">
            <a:avLst/>
          </a:prstGeom>
          <a:effectLst>
            <a:outerShdw blurRad="50800" dist="127000" dir="2700000" sx="101000" sy="101000" algn="tl" rotWithShape="0">
              <a:prstClr val="black">
                <a:alpha val="20000"/>
              </a:prst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Реализация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системно-деятельностного подхода на уроках </a:t>
            </a:r>
          </a:p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химии-биологии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одзаголовок 2"/>
          <p:cNvSpPr txBox="1">
            <a:spLocks/>
          </p:cNvSpPr>
          <p:nvPr/>
        </p:nvSpPr>
        <p:spPr>
          <a:xfrm>
            <a:off x="1443608" y="4311904"/>
            <a:ext cx="6400800" cy="1752600"/>
          </a:xfrm>
          <a:prstGeom prst="rect">
            <a:avLst/>
          </a:prstGeom>
        </p:spPr>
        <p:txBody>
          <a:bodyPr vert="horz">
            <a:normAutofit/>
          </a:bodyPr>
          <a:lstStyle>
            <a:lvl1pPr marL="0" indent="0" algn="ctr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None/>
              <a:defRPr kumimoji="0" sz="1600" b="1" kern="1200" cap="all" spc="250" baseline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 algn="ctr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"/>
              <a:buNone/>
              <a:defRPr kumimoji="0"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914400" indent="0" algn="ctr" rtl="0" eaLnBrk="1" latinLnBrk="0" hangingPunct="1">
              <a:spcBef>
                <a:spcPct val="20000"/>
              </a:spcBef>
              <a:buClr>
                <a:schemeClr val="accent3"/>
              </a:buClr>
              <a:buSzPct val="75000"/>
              <a:buFont typeface="Wingdings 2"/>
              <a:buNone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rtl="0" eaLnBrk="1" latinLnBrk="0" hangingPunct="1">
              <a:spcBef>
                <a:spcPct val="20000"/>
              </a:spcBef>
              <a:buClr>
                <a:schemeClr val="accent4"/>
              </a:buClr>
              <a:buSzPct val="70000"/>
              <a:buFont typeface="Wingdings"/>
              <a:buNone/>
              <a:defRPr kumimoji="0"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828800" indent="0" algn="ctr" rtl="0" eaLnBrk="1" latinLnBrk="0" hangingPunct="1">
              <a:spcBef>
                <a:spcPct val="20000"/>
              </a:spcBef>
              <a:buClr>
                <a:schemeClr val="accent5"/>
              </a:buClr>
              <a:buFontTx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None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rtl="0" eaLnBrk="1" latinLnBrk="0" hangingPunct="1">
              <a:spcBef>
                <a:spcPct val="20000"/>
              </a:spcBef>
              <a:buClr>
                <a:schemeClr val="accent1">
                  <a:shade val="75000"/>
                </a:schemeClr>
              </a:buClr>
              <a:buSzPct val="90000"/>
              <a:buNone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rtl="0" eaLnBrk="1" latinLnBrk="0" hangingPunct="1">
              <a:spcBef>
                <a:spcPct val="20000"/>
              </a:spcBef>
              <a:buClr>
                <a:schemeClr val="accent4">
                  <a:shade val="75000"/>
                </a:schemeClr>
              </a:buClr>
              <a:buNone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rtl="0" eaLnBrk="1" latinLnBrk="0" hangingPunct="1">
              <a:spcBef>
                <a:spcPct val="20000"/>
              </a:spcBef>
              <a:buClr>
                <a:schemeClr val="accent2">
                  <a:shade val="75000"/>
                </a:schemeClr>
              </a:buClr>
              <a:buSzPct val="90000"/>
              <a:buNone/>
              <a:defRPr kumimoji="0" sz="1400" kern="1200" cap="all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Скажи мне, и я забуду,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покажи мне, и я запомню,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дай мне действовать самому,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я научусь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9061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223224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Формирование понятия (уравнения химической реакции)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Опорным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понятием для формирования понятия «уравнение химической реакции» являются понятие химическая формула, индекс, коэффициент, математическое уравнение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2056998" y="2420888"/>
            <a:ext cx="5111101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Формула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96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9600" baseline="-250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О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Коэффициент</a:t>
            </a: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индекс</a:t>
            </a:r>
            <a:endParaRPr lang="ru-RU" sz="2800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45851" y="4388177"/>
            <a:ext cx="5112568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2Н</a:t>
            </a:r>
            <a:r>
              <a:rPr lang="ru-RU" sz="4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+О</a:t>
            </a:r>
            <a:r>
              <a:rPr lang="ru-RU" sz="4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=2Н</a:t>
            </a:r>
            <a:r>
              <a:rPr lang="ru-RU" sz="4000" baseline="-25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</a:p>
          <a:p>
            <a:pPr algn="ctr"/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уравнение</a:t>
            </a:r>
            <a:endParaRPr lang="ru-RU" sz="20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57719" y="5574304"/>
            <a:ext cx="74888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Система ранее полученных знаний организует процесс созидания нового действия.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53092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5976664"/>
          </a:xfrm>
        </p:spPr>
        <p:txBody>
          <a:bodyPr>
            <a:norm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Вставь пропущенное слово</a:t>
            </a:r>
          </a:p>
          <a:p>
            <a:pPr algn="ctr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Данный прием использую для самостоятельной формулировки темы урока. 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Химический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 находится в III периоде, VII А группе, его порядковый номер 17.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элемент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•••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/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атоме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•••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находится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17 электронов и 17 протонов, на внешнем энергетическом уровне - 7 электронов.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строения атома следует, что </a:t>
            </a:r>
            <a:r>
              <a:rPr lang="ru-RU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•••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типичный неметалл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Подставив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нужные слова, учащиеся делают вывод, что на уроке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будем изучать тему: </a:t>
            </a:r>
            <a:r>
              <a:rPr lang="ru-RU" sz="28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Хлор</a:t>
            </a:r>
            <a:r>
              <a:rPr lang="ru-RU" sz="2800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91497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5976664"/>
          </a:xfrm>
        </p:spPr>
        <p:txBody>
          <a:bodyPr>
            <a:normAutofit fontScale="92500"/>
          </a:bodyPr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Ориентация на организацию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самостоятельной познавательной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деятельности учащихся является необходимым условием успешности обучения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химии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биологии.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 признаю, что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всех биология и химия станут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смыслом жизни, но многим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ученикам мои уроки   с использованием системно – деятельного подхода помогут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найти </a:t>
            </a:r>
            <a:r>
              <a:rPr lang="ru-RU" dirty="0">
                <a:solidFill>
                  <a:schemeClr val="tx1"/>
                </a:solidFill>
                <a:effectLst>
                  <a:glow rad="5715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себя в этом бурном мире, </a:t>
            </a:r>
            <a:endParaRPr lang="ru-RU" dirty="0" smtClean="0">
              <a:solidFill>
                <a:schemeClr val="tx1"/>
              </a:solidFill>
              <a:effectLst>
                <a:glow rad="571500">
                  <a:schemeClr val="accent3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научиться </a:t>
            </a:r>
            <a:r>
              <a:rPr lang="ru-RU" dirty="0">
                <a:solidFill>
                  <a:schemeClr val="tx1"/>
                </a:solidFill>
                <a:effectLst>
                  <a:glow rad="571500">
                    <a:schemeClr val="accent1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самостоятельно мыслить, </a:t>
            </a:r>
            <a:endParaRPr lang="ru-RU" dirty="0" smtClean="0">
              <a:solidFill>
                <a:schemeClr val="tx1"/>
              </a:solidFill>
              <a:effectLst>
                <a:glow rad="571500">
                  <a:schemeClr val="accent1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принимать </a:t>
            </a:r>
            <a:r>
              <a:rPr lang="ru-RU" dirty="0">
                <a:solidFill>
                  <a:schemeClr val="tx1"/>
                </a:solidFill>
                <a:effectLst>
                  <a:glow rad="5715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решения, </a:t>
            </a:r>
            <a:endParaRPr lang="ru-RU" dirty="0" smtClean="0">
              <a:solidFill>
                <a:schemeClr val="tx1"/>
              </a:solidFill>
              <a:effectLst>
                <a:glow rad="5715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                                                 быть </a:t>
            </a:r>
            <a:r>
              <a:rPr lang="ru-RU" dirty="0">
                <a:solidFill>
                  <a:schemeClr val="tx1"/>
                </a:solidFill>
                <a:effectLst>
                  <a:glow rad="571500">
                    <a:schemeClr val="accent5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уверенным в себе, </a:t>
            </a:r>
            <a:endParaRPr lang="ru-RU" dirty="0" smtClean="0">
              <a:solidFill>
                <a:schemeClr val="tx1"/>
              </a:solidFill>
              <a:effectLst>
                <a:glow rad="571500">
                  <a:schemeClr val="accent5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         правильно </a:t>
            </a:r>
            <a:r>
              <a:rPr lang="ru-RU" dirty="0">
                <a:solidFill>
                  <a:schemeClr val="tx1"/>
                </a:solidFill>
                <a:effectLst>
                  <a:glow rad="571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оценить свои интересы и </a:t>
            </a:r>
            <a:r>
              <a:rPr lang="ru-RU" dirty="0" smtClean="0">
                <a:solidFill>
                  <a:schemeClr val="tx1"/>
                </a:solidFill>
                <a:effectLst>
                  <a:glow rad="571500">
                    <a:schemeClr val="accent6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способности.</a:t>
            </a:r>
            <a:endParaRPr lang="ru-RU" dirty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 smtClean="0">
              <a:solidFill>
                <a:schemeClr val="tx1"/>
              </a:solidFill>
              <a:effectLst>
                <a:glow rad="571500">
                  <a:schemeClr val="accent6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864992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1335596" y="2924944"/>
            <a:ext cx="6400800" cy="1219200"/>
          </a:xfrm>
        </p:spPr>
        <p:txBody>
          <a:bodyPr>
            <a:normAutofit/>
          </a:bodyPr>
          <a:lstStyle/>
          <a:p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Задача школы на современном этапе 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</a:p>
          <a:p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дать объем знаний, а научить учиться</a:t>
            </a: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sz="2600" b="1" dirty="0">
              <a:solidFill>
                <a:schemeClr val="bg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59520" y="247559"/>
            <a:ext cx="7560840" cy="20928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600" i="1" dirty="0">
                <a:latin typeface="Times New Roman" pitchFamily="18" charset="0"/>
                <a:cs typeface="Times New Roman" pitchFamily="18" charset="0"/>
              </a:rPr>
              <a:t>Деятельностный подход - это организация учебного процесса, в котором главное место отводится активной и разносторонней, в максимальной степени самостоятельной познавательной деятельности школьника.</a:t>
            </a:r>
            <a:endParaRPr lang="ru-RU" sz="2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4373978" y="2348880"/>
            <a:ext cx="396044" cy="506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95536" y="4725144"/>
            <a:ext cx="835292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Для того, чтобы знания учащихся были результатом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их собственных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поисков, необходимо организовать эти поиски, управлять учащимися,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развивать </a:t>
            </a:r>
            <a:r>
              <a:rPr lang="ru-RU" sz="2500" dirty="0">
                <a:latin typeface="Times New Roman" pitchFamily="18" charset="0"/>
                <a:cs typeface="Times New Roman" pitchFamily="18" charset="0"/>
              </a:rPr>
              <a:t>их познавательную деятельность и логическое </a:t>
            </a:r>
            <a:r>
              <a:rPr lang="ru-RU" sz="2500" dirty="0" smtClean="0">
                <a:latin typeface="Times New Roman" pitchFamily="18" charset="0"/>
                <a:cs typeface="Times New Roman" pitchFamily="18" charset="0"/>
              </a:rPr>
              <a:t>мышление.</a:t>
            </a:r>
            <a:endParaRPr lang="ru-RU" sz="25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373978" y="4218708"/>
            <a:ext cx="396044" cy="5064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6870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86195" y="476672"/>
            <a:ext cx="8190261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А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как это делаю </a:t>
            </a:r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я</a:t>
            </a: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endParaRPr lang="ru-RU" sz="3200" b="1" dirty="0" smtClean="0"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sz="3200" b="1" dirty="0" smtClean="0">
                <a:latin typeface="Arial" pitchFamily="34" charset="0"/>
                <a:cs typeface="Arial" pitchFamily="34" charset="0"/>
              </a:rPr>
              <a:t>на </a:t>
            </a:r>
            <a:r>
              <a:rPr lang="ru-RU" sz="3200" b="1" dirty="0">
                <a:latin typeface="Arial" pitchFamily="34" charset="0"/>
                <a:cs typeface="Arial" pitchFamily="34" charset="0"/>
              </a:rPr>
              <a:t>уроках химии и биологии.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0094" y="2204864"/>
            <a:ext cx="945129" cy="157024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8052033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9512" y="2924944"/>
            <a:ext cx="8784976" cy="372139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539552" y="188641"/>
            <a:ext cx="8136904" cy="1800200"/>
          </a:xfrm>
          <a:effectLst>
            <a:outerShdw blurRad="50800" dist="38100" dir="2700000" sx="102000" sy="102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ru-RU" sz="22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Для того чтобы учащиеся </a:t>
            </a:r>
            <a:r>
              <a:rPr lang="ru-RU" sz="22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из урока в урок самостоятельно </a:t>
            </a:r>
            <a:r>
              <a:rPr lang="ru-RU" sz="22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добывали знания,</a:t>
            </a:r>
            <a:r>
              <a:rPr lang="ru-RU" sz="22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22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чтобы </a:t>
            </a:r>
            <a:r>
              <a:rPr lang="ru-RU" sz="2200" kern="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 моих учеников формировались навыки системного анализа, определенность собственной позиции, способность к критическому мышлению, на уроках использую разнообразные типы деятельности</a:t>
            </a:r>
            <a:r>
              <a:rPr lang="ru-RU" sz="2200" kern="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:</a:t>
            </a:r>
            <a:endParaRPr lang="ru-RU" sz="2200" kern="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534245440"/>
              </p:ext>
            </p:extLst>
          </p:nvPr>
        </p:nvGraphicFramePr>
        <p:xfrm>
          <a:off x="246680" y="3140968"/>
          <a:ext cx="8620873" cy="34923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Стрелка вниз 4"/>
          <p:cNvSpPr/>
          <p:nvPr/>
        </p:nvSpPr>
        <p:spPr>
          <a:xfrm>
            <a:off x="4373978" y="2060848"/>
            <a:ext cx="396044" cy="7920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92576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89229" y="116632"/>
            <a:ext cx="8352928" cy="1512168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К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аждый 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учитель самостоятельно расставляет акценты в методике преподавания, пытаясь найти ответы на вопросы «Что?» и «Как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?». В 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последние 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годы я успешно использую 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в 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своей педагогической 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деятельности: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490015" y="1596338"/>
            <a:ext cx="820891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Терминологические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диктанты: вставить пропущенные в тексте термины, дать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определения перечисленным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терминам, подобрать к терминам определения и т.д.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Задания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классификацию: составить классификацию объектов, признаков, процессов, свойств по значимому основанию, определить значимое основание или принцип предложенной классификации, дополнить классификацию примерами и т.д.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Задания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интерпретацию текста в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графическое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изображение: схему, таблицу или слайд, презентацию.</a:t>
            </a:r>
          </a:p>
          <a:p>
            <a:pPr marL="342900" indent="-342900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Задания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сравнения и сопоставление: сравнивая отдельные объекты или группы организмов, найти сходства 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отличия, выделить 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признаки для сравнения или сопоставления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70454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5536" y="188640"/>
            <a:ext cx="8352928" cy="6192688"/>
          </a:xfrm>
        </p:spPr>
        <p:txBody>
          <a:bodyPr>
            <a:noAutofit/>
          </a:bodyPr>
          <a:lstStyle/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характеристик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отдельных групп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растений или животных, процессов, свойств, органов по аналогии с раннее изученными или по заданному плану; составление презентаций явлений или объектов по плану.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связанные с мыслительными операциями синтеза: объединение в один тип разных классов животных, их графических изображений, растительных объектов в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отдельные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классы, на основе признаков разных классов выделение признаков вышестоящего таксона.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Выделение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причинно-следственных связей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определение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связи между строением и выполняемыми функциями у органоидов клеток, тканей, органов, выделение причины и следствии явления или процесса.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Задания </a:t>
            </a: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 оценочную деятельность: найти допущенные ошибки при ответе, в тексте, рисунке, оценить ответ, </a:t>
            </a:r>
            <a:r>
              <a:rPr lang="ru-RU" sz="24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презентацию.</a:t>
            </a:r>
          </a:p>
          <a:p>
            <a:pPr marL="342900" indent="-342900" algn="l">
              <a:buClr>
                <a:srgbClr val="FF0000"/>
              </a:buClr>
              <a:buFont typeface="Wingdings" pitchFamily="2" charset="2"/>
              <a:buChar char="ü"/>
            </a:pPr>
            <a:endParaRPr lang="ru-RU" sz="24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202603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611560" y="188640"/>
            <a:ext cx="7920880" cy="1512168"/>
          </a:xfrm>
          <a:effectLst>
            <a:outerShdw blurRad="50800" dist="38100" dir="2700000" sx="103000" sy="103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2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Целью деятельностного подхода в обучении является не проверка знаний, а их самостоятельное созидание в процессе продуктивной деятельности. </a:t>
            </a:r>
            <a:r>
              <a:rPr lang="ru-RU" sz="2200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И в этом мне помогают такие приёмы. </a:t>
            </a:r>
            <a:endParaRPr lang="ru-RU" sz="22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Схема 2"/>
          <p:cNvGraphicFramePr/>
          <p:nvPr>
            <p:extLst>
              <p:ext uri="{D42A27DB-BD31-4B8C-83A1-F6EECF244321}">
                <p14:modId xmlns:p14="http://schemas.microsoft.com/office/powerpoint/2010/main" val="1606775787"/>
              </p:ext>
            </p:extLst>
          </p:nvPr>
        </p:nvGraphicFramePr>
        <p:xfrm>
          <a:off x="611560" y="1916832"/>
          <a:ext cx="7848872" cy="456805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3780795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Например:</a:t>
            </a:r>
          </a:p>
          <a:p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Составляем синквейн.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синквейне 5 строк: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1-понятие (слово)                                          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Биология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2-прилагательные (два слова)                      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Интересная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 algn="l"/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значимая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3-глаголы (три слова)                                    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Открывает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изучает</a:t>
            </a:r>
            <a:r>
              <a:rPr lang="ru-RU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экспериментирует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4-предложение (из четырех слов)                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Помогает понять живую природу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5-существительное (одно слово)                    </a:t>
            </a:r>
            <a:r>
              <a:rPr lang="ru-RU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Наука</a:t>
            </a:r>
            <a:endParaRPr lang="ru-RU" u="sng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6" name="Прямая со стрелкой 5"/>
          <p:cNvCxnSpPr/>
          <p:nvPr/>
        </p:nvCxnSpPr>
        <p:spPr>
          <a:xfrm>
            <a:off x="3491880" y="2636912"/>
            <a:ext cx="2160240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>
            <a:off x="4716016" y="3076918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635896" y="4005064"/>
            <a:ext cx="2007214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5289539" y="4941168"/>
            <a:ext cx="370673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5135647" y="5805264"/>
            <a:ext cx="504056" cy="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8895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67544" y="332656"/>
            <a:ext cx="8280920" cy="6120680"/>
          </a:xfrm>
        </p:spPr>
        <p:txBody>
          <a:bodyPr>
            <a:normAutofit/>
          </a:bodyPr>
          <a:lstStyle/>
          <a:p>
            <a:pPr algn="ctr"/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Составление кластера</a:t>
            </a:r>
          </a:p>
          <a:p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центре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доски записывается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слово, отражающее предмет разговора на предстоящем уроке. Ученикам предлагается вспомнить всё, что им известно по этому вопросу за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- 1,5 минуты и записать в виде кластера. Затем кластеры сравниваются, определяется неизвестное понятие и формулируется тема урока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БИОСИНТЕЗ БЕЛКА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" name="Соединительная линия уступом 2"/>
          <p:cNvCxnSpPr/>
          <p:nvPr/>
        </p:nvCxnSpPr>
        <p:spPr>
          <a:xfrm>
            <a:off x="6123988" y="4077072"/>
            <a:ext cx="720080" cy="508702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6876256" y="4401108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Трансляция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1" name="Соединительная линия уступом 10"/>
          <p:cNvCxnSpPr/>
          <p:nvPr/>
        </p:nvCxnSpPr>
        <p:spPr>
          <a:xfrm rot="10800000" flipV="1">
            <a:off x="2225279" y="4077072"/>
            <a:ext cx="792086" cy="504056"/>
          </a:xfrm>
          <a:prstGeom prst="bentConnector3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11560" y="442197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Транскрипция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115616" y="5145665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236296" y="5145665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130224" y="4770440"/>
            <a:ext cx="295672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</a:p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</a:t>
            </a:r>
            <a:r>
              <a:rPr lang="ru-RU" sz="32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Как</a:t>
            </a:r>
            <a:endParaRPr lang="ru-RU" sz="3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148064" y="4859868"/>
            <a:ext cx="64807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>
                <a:latin typeface="Times New Roman" pitchFamily="18" charset="0"/>
                <a:cs typeface="Times New Roman" pitchFamily="18" charset="0"/>
              </a:rPr>
              <a:t>?</a:t>
            </a:r>
            <a:endParaRPr lang="ru-RU" sz="88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125287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361</TotalTime>
  <Words>751</Words>
  <Application>Microsoft Office PowerPoint</Application>
  <PresentationFormat>Экран (4:3)</PresentationFormat>
  <Paragraphs>91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Isferr</cp:lastModifiedBy>
  <cp:revision>45</cp:revision>
  <dcterms:created xsi:type="dcterms:W3CDTF">2012-11-12T17:32:14Z</dcterms:created>
  <dcterms:modified xsi:type="dcterms:W3CDTF">2012-11-20T04:05:31Z</dcterms:modified>
</cp:coreProperties>
</file>