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ink/ink1.xml" ContentType="application/inkml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44"/>
  </p:notesMasterIdLst>
  <p:handoutMasterIdLst>
    <p:handoutMasterId r:id="rId45"/>
  </p:handoutMasterIdLst>
  <p:sldIdLst>
    <p:sldId id="256" r:id="rId2"/>
    <p:sldId id="257" r:id="rId3"/>
    <p:sldId id="260" r:id="rId4"/>
    <p:sldId id="261" r:id="rId5"/>
    <p:sldId id="262" r:id="rId6"/>
    <p:sldId id="265" r:id="rId7"/>
    <p:sldId id="263" r:id="rId8"/>
    <p:sldId id="266" r:id="rId9"/>
    <p:sldId id="267" r:id="rId10"/>
    <p:sldId id="274" r:id="rId11"/>
    <p:sldId id="264" r:id="rId12"/>
    <p:sldId id="268" r:id="rId13"/>
    <p:sldId id="269" r:id="rId14"/>
    <p:sldId id="270" r:id="rId15"/>
    <p:sldId id="271" r:id="rId16"/>
    <p:sldId id="273" r:id="rId17"/>
    <p:sldId id="277" r:id="rId18"/>
    <p:sldId id="275" r:id="rId19"/>
    <p:sldId id="276" r:id="rId20"/>
    <p:sldId id="280" r:id="rId21"/>
    <p:sldId id="281" r:id="rId22"/>
    <p:sldId id="279" r:id="rId23"/>
    <p:sldId id="287" r:id="rId24"/>
    <p:sldId id="282" r:id="rId25"/>
    <p:sldId id="283" r:id="rId26"/>
    <p:sldId id="284" r:id="rId27"/>
    <p:sldId id="301" r:id="rId28"/>
    <p:sldId id="285" r:id="rId29"/>
    <p:sldId id="313" r:id="rId30"/>
    <p:sldId id="302" r:id="rId31"/>
    <p:sldId id="303" r:id="rId32"/>
    <p:sldId id="314" r:id="rId33"/>
    <p:sldId id="315" r:id="rId34"/>
    <p:sldId id="316" r:id="rId35"/>
    <p:sldId id="306" r:id="rId36"/>
    <p:sldId id="317" r:id="rId37"/>
    <p:sldId id="321" r:id="rId38"/>
    <p:sldId id="307" r:id="rId39"/>
    <p:sldId id="309" r:id="rId40"/>
    <p:sldId id="304" r:id="rId41"/>
    <p:sldId id="311" r:id="rId42"/>
    <p:sldId id="312" r:id="rId4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Impact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Impact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Impact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Impact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Impact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Impact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Impact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Impact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Impac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26A"/>
    <a:srgbClr val="0099FF"/>
    <a:srgbClr val="0066CC"/>
    <a:srgbClr val="FF3300"/>
    <a:srgbClr val="008000"/>
    <a:srgbClr val="FFFF66"/>
    <a:srgbClr val="FFCC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88" autoAdjust="0"/>
    <p:restoredTop sz="94595" autoAdjust="0"/>
  </p:normalViewPr>
  <p:slideViewPr>
    <p:cSldViewPr>
      <p:cViewPr varScale="1">
        <p:scale>
          <a:sx n="57" d="100"/>
          <a:sy n="57" d="100"/>
        </p:scale>
        <p:origin x="-3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4FDFD1-5273-41C6-B98F-DBDE1BDEF9BA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" csCatId="colorful" phldr="1"/>
      <dgm:spPr/>
    </dgm:pt>
    <dgm:pt modelId="{7E1C5F74-E410-4A94-845C-92EAF4FAFF8A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/>
              <a:effectLst/>
              <a:latin typeface="Impact" pitchFamily="34" charset="0"/>
            </a:rPr>
            <a:t>Внешняя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/>
              <a:effectLst/>
              <a:latin typeface="Impact" pitchFamily="34" charset="0"/>
            </a:rPr>
            <a:t> память</a:t>
          </a:r>
          <a:endParaRPr kumimoji="0" lang="ru-RU" b="0" i="0" u="none" strike="noStrike" cap="none" normalizeH="0" baseline="0" dirty="0" smtClean="0">
            <a:ln/>
            <a:effectLst/>
            <a:latin typeface="Impact" pitchFamily="34" charset="0"/>
          </a:endParaRPr>
        </a:p>
      </dgm:t>
    </dgm:pt>
    <dgm:pt modelId="{E7397A3D-5808-4BF1-B259-B608B9B8FE25}" type="parTrans" cxnId="{911788DA-59D6-4290-80EF-D893B5A6058A}">
      <dgm:prSet/>
      <dgm:spPr/>
      <dgm:t>
        <a:bodyPr/>
        <a:lstStyle/>
        <a:p>
          <a:endParaRPr lang="ru-RU"/>
        </a:p>
      </dgm:t>
    </dgm:pt>
    <dgm:pt modelId="{CB47792E-D638-490B-82BC-884B7EB29381}" type="sibTrans" cxnId="{911788DA-59D6-4290-80EF-D893B5A6058A}">
      <dgm:prSet/>
      <dgm:spPr/>
      <dgm:t>
        <a:bodyPr/>
        <a:lstStyle/>
        <a:p>
          <a:endParaRPr lang="ru-RU"/>
        </a:p>
      </dgm:t>
    </dgm:pt>
    <dgm:pt modelId="{54846B6A-7BC1-4E0A-A3D3-6CE3D05D955A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/>
              <a:effectLst/>
              <a:latin typeface="Impact" pitchFamily="34" charset="0"/>
            </a:rPr>
            <a:t>НГМД</a:t>
          </a:r>
          <a:endParaRPr kumimoji="0" lang="ru-RU" b="0" i="0" u="none" strike="noStrike" cap="none" normalizeH="0" baseline="0" dirty="0" smtClean="0">
            <a:ln/>
            <a:effectLst/>
            <a:latin typeface="Impact" pitchFamily="34" charset="0"/>
          </a:endParaRPr>
        </a:p>
      </dgm:t>
    </dgm:pt>
    <dgm:pt modelId="{18D0C14E-56A9-4679-83D5-22798D46AC83}" type="parTrans" cxnId="{5BFB09B9-31DB-46A4-ADCB-71EA08EDB9DF}">
      <dgm:prSet/>
      <dgm:spPr/>
      <dgm:t>
        <a:bodyPr/>
        <a:lstStyle/>
        <a:p>
          <a:endParaRPr lang="ru-RU"/>
        </a:p>
      </dgm:t>
    </dgm:pt>
    <dgm:pt modelId="{D5C62553-095E-4AE4-9E46-990275EB5B91}" type="sibTrans" cxnId="{5BFB09B9-31DB-46A4-ADCB-71EA08EDB9DF}">
      <dgm:prSet/>
      <dgm:spPr/>
      <dgm:t>
        <a:bodyPr/>
        <a:lstStyle/>
        <a:p>
          <a:endParaRPr lang="ru-RU"/>
        </a:p>
      </dgm:t>
    </dgm:pt>
    <dgm:pt modelId="{77F55622-0F2D-40FF-8C7F-8F87A2D08225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Impact" pitchFamily="34" charset="0"/>
            </a:rPr>
            <a:t>НЖМД</a:t>
          </a:r>
        </a:p>
      </dgm:t>
    </dgm:pt>
    <dgm:pt modelId="{78D117F6-CF81-462C-97EA-51FE89842431}" type="parTrans" cxnId="{656235FA-2A2A-4A47-9981-B29071422F5D}">
      <dgm:prSet/>
      <dgm:spPr/>
      <dgm:t>
        <a:bodyPr/>
        <a:lstStyle/>
        <a:p>
          <a:endParaRPr lang="ru-RU"/>
        </a:p>
      </dgm:t>
    </dgm:pt>
    <dgm:pt modelId="{493F5633-EC70-499D-A968-31E8DEEEAAAD}" type="sibTrans" cxnId="{656235FA-2A2A-4A47-9981-B29071422F5D}">
      <dgm:prSet/>
      <dgm:spPr/>
      <dgm:t>
        <a:bodyPr/>
        <a:lstStyle/>
        <a:p>
          <a:endParaRPr lang="ru-RU"/>
        </a:p>
      </dgm:t>
    </dgm:pt>
    <dgm:pt modelId="{34E80A5E-37CD-41DD-9954-F8D17BCB72FA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Impact" pitchFamily="34" charset="0"/>
            </a:rPr>
            <a:t>Оптические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Impact" pitchFamily="34" charset="0"/>
            </a:rPr>
            <a:t>диски</a:t>
          </a:r>
        </a:p>
      </dgm:t>
    </dgm:pt>
    <dgm:pt modelId="{61A93116-67A2-472C-8067-151697F4B092}" type="parTrans" cxnId="{9A0D690F-E9DE-45C8-B9B7-D7472FAB8F2C}">
      <dgm:prSet/>
      <dgm:spPr/>
      <dgm:t>
        <a:bodyPr/>
        <a:lstStyle/>
        <a:p>
          <a:endParaRPr lang="ru-RU"/>
        </a:p>
      </dgm:t>
    </dgm:pt>
    <dgm:pt modelId="{AB021B88-B6C1-47BB-A60F-EEE9AC801603}" type="sibTrans" cxnId="{9A0D690F-E9DE-45C8-B9B7-D7472FAB8F2C}">
      <dgm:prSet/>
      <dgm:spPr/>
      <dgm:t>
        <a:bodyPr/>
        <a:lstStyle/>
        <a:p>
          <a:endParaRPr lang="ru-RU"/>
        </a:p>
      </dgm:t>
    </dgm:pt>
    <dgm:pt modelId="{C87C95F0-993A-4C85-9685-A2BC8BFB548F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Impact" pitchFamily="34" charset="0"/>
            </a:rPr>
            <a:t>FLASH-</a:t>
          </a:r>
          <a:endParaRPr kumimoji="0" lang="ru-RU" b="0" i="0" u="none" strike="noStrike" cap="none" normalizeH="0" baseline="0" smtClean="0">
            <a:ln/>
            <a:effectLst/>
            <a:latin typeface="Impact" pitchFamily="34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/>
              <a:effectLst/>
              <a:latin typeface="Impact" pitchFamily="34" charset="0"/>
            </a:rPr>
            <a:t>ПАМЯТЬ</a:t>
          </a:r>
          <a:endParaRPr kumimoji="0" lang="ru-RU" b="0" i="0" u="none" strike="noStrike" cap="none" normalizeH="0" baseline="0" dirty="0" smtClean="0">
            <a:ln/>
            <a:effectLst/>
            <a:latin typeface="Impact" pitchFamily="34" charset="0"/>
          </a:endParaRPr>
        </a:p>
      </dgm:t>
    </dgm:pt>
    <dgm:pt modelId="{6AC5C59E-C43C-4135-8899-F410DD93B0A8}" type="parTrans" cxnId="{B3394770-1E57-40B1-B2E3-BC3312A3F055}">
      <dgm:prSet/>
      <dgm:spPr/>
      <dgm:t>
        <a:bodyPr/>
        <a:lstStyle/>
        <a:p>
          <a:endParaRPr lang="ru-RU"/>
        </a:p>
      </dgm:t>
    </dgm:pt>
    <dgm:pt modelId="{7EBDF94C-2807-4CA3-8228-89A8999BEA34}" type="sibTrans" cxnId="{B3394770-1E57-40B1-B2E3-BC3312A3F055}">
      <dgm:prSet/>
      <dgm:spPr/>
      <dgm:t>
        <a:bodyPr/>
        <a:lstStyle/>
        <a:p>
          <a:endParaRPr lang="ru-RU"/>
        </a:p>
      </dgm:t>
    </dgm:pt>
    <dgm:pt modelId="{834C25F2-A566-4116-945B-46CDC04A677C}" type="pres">
      <dgm:prSet presAssocID="{A84FDFD1-5273-41C6-B98F-DBDE1BDEF9B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D0BA671-F261-483E-A836-83D6717909EF}" type="pres">
      <dgm:prSet presAssocID="{7E1C5F74-E410-4A94-845C-92EAF4FAFF8A}" presName="root1" presStyleCnt="0"/>
      <dgm:spPr/>
    </dgm:pt>
    <dgm:pt modelId="{282BCBD9-3FD1-4D8A-8CE3-F92C5791E47D}" type="pres">
      <dgm:prSet presAssocID="{7E1C5F74-E410-4A94-845C-92EAF4FAFF8A}" presName="LevelOneTextNode" presStyleLbl="node0" presStyleIdx="0" presStyleCnt="1" custScaleX="95478" custScaleY="178087" custLinFactNeighborX="-29739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F11340-916B-4444-8763-3211A2A073B3}" type="pres">
      <dgm:prSet presAssocID="{7E1C5F74-E410-4A94-845C-92EAF4FAFF8A}" presName="level2hierChild" presStyleCnt="0"/>
      <dgm:spPr/>
    </dgm:pt>
    <dgm:pt modelId="{554A5D8B-BB04-41E7-B2E9-E78CF24AEBCB}" type="pres">
      <dgm:prSet presAssocID="{18D0C14E-56A9-4679-83D5-22798D46AC83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16FD0C97-7C37-409A-8BEF-DBE2C524D70F}" type="pres">
      <dgm:prSet presAssocID="{18D0C14E-56A9-4679-83D5-22798D46AC83}" presName="connTx" presStyleLbl="parChTrans1D2" presStyleIdx="0" presStyleCnt="4"/>
      <dgm:spPr/>
      <dgm:t>
        <a:bodyPr/>
        <a:lstStyle/>
        <a:p>
          <a:endParaRPr lang="ru-RU"/>
        </a:p>
      </dgm:t>
    </dgm:pt>
    <dgm:pt modelId="{ECE34065-A359-4805-9283-7F517DC3AFAB}" type="pres">
      <dgm:prSet presAssocID="{54846B6A-7BC1-4E0A-A3D3-6CE3D05D955A}" presName="root2" presStyleCnt="0"/>
      <dgm:spPr/>
    </dgm:pt>
    <dgm:pt modelId="{2577B553-A029-40BE-9332-E42575D7B4BB}" type="pres">
      <dgm:prSet presAssocID="{54846B6A-7BC1-4E0A-A3D3-6CE3D05D955A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F78FF6-DAF9-40A8-A400-FFAFA620F222}" type="pres">
      <dgm:prSet presAssocID="{54846B6A-7BC1-4E0A-A3D3-6CE3D05D955A}" presName="level3hierChild" presStyleCnt="0"/>
      <dgm:spPr/>
    </dgm:pt>
    <dgm:pt modelId="{BDA8BFDB-0E2A-4238-AB3E-522BBCF6CE92}" type="pres">
      <dgm:prSet presAssocID="{78D117F6-CF81-462C-97EA-51FE89842431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1E37F402-8252-4FAB-8CF4-C6683F449697}" type="pres">
      <dgm:prSet presAssocID="{78D117F6-CF81-462C-97EA-51FE89842431}" presName="connTx" presStyleLbl="parChTrans1D2" presStyleIdx="1" presStyleCnt="4"/>
      <dgm:spPr/>
      <dgm:t>
        <a:bodyPr/>
        <a:lstStyle/>
        <a:p>
          <a:endParaRPr lang="ru-RU"/>
        </a:p>
      </dgm:t>
    </dgm:pt>
    <dgm:pt modelId="{39BD6E1C-865D-41FA-8240-992E45546B7B}" type="pres">
      <dgm:prSet presAssocID="{77F55622-0F2D-40FF-8C7F-8F87A2D08225}" presName="root2" presStyleCnt="0"/>
      <dgm:spPr/>
    </dgm:pt>
    <dgm:pt modelId="{E072AAA3-EF80-4823-A0E1-47E54DE8BCF2}" type="pres">
      <dgm:prSet presAssocID="{77F55622-0F2D-40FF-8C7F-8F87A2D08225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9E1B69-177B-4206-8219-0E57805BC25B}" type="pres">
      <dgm:prSet presAssocID="{77F55622-0F2D-40FF-8C7F-8F87A2D08225}" presName="level3hierChild" presStyleCnt="0"/>
      <dgm:spPr/>
    </dgm:pt>
    <dgm:pt modelId="{23A5B74D-749B-4395-BFD2-9B524C744853}" type="pres">
      <dgm:prSet presAssocID="{61A93116-67A2-472C-8067-151697F4B092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5A282928-C795-4ACE-B561-CCC8504CBC41}" type="pres">
      <dgm:prSet presAssocID="{61A93116-67A2-472C-8067-151697F4B092}" presName="connTx" presStyleLbl="parChTrans1D2" presStyleIdx="2" presStyleCnt="4"/>
      <dgm:spPr/>
      <dgm:t>
        <a:bodyPr/>
        <a:lstStyle/>
        <a:p>
          <a:endParaRPr lang="ru-RU"/>
        </a:p>
      </dgm:t>
    </dgm:pt>
    <dgm:pt modelId="{8B5BA59F-26FC-423B-AF56-1D139E3D4942}" type="pres">
      <dgm:prSet presAssocID="{34E80A5E-37CD-41DD-9954-F8D17BCB72FA}" presName="root2" presStyleCnt="0"/>
      <dgm:spPr/>
    </dgm:pt>
    <dgm:pt modelId="{56654F4F-28EC-40DB-B0CF-37BA72D247D0}" type="pres">
      <dgm:prSet presAssocID="{34E80A5E-37CD-41DD-9954-F8D17BCB72FA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67272B-7A2B-4983-827F-8D02A6675897}" type="pres">
      <dgm:prSet presAssocID="{34E80A5E-37CD-41DD-9954-F8D17BCB72FA}" presName="level3hierChild" presStyleCnt="0"/>
      <dgm:spPr/>
    </dgm:pt>
    <dgm:pt modelId="{3C21553B-C403-4A63-96B0-F1D99E9D3234}" type="pres">
      <dgm:prSet presAssocID="{6AC5C59E-C43C-4135-8899-F410DD93B0A8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E0465829-FEF0-4FFF-83E4-0CA79ABE68AD}" type="pres">
      <dgm:prSet presAssocID="{6AC5C59E-C43C-4135-8899-F410DD93B0A8}" presName="connTx" presStyleLbl="parChTrans1D2" presStyleIdx="3" presStyleCnt="4"/>
      <dgm:spPr/>
      <dgm:t>
        <a:bodyPr/>
        <a:lstStyle/>
        <a:p>
          <a:endParaRPr lang="ru-RU"/>
        </a:p>
      </dgm:t>
    </dgm:pt>
    <dgm:pt modelId="{1493FA7F-0C58-4C17-81E4-4E72A9F7CFBA}" type="pres">
      <dgm:prSet presAssocID="{C87C95F0-993A-4C85-9685-A2BC8BFB548F}" presName="root2" presStyleCnt="0"/>
      <dgm:spPr/>
    </dgm:pt>
    <dgm:pt modelId="{88C58672-4A90-4726-8FFB-24A53C0EAB40}" type="pres">
      <dgm:prSet presAssocID="{C87C95F0-993A-4C85-9685-A2BC8BFB548F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325645-B177-459D-8F15-7D2A794E4181}" type="pres">
      <dgm:prSet presAssocID="{C87C95F0-993A-4C85-9685-A2BC8BFB548F}" presName="level3hierChild" presStyleCnt="0"/>
      <dgm:spPr/>
    </dgm:pt>
  </dgm:ptLst>
  <dgm:cxnLst>
    <dgm:cxn modelId="{1D24CFE4-4469-4847-8D38-0156EBD8EB55}" type="presOf" srcId="{78D117F6-CF81-462C-97EA-51FE89842431}" destId="{1E37F402-8252-4FAB-8CF4-C6683F449697}" srcOrd="1" destOrd="0" presId="urn:microsoft.com/office/officeart/2005/8/layout/hierarchy2"/>
    <dgm:cxn modelId="{D4A30309-ECD3-462C-871B-22E1F37092BF}" type="presOf" srcId="{54846B6A-7BC1-4E0A-A3D3-6CE3D05D955A}" destId="{2577B553-A029-40BE-9332-E42575D7B4BB}" srcOrd="0" destOrd="0" presId="urn:microsoft.com/office/officeart/2005/8/layout/hierarchy2"/>
    <dgm:cxn modelId="{B3394770-1E57-40B1-B2E3-BC3312A3F055}" srcId="{7E1C5F74-E410-4A94-845C-92EAF4FAFF8A}" destId="{C87C95F0-993A-4C85-9685-A2BC8BFB548F}" srcOrd="3" destOrd="0" parTransId="{6AC5C59E-C43C-4135-8899-F410DD93B0A8}" sibTransId="{7EBDF94C-2807-4CA3-8228-89A8999BEA34}"/>
    <dgm:cxn modelId="{FE253752-BC6E-4B7B-9CDA-7DC2F3D7598F}" type="presOf" srcId="{6AC5C59E-C43C-4135-8899-F410DD93B0A8}" destId="{E0465829-FEF0-4FFF-83E4-0CA79ABE68AD}" srcOrd="1" destOrd="0" presId="urn:microsoft.com/office/officeart/2005/8/layout/hierarchy2"/>
    <dgm:cxn modelId="{5BFB09B9-31DB-46A4-ADCB-71EA08EDB9DF}" srcId="{7E1C5F74-E410-4A94-845C-92EAF4FAFF8A}" destId="{54846B6A-7BC1-4E0A-A3D3-6CE3D05D955A}" srcOrd="0" destOrd="0" parTransId="{18D0C14E-56A9-4679-83D5-22798D46AC83}" sibTransId="{D5C62553-095E-4AE4-9E46-990275EB5B91}"/>
    <dgm:cxn modelId="{028817D8-1524-47DF-9A97-A1EB3C06D94A}" type="presOf" srcId="{61A93116-67A2-472C-8067-151697F4B092}" destId="{23A5B74D-749B-4395-BFD2-9B524C744853}" srcOrd="0" destOrd="0" presId="urn:microsoft.com/office/officeart/2005/8/layout/hierarchy2"/>
    <dgm:cxn modelId="{1CDC95AF-F2D4-4C19-8E10-6EC5372CC54C}" type="presOf" srcId="{78D117F6-CF81-462C-97EA-51FE89842431}" destId="{BDA8BFDB-0E2A-4238-AB3E-522BBCF6CE92}" srcOrd="0" destOrd="0" presId="urn:microsoft.com/office/officeart/2005/8/layout/hierarchy2"/>
    <dgm:cxn modelId="{2302C90E-CE57-4DB8-8CED-473A39910DCF}" type="presOf" srcId="{18D0C14E-56A9-4679-83D5-22798D46AC83}" destId="{16FD0C97-7C37-409A-8BEF-DBE2C524D70F}" srcOrd="1" destOrd="0" presId="urn:microsoft.com/office/officeart/2005/8/layout/hierarchy2"/>
    <dgm:cxn modelId="{9A0D690F-E9DE-45C8-B9B7-D7472FAB8F2C}" srcId="{7E1C5F74-E410-4A94-845C-92EAF4FAFF8A}" destId="{34E80A5E-37CD-41DD-9954-F8D17BCB72FA}" srcOrd="2" destOrd="0" parTransId="{61A93116-67A2-472C-8067-151697F4B092}" sibTransId="{AB021B88-B6C1-47BB-A60F-EEE9AC801603}"/>
    <dgm:cxn modelId="{ABD74855-38BA-4800-991C-5ADA4BA1D6C8}" type="presOf" srcId="{61A93116-67A2-472C-8067-151697F4B092}" destId="{5A282928-C795-4ACE-B561-CCC8504CBC41}" srcOrd="1" destOrd="0" presId="urn:microsoft.com/office/officeart/2005/8/layout/hierarchy2"/>
    <dgm:cxn modelId="{9180DC22-F541-4A66-AFD4-0AC0C33B0C39}" type="presOf" srcId="{C87C95F0-993A-4C85-9685-A2BC8BFB548F}" destId="{88C58672-4A90-4726-8FFB-24A53C0EAB40}" srcOrd="0" destOrd="0" presId="urn:microsoft.com/office/officeart/2005/8/layout/hierarchy2"/>
    <dgm:cxn modelId="{849A68B8-7C54-43BF-8CEC-4A5D3C925410}" type="presOf" srcId="{6AC5C59E-C43C-4135-8899-F410DD93B0A8}" destId="{3C21553B-C403-4A63-96B0-F1D99E9D3234}" srcOrd="0" destOrd="0" presId="urn:microsoft.com/office/officeart/2005/8/layout/hierarchy2"/>
    <dgm:cxn modelId="{3EDF0838-6E38-4BF5-8037-6CBB89AB21F7}" type="presOf" srcId="{A84FDFD1-5273-41C6-B98F-DBDE1BDEF9BA}" destId="{834C25F2-A566-4116-945B-46CDC04A677C}" srcOrd="0" destOrd="0" presId="urn:microsoft.com/office/officeart/2005/8/layout/hierarchy2"/>
    <dgm:cxn modelId="{E3B39FDD-9B01-4B0B-8F10-3B0925BB03EC}" type="presOf" srcId="{18D0C14E-56A9-4679-83D5-22798D46AC83}" destId="{554A5D8B-BB04-41E7-B2E9-E78CF24AEBCB}" srcOrd="0" destOrd="0" presId="urn:microsoft.com/office/officeart/2005/8/layout/hierarchy2"/>
    <dgm:cxn modelId="{DDEB973E-8881-4864-909F-F020910AADB0}" type="presOf" srcId="{77F55622-0F2D-40FF-8C7F-8F87A2D08225}" destId="{E072AAA3-EF80-4823-A0E1-47E54DE8BCF2}" srcOrd="0" destOrd="0" presId="urn:microsoft.com/office/officeart/2005/8/layout/hierarchy2"/>
    <dgm:cxn modelId="{656235FA-2A2A-4A47-9981-B29071422F5D}" srcId="{7E1C5F74-E410-4A94-845C-92EAF4FAFF8A}" destId="{77F55622-0F2D-40FF-8C7F-8F87A2D08225}" srcOrd="1" destOrd="0" parTransId="{78D117F6-CF81-462C-97EA-51FE89842431}" sibTransId="{493F5633-EC70-499D-A968-31E8DEEEAAAD}"/>
    <dgm:cxn modelId="{F8E1A773-2637-4F8D-BA3D-6ACC83360DD3}" type="presOf" srcId="{7E1C5F74-E410-4A94-845C-92EAF4FAFF8A}" destId="{282BCBD9-3FD1-4D8A-8CE3-F92C5791E47D}" srcOrd="0" destOrd="0" presId="urn:microsoft.com/office/officeart/2005/8/layout/hierarchy2"/>
    <dgm:cxn modelId="{911788DA-59D6-4290-80EF-D893B5A6058A}" srcId="{A84FDFD1-5273-41C6-B98F-DBDE1BDEF9BA}" destId="{7E1C5F74-E410-4A94-845C-92EAF4FAFF8A}" srcOrd="0" destOrd="0" parTransId="{E7397A3D-5808-4BF1-B259-B608B9B8FE25}" sibTransId="{CB47792E-D638-490B-82BC-884B7EB29381}"/>
    <dgm:cxn modelId="{EB4F5A9D-89DE-4A48-869D-0FFB1589559A}" type="presOf" srcId="{34E80A5E-37CD-41DD-9954-F8D17BCB72FA}" destId="{56654F4F-28EC-40DB-B0CF-37BA72D247D0}" srcOrd="0" destOrd="0" presId="urn:microsoft.com/office/officeart/2005/8/layout/hierarchy2"/>
    <dgm:cxn modelId="{3E58E4F3-556D-43E8-81AD-0D6F34600A69}" type="presParOf" srcId="{834C25F2-A566-4116-945B-46CDC04A677C}" destId="{1D0BA671-F261-483E-A836-83D6717909EF}" srcOrd="0" destOrd="0" presId="urn:microsoft.com/office/officeart/2005/8/layout/hierarchy2"/>
    <dgm:cxn modelId="{5C5865A1-A70C-4115-BB8F-6AF33F8001C8}" type="presParOf" srcId="{1D0BA671-F261-483E-A836-83D6717909EF}" destId="{282BCBD9-3FD1-4D8A-8CE3-F92C5791E47D}" srcOrd="0" destOrd="0" presId="urn:microsoft.com/office/officeart/2005/8/layout/hierarchy2"/>
    <dgm:cxn modelId="{20855D71-785A-4A85-8788-B9534EC35B46}" type="presParOf" srcId="{1D0BA671-F261-483E-A836-83D6717909EF}" destId="{A6F11340-916B-4444-8763-3211A2A073B3}" srcOrd="1" destOrd="0" presId="urn:microsoft.com/office/officeart/2005/8/layout/hierarchy2"/>
    <dgm:cxn modelId="{929F0A1F-1738-463E-AAC8-E7949DD17EF4}" type="presParOf" srcId="{A6F11340-916B-4444-8763-3211A2A073B3}" destId="{554A5D8B-BB04-41E7-B2E9-E78CF24AEBCB}" srcOrd="0" destOrd="0" presId="urn:microsoft.com/office/officeart/2005/8/layout/hierarchy2"/>
    <dgm:cxn modelId="{AF2020BA-FE43-46CB-8DEE-9330FAE7A285}" type="presParOf" srcId="{554A5D8B-BB04-41E7-B2E9-E78CF24AEBCB}" destId="{16FD0C97-7C37-409A-8BEF-DBE2C524D70F}" srcOrd="0" destOrd="0" presId="urn:microsoft.com/office/officeart/2005/8/layout/hierarchy2"/>
    <dgm:cxn modelId="{4E9DCAE8-C91A-426C-B31E-AF07F4042F92}" type="presParOf" srcId="{A6F11340-916B-4444-8763-3211A2A073B3}" destId="{ECE34065-A359-4805-9283-7F517DC3AFAB}" srcOrd="1" destOrd="0" presId="urn:microsoft.com/office/officeart/2005/8/layout/hierarchy2"/>
    <dgm:cxn modelId="{C3B7991B-A1A5-449C-A539-9C9BE5DD6277}" type="presParOf" srcId="{ECE34065-A359-4805-9283-7F517DC3AFAB}" destId="{2577B553-A029-40BE-9332-E42575D7B4BB}" srcOrd="0" destOrd="0" presId="urn:microsoft.com/office/officeart/2005/8/layout/hierarchy2"/>
    <dgm:cxn modelId="{896E022B-C69F-4623-BADC-9D6752356B0D}" type="presParOf" srcId="{ECE34065-A359-4805-9283-7F517DC3AFAB}" destId="{64F78FF6-DAF9-40A8-A400-FFAFA620F222}" srcOrd="1" destOrd="0" presId="urn:microsoft.com/office/officeart/2005/8/layout/hierarchy2"/>
    <dgm:cxn modelId="{BCB8C2C6-EECD-42F9-925B-40B1AA0D68D6}" type="presParOf" srcId="{A6F11340-916B-4444-8763-3211A2A073B3}" destId="{BDA8BFDB-0E2A-4238-AB3E-522BBCF6CE92}" srcOrd="2" destOrd="0" presId="urn:microsoft.com/office/officeart/2005/8/layout/hierarchy2"/>
    <dgm:cxn modelId="{9C44AB49-C2CB-40E7-88A9-5E69166FED02}" type="presParOf" srcId="{BDA8BFDB-0E2A-4238-AB3E-522BBCF6CE92}" destId="{1E37F402-8252-4FAB-8CF4-C6683F449697}" srcOrd="0" destOrd="0" presId="urn:microsoft.com/office/officeart/2005/8/layout/hierarchy2"/>
    <dgm:cxn modelId="{91E336A1-BA91-486A-8F81-9D19B03984D4}" type="presParOf" srcId="{A6F11340-916B-4444-8763-3211A2A073B3}" destId="{39BD6E1C-865D-41FA-8240-992E45546B7B}" srcOrd="3" destOrd="0" presId="urn:microsoft.com/office/officeart/2005/8/layout/hierarchy2"/>
    <dgm:cxn modelId="{6597B4D5-02E2-47EF-9B03-440F0DCA13A7}" type="presParOf" srcId="{39BD6E1C-865D-41FA-8240-992E45546B7B}" destId="{E072AAA3-EF80-4823-A0E1-47E54DE8BCF2}" srcOrd="0" destOrd="0" presId="urn:microsoft.com/office/officeart/2005/8/layout/hierarchy2"/>
    <dgm:cxn modelId="{2E422299-D85E-4F29-BB24-36426DDD6EB3}" type="presParOf" srcId="{39BD6E1C-865D-41FA-8240-992E45546B7B}" destId="{F49E1B69-177B-4206-8219-0E57805BC25B}" srcOrd="1" destOrd="0" presId="urn:microsoft.com/office/officeart/2005/8/layout/hierarchy2"/>
    <dgm:cxn modelId="{D9F55661-A6D8-48CB-8105-89BE26576F76}" type="presParOf" srcId="{A6F11340-916B-4444-8763-3211A2A073B3}" destId="{23A5B74D-749B-4395-BFD2-9B524C744853}" srcOrd="4" destOrd="0" presId="urn:microsoft.com/office/officeart/2005/8/layout/hierarchy2"/>
    <dgm:cxn modelId="{55BE6236-5F4E-4A69-8FD3-E2F3FB24ECA1}" type="presParOf" srcId="{23A5B74D-749B-4395-BFD2-9B524C744853}" destId="{5A282928-C795-4ACE-B561-CCC8504CBC41}" srcOrd="0" destOrd="0" presId="urn:microsoft.com/office/officeart/2005/8/layout/hierarchy2"/>
    <dgm:cxn modelId="{4802596A-695F-421B-A04F-A7B997D20C30}" type="presParOf" srcId="{A6F11340-916B-4444-8763-3211A2A073B3}" destId="{8B5BA59F-26FC-423B-AF56-1D139E3D4942}" srcOrd="5" destOrd="0" presId="urn:microsoft.com/office/officeart/2005/8/layout/hierarchy2"/>
    <dgm:cxn modelId="{78660809-A9EA-429F-A987-453904B901F9}" type="presParOf" srcId="{8B5BA59F-26FC-423B-AF56-1D139E3D4942}" destId="{56654F4F-28EC-40DB-B0CF-37BA72D247D0}" srcOrd="0" destOrd="0" presId="urn:microsoft.com/office/officeart/2005/8/layout/hierarchy2"/>
    <dgm:cxn modelId="{3AE7535A-6897-4195-84C1-28A237140E9E}" type="presParOf" srcId="{8B5BA59F-26FC-423B-AF56-1D139E3D4942}" destId="{7767272B-7A2B-4983-827F-8D02A6675897}" srcOrd="1" destOrd="0" presId="urn:microsoft.com/office/officeart/2005/8/layout/hierarchy2"/>
    <dgm:cxn modelId="{D77E9C7D-C97D-4FC5-87F0-CC476322BF2A}" type="presParOf" srcId="{A6F11340-916B-4444-8763-3211A2A073B3}" destId="{3C21553B-C403-4A63-96B0-F1D99E9D3234}" srcOrd="6" destOrd="0" presId="urn:microsoft.com/office/officeart/2005/8/layout/hierarchy2"/>
    <dgm:cxn modelId="{970F9D83-3E16-4569-8588-5BB8D71AB032}" type="presParOf" srcId="{3C21553B-C403-4A63-96B0-F1D99E9D3234}" destId="{E0465829-FEF0-4FFF-83E4-0CA79ABE68AD}" srcOrd="0" destOrd="0" presId="urn:microsoft.com/office/officeart/2005/8/layout/hierarchy2"/>
    <dgm:cxn modelId="{3EE5FF4F-6C04-4A00-97B9-36A5C34D2067}" type="presParOf" srcId="{A6F11340-916B-4444-8763-3211A2A073B3}" destId="{1493FA7F-0C58-4C17-81E4-4E72A9F7CFBA}" srcOrd="7" destOrd="0" presId="urn:microsoft.com/office/officeart/2005/8/layout/hierarchy2"/>
    <dgm:cxn modelId="{70010F8B-25BB-4750-86CB-69CFD61CC368}" type="presParOf" srcId="{1493FA7F-0C58-4C17-81E4-4E72A9F7CFBA}" destId="{88C58672-4A90-4726-8FFB-24A53C0EAB40}" srcOrd="0" destOrd="0" presId="urn:microsoft.com/office/officeart/2005/8/layout/hierarchy2"/>
    <dgm:cxn modelId="{24071238-AD30-4C57-BB40-972AC0B438FB}" type="presParOf" srcId="{1493FA7F-0C58-4C17-81E4-4E72A9F7CFBA}" destId="{BF325645-B177-459D-8F15-7D2A794E418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2BCBD9-3FD1-4D8A-8CE3-F92C5791E47D}">
      <dsp:nvSpPr>
        <dsp:cNvPr id="0" name=""/>
        <dsp:cNvSpPr/>
      </dsp:nvSpPr>
      <dsp:spPr>
        <a:xfrm>
          <a:off x="304807" y="1828799"/>
          <a:ext cx="2614605" cy="24384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900" b="0" i="0" u="none" strike="noStrike" kern="1200" cap="none" normalizeH="0" baseline="0" smtClean="0">
              <a:ln/>
              <a:effectLst/>
              <a:latin typeface="Impact" pitchFamily="34" charset="0"/>
            </a:rPr>
            <a:t>Внешняя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900" b="0" i="0" u="none" strike="noStrike" kern="1200" cap="none" normalizeH="0" baseline="0" smtClean="0">
              <a:ln/>
              <a:effectLst/>
              <a:latin typeface="Impact" pitchFamily="34" charset="0"/>
            </a:rPr>
            <a:t> память</a:t>
          </a:r>
          <a:endParaRPr kumimoji="0" lang="ru-RU" sz="3900" b="0" i="0" u="none" strike="noStrike" kern="1200" cap="none" normalizeH="0" baseline="0" dirty="0" smtClean="0">
            <a:ln/>
            <a:effectLst/>
            <a:latin typeface="Impact" pitchFamily="34" charset="0"/>
          </a:endParaRPr>
        </a:p>
      </dsp:txBody>
      <dsp:txXfrm>
        <a:off x="376225" y="1900217"/>
        <a:ext cx="2471769" cy="2295564"/>
      </dsp:txXfrm>
    </dsp:sp>
    <dsp:sp modelId="{554A5D8B-BB04-41E7-B2E9-E78CF24AEBCB}">
      <dsp:nvSpPr>
        <dsp:cNvPr id="0" name=""/>
        <dsp:cNvSpPr/>
      </dsp:nvSpPr>
      <dsp:spPr>
        <a:xfrm rot="18537474">
          <a:off x="2355595" y="1846833"/>
          <a:ext cx="3037393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3037393" y="2021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3798357" y="1791113"/>
        <a:ext cx="151869" cy="151869"/>
      </dsp:txXfrm>
    </dsp:sp>
    <dsp:sp modelId="{2577B553-A029-40BE-9332-E42575D7B4BB}">
      <dsp:nvSpPr>
        <dsp:cNvPr id="0" name=""/>
        <dsp:cNvSpPr/>
      </dsp:nvSpPr>
      <dsp:spPr>
        <a:xfrm>
          <a:off x="4829171" y="1488"/>
          <a:ext cx="2738437" cy="136921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900" b="0" i="0" u="none" strike="noStrike" kern="1200" cap="none" normalizeH="0" baseline="0" smtClean="0">
              <a:ln/>
              <a:effectLst/>
              <a:latin typeface="Impact" pitchFamily="34" charset="0"/>
            </a:rPr>
            <a:t>НГМД</a:t>
          </a:r>
          <a:endParaRPr kumimoji="0" lang="ru-RU" sz="3900" b="0" i="0" u="none" strike="noStrike" kern="1200" cap="none" normalizeH="0" baseline="0" dirty="0" smtClean="0">
            <a:ln/>
            <a:effectLst/>
            <a:latin typeface="Impact" pitchFamily="34" charset="0"/>
          </a:endParaRPr>
        </a:p>
      </dsp:txBody>
      <dsp:txXfrm>
        <a:off x="4869274" y="41591"/>
        <a:ext cx="2658231" cy="1289012"/>
      </dsp:txXfrm>
    </dsp:sp>
    <dsp:sp modelId="{BDA8BFDB-0E2A-4238-AB3E-522BBCF6CE92}">
      <dsp:nvSpPr>
        <dsp:cNvPr id="0" name=""/>
        <dsp:cNvSpPr/>
      </dsp:nvSpPr>
      <dsp:spPr>
        <a:xfrm rot="20255762">
          <a:off x="2841453" y="2634134"/>
          <a:ext cx="2065677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065677" y="2021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822650" y="2602707"/>
        <a:ext cx="103283" cy="103283"/>
      </dsp:txXfrm>
    </dsp:sp>
    <dsp:sp modelId="{E072AAA3-EF80-4823-A0E1-47E54DE8BCF2}">
      <dsp:nvSpPr>
        <dsp:cNvPr id="0" name=""/>
        <dsp:cNvSpPr/>
      </dsp:nvSpPr>
      <dsp:spPr>
        <a:xfrm>
          <a:off x="4829171" y="1576089"/>
          <a:ext cx="2738437" cy="136921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900" b="0" i="0" u="none" strike="noStrike" kern="1200" cap="none" normalizeH="0" baseline="0" dirty="0" smtClean="0">
              <a:ln/>
              <a:effectLst/>
              <a:latin typeface="Impact" pitchFamily="34" charset="0"/>
            </a:rPr>
            <a:t>НЖМД</a:t>
          </a:r>
        </a:p>
      </dsp:txBody>
      <dsp:txXfrm>
        <a:off x="4869274" y="1616192"/>
        <a:ext cx="2658231" cy="1289012"/>
      </dsp:txXfrm>
    </dsp:sp>
    <dsp:sp modelId="{23A5B74D-749B-4395-BFD2-9B524C744853}">
      <dsp:nvSpPr>
        <dsp:cNvPr id="0" name=""/>
        <dsp:cNvSpPr/>
      </dsp:nvSpPr>
      <dsp:spPr>
        <a:xfrm rot="1344238">
          <a:off x="2841453" y="3421435"/>
          <a:ext cx="2065677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2065677" y="2021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3822650" y="3390008"/>
        <a:ext cx="103283" cy="103283"/>
      </dsp:txXfrm>
    </dsp:sp>
    <dsp:sp modelId="{56654F4F-28EC-40DB-B0CF-37BA72D247D0}">
      <dsp:nvSpPr>
        <dsp:cNvPr id="0" name=""/>
        <dsp:cNvSpPr/>
      </dsp:nvSpPr>
      <dsp:spPr>
        <a:xfrm>
          <a:off x="4829171" y="3150691"/>
          <a:ext cx="2738437" cy="136921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900" b="0" i="0" u="none" strike="noStrike" kern="1200" cap="none" normalizeH="0" baseline="0" dirty="0" smtClean="0">
              <a:ln/>
              <a:effectLst/>
              <a:latin typeface="Impact" pitchFamily="34" charset="0"/>
            </a:rPr>
            <a:t>Оптические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900" b="0" i="0" u="none" strike="noStrike" kern="1200" cap="none" normalizeH="0" baseline="0" dirty="0" smtClean="0">
              <a:ln/>
              <a:effectLst/>
              <a:latin typeface="Impact" pitchFamily="34" charset="0"/>
            </a:rPr>
            <a:t>диски</a:t>
          </a:r>
        </a:p>
      </dsp:txBody>
      <dsp:txXfrm>
        <a:off x="4869274" y="3190794"/>
        <a:ext cx="2658231" cy="1289012"/>
      </dsp:txXfrm>
    </dsp:sp>
    <dsp:sp modelId="{3C21553B-C403-4A63-96B0-F1D99E9D3234}">
      <dsp:nvSpPr>
        <dsp:cNvPr id="0" name=""/>
        <dsp:cNvSpPr/>
      </dsp:nvSpPr>
      <dsp:spPr>
        <a:xfrm rot="3062526">
          <a:off x="2355595" y="4208736"/>
          <a:ext cx="3037393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3037393" y="2021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3798357" y="4153016"/>
        <a:ext cx="151869" cy="151869"/>
      </dsp:txXfrm>
    </dsp:sp>
    <dsp:sp modelId="{88C58672-4A90-4726-8FFB-24A53C0EAB40}">
      <dsp:nvSpPr>
        <dsp:cNvPr id="0" name=""/>
        <dsp:cNvSpPr/>
      </dsp:nvSpPr>
      <dsp:spPr>
        <a:xfrm>
          <a:off x="4829171" y="4725292"/>
          <a:ext cx="2738437" cy="136921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3900" b="0" i="0" u="none" strike="noStrike" kern="1200" cap="none" normalizeH="0" baseline="0" smtClean="0">
              <a:ln/>
              <a:effectLst/>
              <a:latin typeface="Impact" pitchFamily="34" charset="0"/>
            </a:rPr>
            <a:t>FLASH-</a:t>
          </a:r>
          <a:endParaRPr kumimoji="0" lang="ru-RU" sz="3900" b="0" i="0" u="none" strike="noStrike" kern="1200" cap="none" normalizeH="0" baseline="0" smtClean="0">
            <a:ln/>
            <a:effectLst/>
            <a:latin typeface="Impact" pitchFamily="34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900" b="0" i="0" u="none" strike="noStrike" kern="1200" cap="none" normalizeH="0" baseline="0" smtClean="0">
              <a:ln/>
              <a:effectLst/>
              <a:latin typeface="Impact" pitchFamily="34" charset="0"/>
            </a:rPr>
            <a:t>ПАМЯТЬ</a:t>
          </a:r>
          <a:endParaRPr kumimoji="0" lang="ru-RU" sz="3900" b="0" i="0" u="none" strike="noStrike" kern="1200" cap="none" normalizeH="0" baseline="0" dirty="0" smtClean="0">
            <a:ln/>
            <a:effectLst/>
            <a:latin typeface="Impact" pitchFamily="34" charset="0"/>
          </a:endParaRPr>
        </a:p>
      </dsp:txBody>
      <dsp:txXfrm>
        <a:off x="4869274" y="4765395"/>
        <a:ext cx="2658231" cy="1289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47FFD849-6A11-44D5-A9A3-07CBA73D8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403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28.31858" units="1/cm"/>
          <inkml:channelProperty channel="Y" name="resolution" value="28.36565" units="1/cm"/>
        </inkml:channelProperties>
      </inkml:inkSource>
      <inkml:timestamp xml:id="ts0" timeString="2011-11-28T22:22:59.913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17365D"/>
    </inkml:brush>
  </inkml:definitions>
  <inkml:trace contextRef="#ctx0" brushRef="#br0">24209 13116,'0'-19,"-19"19,19-20,-20 20,0-20,20 0,-20 20,0-20,0 20,0 0,20-20,-19 20,-1 0,0 0,0-19,0 19,0 0,20-20,-19 20,-1 0,0 0,0-20,0 20,0 0,0 0,1-20,-1 20,0 0,0-20,0 20,0 0,1 0,-1 0,20-20,-20 20,0 0,0 0,0 0,1 0,-1 0,0 0,0-20,0 20,0 0,0 0,1 0,-1 0,0 0,0 0,0 0,0 0,1 0,-1 0,0 0,0 0,0 0,0 0,1 0,-1 0,0 0,0 0,0 0,0 0,0 20,1-20,-1 0,0 0,0 0,0 20,0-20,1 0,-1 0,0 0,0 20,0-20,0 0,0 20,1-20,-1 0,0 0,0 20,0-20,0 0,1 0,-1 20,0-20,0 0,0 0,0 19,0-19,1 0,-1 20,0-20,0 20,0-20,0 20,1 0,-1 0,20-1,-20 1,20 0,0 0,0 0,0 0,0 0,20-20,-20 19,20-19,-20 20,0 0,19-20,1 20,-20 0,20-20,0 20,0-20,-20 19,20-19,-1 0,1 20,0 0,0-20,0 20,0-20,0 20,-1-20,1 0,0 20,0-20,0 20,0-20,-1 0,1 0,0 0,0 19,0-19,0 0,0 0,-1 0,1 0,0 20,0-20,0 0,0 0,-1 0,1 0,0 20,0-20,0 0,0 0,0 0,-1 0,1 0,0 0,0 0,0 20,0-20,-1 0,1 0,0 0,0 0,0 0,0 0,-1 0,1 0,0 0,0 0,0 0,0 0,0 0,-1 0,1 0,0 0,0 0,0 0,0 0,-1 0,1 0,0 0,0 0,0 0,0 0,-1 0,1 0,0 0,0 0,0 0,-20-20,20 20,0 0,-1-20,1 20,0 0,-20-20,20 20,0 0,-20-19,20 19,-1-20,-19 0,20 20,-20-20,20 20,0 0,-20-20,20 20,-20-20,20 20,-20-20,20 20,-20-19,19 19,-19-20,20 20,-20-20,20 20,-20-20,20 20,-20-20,20 0,-20 1,0-1,-20 20,0 0,0-20,0 0</inkml:trace>
  <inkml:trace contextRef="#ctx0" brushRef="#br0" timeOffset="1682.0962">24289 13216,'-20'-20,"20"0,-20 0,20 0,-20 0</inkml:trace>
  <inkml:trace contextRef="#ctx0" brushRef="#br0" timeOffset="5201.2975">22860 11708,'20'-20,"0"0,0 20,-1-20,1 20,0 0,0 0,0 0,0 0,-20 20,0 0,-20 0,20-1,-20 1,0 0,0 0,0 0,1 0,-1-1,0-19,0 20,0 0,0-20,40 0,0 0,0 0,0 0,0 0,-1 0,1 0,0 0,0 0,0 0,0 20,-1-20,-19 20,0 0,0 0,0-1,0 1,0 0,-19 0,-1 0,0 0,0-1,0-19,20 20,-20-20,20 20,-19-20,-1 0,20 20,-20-20,0 20,0-20,0 0,0 0,1 0,-1 0</inkml:trace>
  <inkml:trace contextRef="#ctx0" brushRef="#br0" timeOffset="5762.3296">23178 12184,'0'20,"0"0</inkml:trace>
  <inkml:trace contextRef="#ctx0" brushRef="#br0" timeOffset="8322.4755">23574 11688,'-19'20,"19"-1,-20-19,20 20,-20 0,20 0,0 0,-20-20,20 20,0-1,-20 1,20 0,0 0,0 0,-20 0,20 0,0-1,0 1,20 0,-20 0,20-20,-20 20,20-20,-20 20,20-20,-20 19,20-19,-1 0,-19 20,20-20,0 0,0 0,0 0,0 0,-1 0,-19-20,20 20,-20-19,20 19,0-20,0 0,0 0,-20 0,0 0,19 20,-19-19,0-1,0 0,0 0,20 20,-20-20,0 0,0 0,0 1,0-1,0 0,0 0,0 0,0 0,-20 1,1-1,-1 20,0 0,0 0,0 0,0 0,1 0,-1 0,0 20,0-20</inkml:trace>
  <inkml:trace contextRef="#ctx0" brushRef="#br1" timeOffset="17554.004">21888 12997,'-20'0,"0"0,0 0,0 0,0-19,1 19,-1 0,0 0,0 0,0-20,0 20,1 0,-1 0,20-20,-20 20,0 0,0 0,0 0,0 0,1 0,-1 0,0 0,0 0,0 0,0-20,1 20,-1 0,0 0,0 0,0 0,20-20,-20 20,0 0,1 0,-1 0,20-20,-20 20,0 0,0 0,0-20,1 20,-1 0,0 0,0 0,0 0,0 0,1 0,-1 0,0 0,0 0,0 0,0 0,0 0,1 0,-1 0,0 0,0 0,0 0,0 0,1 0,-1 0,0 0,0 0,0 0,0 0,1 20,-1-20,0 0,0 0,0 0,0 0,0 0,1 0,-1 20,0-20,0 0,0 20,0-20,1 0,-1 20,0-20,0 20,0-20,20 20,-20-20,20 19,-20-19,20 20,-19 0,19 0,0 0,0 0,0-1,19 1,1 0,0-20,-20 20,20-20,0 20,0-20,0 20,-1-20,1 20,0-20,0 0,0 19,0-19,-1 20,1-20,0 20,0-20,0 20,0-20,0 20,-1 0,1-20,0 19,0-19,-20 20,20-20,0 20,-1-20,1 0,0 20,0-20,0 20,0-20,-1 0,1 0,0 20,0-20,0 0,0 0,0 20,-1-20,1 0,0 0,0 0,0 0,0 19,-1-19,1 0,0 0,0 20,0-20,0 0,-1 0,1 0,0 0,0 20,0-20,0 0,0 0,-1 0,1 0,0 0,0 0,0 0,0 20,-1-20,1 0,0 0,0 0,0 0,0 0,0 0,-1 0,1 0,0 0,0 0,0 0,0-20,-1 20,1 0,0 0,0 0,0-20,0 20,0 0,-20-20,19 20,-19-19,20 19,-20-20,20 20,-20-20,0 0,20 20,-20-20,0 0,0 0,0 1,0-1,0 0,0 0,0 0,0 0,0 1,0-1,0 0,0 0,-20 0,20 0,0 0,0 1,-20-1,20 0,-20 20,1 0,-1 0,0-20</inkml:trace>
  <inkml:trace contextRef="#ctx0" brushRef="#br1" timeOffset="20842.1921">20638 11807,'0'-20,"0"0,19 0,-19 0,20 1,0-1,0 20,0-20,0 20,-1 0,1 0,0 0,-20 20,0 0,20-20,-20 19,0 1,0 0,0 0,0 0,0 0,0-1,0 1,0 0,0 0,-20 0,0 0,0 0,1-20,19 19,-20-19,0 20,0 0,0-20,0 20,1-20,-1 20,0-20,0 0,0 20,0-20,0 0,1 19,-1 1,0 0,20 0,0 0,0 0,20-20,0 20,-1-20,1 19,0-19,0 0,0 0,0 0,0 0,-1 0,1 0,0 0,0 0,0 0,0 0,-1 0,1 0,0 0,0 0</inkml:trace>
  <inkml:trace contextRef="#ctx0" brushRef="#br1" timeOffset="21435.226">21094 12243</inkml:trace>
  <inkml:trace contextRef="#ctx0" brushRef="#br1" timeOffset="23893.3666">21650 11787,'-20'0,"0"0,0-20,0 20,0 0,0 0,1 0,-1 0,0 0,0 0,0 20,20 0,-20-20,20 20,-19-1,19 1,0 0,-20-20,20 20,0 0,-20 0,20 0,0-1,0 1,-20 0,20 0,0 0,0 0,0-1,0 1,20 0,-20 0,20 0,0 0,-1-20,1 20,0-20,0 0,0 19,0-19,-1 0,1 0,0 0,-20-19,20 19,0-20,0 20,-20-20,20 0,-1 0,-19 0,20 20,-20-20,0 1,20 19,-20-20,0 0,0 0,20 0,-20 0,0 1,20-1,-20 0,0 0,0 0,0 0,0 0,0 1,0-1,-20 20,0 0,0 0,0 0,1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486C9B51-37B7-4636-9282-2300F41FD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802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F51889F9-E32A-4D5D-960B-B71F78254D6B}" type="slidenum">
              <a:rPr lang="ru-RU" smtClean="0">
                <a:latin typeface="Times New Roman" pitchFamily="18" charset="0"/>
              </a:rPr>
              <a:pPr/>
              <a:t>1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328C909C-222A-483E-84D5-AAA653BC35D3}" type="slidenum">
              <a:rPr lang="ru-RU" smtClean="0">
                <a:latin typeface="Times New Roman" pitchFamily="18" charset="0"/>
              </a:rPr>
              <a:pPr/>
              <a:t>11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eaLnBrk="1" hangingPunct="1"/>
            <a:fld id="{E0DB2315-38DA-4E0F-80AE-9F67F2147D05}" type="slidenum">
              <a:rPr lang="ru-RU" smtClean="0">
                <a:solidFill>
                  <a:srgbClr val="000000"/>
                </a:solidFill>
                <a:latin typeface="Arial" pitchFamily="34" charset="0"/>
              </a:rPr>
              <a:pPr eaLnBrk="1" hangingPunct="1"/>
              <a:t>30</a:t>
            </a:fld>
            <a:endParaRPr lang="ru-RU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eaLnBrk="1" hangingPunct="1"/>
            <a:fld id="{589C4B7D-2BEE-44B7-A802-21F78B29338E}" type="slidenum">
              <a:rPr lang="ru-RU" smtClean="0">
                <a:solidFill>
                  <a:srgbClr val="000000"/>
                </a:solidFill>
                <a:latin typeface="Arial" pitchFamily="34" charset="0"/>
              </a:rPr>
              <a:pPr eaLnBrk="1" hangingPunct="1"/>
              <a:t>31</a:t>
            </a:fld>
            <a:endParaRPr lang="ru-RU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eaLnBrk="1" hangingPunct="1"/>
            <a:fld id="{0514F817-E63A-4476-94EE-95B4A7780E63}" type="slidenum">
              <a:rPr lang="ru-RU" smtClean="0">
                <a:solidFill>
                  <a:srgbClr val="000000"/>
                </a:solidFill>
                <a:latin typeface="Arial" pitchFamily="34" charset="0"/>
              </a:rPr>
              <a:pPr eaLnBrk="1" hangingPunct="1"/>
              <a:t>35</a:t>
            </a:fld>
            <a:endParaRPr lang="ru-RU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eaLnBrk="1" hangingPunct="1"/>
            <a:fld id="{6C64438F-0E47-4628-873D-E8BD54F40492}" type="slidenum">
              <a:rPr lang="ru-RU" smtClean="0">
                <a:solidFill>
                  <a:srgbClr val="000000"/>
                </a:solidFill>
                <a:latin typeface="Arial" pitchFamily="34" charset="0"/>
              </a:rPr>
              <a:pPr eaLnBrk="1" hangingPunct="1"/>
              <a:t>38</a:t>
            </a:fld>
            <a:endParaRPr lang="ru-RU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eaLnBrk="1" hangingPunct="1"/>
            <a:fld id="{8DB1401D-16D6-4250-88A8-6E673B68C6CA}" type="slidenum">
              <a:rPr lang="ru-RU" smtClean="0">
                <a:solidFill>
                  <a:srgbClr val="000000"/>
                </a:solidFill>
                <a:latin typeface="Arial" pitchFamily="34" charset="0"/>
              </a:rPr>
              <a:pPr eaLnBrk="1" hangingPunct="1"/>
              <a:t>39</a:t>
            </a:fld>
            <a:endParaRPr lang="ru-RU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eaLnBrk="1" hangingPunct="1"/>
            <a:fld id="{E913F7F8-8846-4158-B25A-ED2F4F1B3B21}" type="slidenum">
              <a:rPr lang="ru-RU" smtClean="0">
                <a:solidFill>
                  <a:srgbClr val="000000"/>
                </a:solidFill>
                <a:latin typeface="Arial" pitchFamily="34" charset="0"/>
              </a:rPr>
              <a:pPr eaLnBrk="1" hangingPunct="1"/>
              <a:t>40</a:t>
            </a:fld>
            <a:endParaRPr lang="ru-RU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eaLnBrk="1" hangingPunct="1"/>
            <a:fld id="{1C7F86DF-1201-4424-9D75-B3107CE8AE77}" type="slidenum">
              <a:rPr lang="ru-RU" smtClean="0">
                <a:solidFill>
                  <a:srgbClr val="000000"/>
                </a:solidFill>
                <a:latin typeface="Arial" pitchFamily="34" charset="0"/>
              </a:rPr>
              <a:pPr eaLnBrk="1" hangingPunct="1"/>
              <a:t>41</a:t>
            </a:fld>
            <a:endParaRPr lang="ru-RU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eaLnBrk="1" hangingPunct="1"/>
            <a:fld id="{796C1CF3-0B40-4A82-B2E3-4D3EA4B1FDAA}" type="slidenum">
              <a:rPr lang="ru-RU" smtClean="0">
                <a:solidFill>
                  <a:srgbClr val="000000"/>
                </a:solidFill>
                <a:latin typeface="Arial" pitchFamily="34" charset="0"/>
              </a:rPr>
              <a:pPr eaLnBrk="1" hangingPunct="1"/>
              <a:t>42</a:t>
            </a:fld>
            <a:endParaRPr lang="ru-RU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BA19A2B0-8B49-46FF-9502-1984D509721E}" type="slidenum">
              <a:rPr lang="ru-RU" smtClean="0">
                <a:latin typeface="Times New Roman" pitchFamily="18" charset="0"/>
              </a:rPr>
              <a:pPr/>
              <a:t>2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7CCA3379-F54A-435F-914D-F19BE8640FBF}" type="slidenum">
              <a:rPr lang="ru-RU" smtClean="0">
                <a:latin typeface="Times New Roman" pitchFamily="18" charset="0"/>
              </a:rPr>
              <a:pPr/>
              <a:t>3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18CC268E-2712-433A-B5CB-BA6268D84D0F}" type="slidenum">
              <a:rPr lang="ru-RU" smtClean="0">
                <a:latin typeface="Times New Roman" pitchFamily="18" charset="0"/>
              </a:rPr>
              <a:pPr/>
              <a:t>4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7AD8608C-90A0-4E6C-8AE5-6DBFEB514EAF}" type="slidenum">
              <a:rPr lang="ru-RU" smtClean="0">
                <a:latin typeface="Times New Roman" pitchFamily="18" charset="0"/>
              </a:rPr>
              <a:pPr/>
              <a:t>5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57DD7058-2C32-4FB1-8258-B66A1F95E93E}" type="slidenum">
              <a:rPr lang="ru-RU" smtClean="0">
                <a:latin typeface="Times New Roman" pitchFamily="18" charset="0"/>
              </a:rPr>
              <a:pPr/>
              <a:t>6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C1D9EB3B-CDBD-4CB8-A603-A6105CA165EF}" type="slidenum">
              <a:rPr lang="ru-RU" smtClean="0">
                <a:latin typeface="Times New Roman" pitchFamily="18" charset="0"/>
              </a:rPr>
              <a:pPr/>
              <a:t>7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7D29956A-017E-4FB2-ADA8-28082FBC621A}" type="slidenum">
              <a:rPr lang="ru-RU" smtClean="0">
                <a:latin typeface="Times New Roman" pitchFamily="18" charset="0"/>
              </a:rPr>
              <a:pPr/>
              <a:t>8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759E3F88-A875-4169-84E8-89B0B9DDFF28}" type="slidenum">
              <a:rPr lang="ru-RU" smtClean="0">
                <a:latin typeface="Times New Roman" pitchFamily="18" charset="0"/>
              </a:rPr>
              <a:pPr/>
              <a:t>9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FEFE0A74-42D6-4803-B0A1-5537A64B4B50}" type="slidenum">
              <a:rPr lang="ru-RU"/>
              <a:pPr lvl="1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6313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91E55480-E0F2-4753-B748-A6BAA9B19A55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8703393"/>
      </p:ext>
    </p:extLst>
  </p:cSld>
  <p:clrMapOvr>
    <a:masterClrMapping/>
  </p:clrMapOvr>
  <p:transition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0A6D0FC7-713B-42D6-BE04-8544EB3F5D33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8957984"/>
      </p:ext>
    </p:extLst>
  </p:cSld>
  <p:clrMapOvr>
    <a:masterClrMapping/>
  </p:clrMapOvr>
  <p:transition>
    <p:check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215188" y="6442075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2625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199313" y="6148388"/>
            <a:ext cx="1905000" cy="381000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B3FC66DE-A746-46A4-BF6A-70EC8664E639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9069596"/>
      </p:ext>
    </p:extLst>
  </p:cSld>
  <p:clrMapOvr>
    <a:masterClrMapping/>
  </p:clrMapOvr>
  <p:transition>
    <p:check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2625" y="1981200"/>
            <a:ext cx="77724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215188" y="6442075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82625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199313" y="6148388"/>
            <a:ext cx="1905000" cy="381000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D414FF50-F5D6-434B-BCE4-0A2134D98907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80373480"/>
      </p:ext>
    </p:extLst>
  </p:cSld>
  <p:clrMapOvr>
    <a:masterClrMapping/>
  </p:clrMapOvr>
  <p:transition>
    <p:check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2625" y="609600"/>
            <a:ext cx="8080375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7215188" y="6442075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682625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199313" y="6148388"/>
            <a:ext cx="1905000" cy="381000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10E97385-26B7-433C-BBBE-AD6F39C1F04E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4135811"/>
      </p:ext>
    </p:extLst>
  </p:cSld>
  <p:clrMapOvr>
    <a:masterClrMapping/>
  </p:clrMapOvr>
  <p:transition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C5BF3BFA-34E1-47A1-8B3A-8FF97E1A9064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4044256"/>
      </p:ext>
    </p:extLst>
  </p:cSld>
  <p:clrMapOvr>
    <a:masterClrMapping/>
  </p:clrMapOvr>
  <p:transition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5C529E22-B1C1-4CC0-B6B6-4FB55361B1D1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89800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24A24C1A-EE5D-4334-946D-30F3B24D5C96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1124529"/>
      </p:ext>
    </p:extLst>
  </p:cSld>
  <p:clrMapOvr>
    <a:masterClrMapping/>
  </p:clrMapOvr>
  <p:transition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0ECD82B5-E7A0-4D6C-A114-8661A8DBDC03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68346999"/>
      </p:ext>
    </p:extLst>
  </p:cSld>
  <p:clrMapOvr>
    <a:masterClrMapping/>
  </p:clrMapOvr>
  <p:transition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841AB387-710C-483F-9AB4-25DED7CEB957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1566714"/>
      </p:ext>
    </p:extLst>
  </p:cSld>
  <p:clrMapOvr>
    <a:masterClrMapping/>
  </p:clrMapOvr>
  <p:transition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F26D96BA-FF43-4D85-93DF-79B97624C415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0147816"/>
      </p:ext>
    </p:extLst>
  </p:cSld>
  <p:clrMapOvr>
    <a:masterClrMapping/>
  </p:clrMapOvr>
  <p:transition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D62FA807-0AD8-4F5A-9606-6D9D26617286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58384357"/>
      </p:ext>
    </p:extLst>
  </p:cSld>
  <p:clrMapOvr>
    <a:masterClrMapping/>
  </p:clrMapOvr>
  <p:transition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BBA1CB0C-EFB9-49EF-BE6F-F55CEBE331A8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59466534"/>
      </p:ext>
    </p:extLst>
  </p:cSld>
  <p:clrMapOvr>
    <a:masterClrMapping/>
  </p:clrMapOvr>
  <p:transition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307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  <a:lvl2pPr lvl="1">
              <a:defRPr/>
            </a:lvl2pPr>
          </a:lstStyle>
          <a:p>
            <a:pPr lvl="1">
              <a:defRPr/>
            </a:pPr>
            <a:fld id="{50394629-ED50-4DFB-B0F1-F8CDE5C8EE09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  <p:grpSp>
        <p:nvGrpSpPr>
          <p:cNvPr id="308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51" r:id="rId2"/>
    <p:sldLayoutId id="2147483860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61" r:id="rId9"/>
    <p:sldLayoutId id="2147483857" r:id="rId10"/>
    <p:sldLayoutId id="2147483858" r:id="rId11"/>
    <p:sldLayoutId id="2147483862" r:id="rId12"/>
    <p:sldLayoutId id="2147483863" r:id="rId13"/>
    <p:sldLayoutId id="2147483864" r:id="rId14"/>
  </p:sldLayoutIdLst>
  <p:transition>
    <p:checker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../../../../&#1052;&#1086;&#1080;%20&#1076;&#1086;&#1082;&#1091;&#1084;&#1077;&#1085;&#1090;&#1099;/&#1043;&#1083;&#1072;&#1074;&#1072;%202%20&#8212;%20&#1054;&#1073;&#1097;&#1080;&#1077;%20&#1087;&#1088;&#1080;&#1085;&#1094;&#1080;&#1087;&#1099;%20&#1086;&#1088;&#1075;&#1072;&#1085;&#1080;&#1079;&#1072;&#1094;&#1080;&#1080;%20&#1080;%20&#1088;&#1072;&#1073;&#1086;&#1090;&#1099;%20&#1082;&#1086;&#1084;&#1087;&#1100;&#1102;&#1090;&#1077;&#1088;&#1086;&#1074;.files/0005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file:///C:\&#1052;&#1086;&#1080;%20&#1076;&#1086;&#1082;&#1091;&#1084;&#1077;&#1085;&#1090;&#1099;\&#1043;&#1083;&#1072;&#1074;&#1072;%202%20&#8212;%20&#1054;&#1073;&#1097;&#1080;&#1077;%20&#1087;&#1088;&#1080;&#1085;&#1094;&#1080;&#1087;&#1099;%20&#1086;&#1088;&#1075;&#1072;&#1085;&#1080;&#1079;&#1072;&#1094;&#1080;&#1080;%20&#1080;%20&#1088;&#1072;&#1073;&#1086;&#1090;&#1099;%20&#1082;&#1086;&#1084;&#1087;&#1100;&#1102;&#1090;&#1077;&#1088;&#1086;&#1074;.files\vint2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23.png"/><Relationship Id="rId4" Type="http://schemas.openxmlformats.org/officeDocument/2006/relationships/image" Target="../media/image24.png"/><Relationship Id="rId9" Type="http://schemas.openxmlformats.org/officeDocument/2006/relationships/oleObject" Target="../embeddings/oleObject2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12" Type="http://schemas.openxmlformats.org/officeDocument/2006/relationships/image" Target="../media/image4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11" Type="http://schemas.openxmlformats.org/officeDocument/2006/relationships/customXml" Target="../ink/ink1.xml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762000"/>
            <a:ext cx="9066213" cy="1143000"/>
          </a:xfrm>
          <a:extLst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>
                <a:latin typeface="Binner_Di" pitchFamily="82" charset="0"/>
              </a:rPr>
              <a:t>Устройство компьютера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276600" y="4724400"/>
            <a:ext cx="5638800" cy="1038225"/>
          </a:xfrm>
        </p:spPr>
        <p:txBody>
          <a:bodyPr/>
          <a:lstStyle/>
          <a:p>
            <a:pPr marR="0" eaLnBrk="1" hangingPunct="1"/>
            <a:r>
              <a:rPr lang="ru-RU" smtClean="0"/>
              <a:t>Зотов Алексей Геннадьевич</a:t>
            </a:r>
          </a:p>
        </p:txBody>
      </p:sp>
      <p:sp>
        <p:nvSpPr>
          <p:cNvPr id="4" name="Rectangle 103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10245" name="Rectangle 1033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D9850AC8-7D6B-4220-88D6-2C1DCC40A912}" type="slidenum">
              <a:rPr lang="ru-RU" smtClean="0"/>
              <a:pPr lvl="1"/>
              <a:t>1</a:t>
            </a:fld>
            <a:endParaRPr lang="ru-RU" smtClean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133600"/>
            <a:ext cx="8458200" cy="1752600"/>
          </a:xfrm>
        </p:spPr>
        <p:txBody>
          <a:bodyPr/>
          <a:lstStyle/>
          <a:p>
            <a:pPr algn="dist" eaLnBrk="1" hangingPunct="1"/>
            <a:r>
              <a:rPr lang="ru-RU" b="1" smtClean="0">
                <a:latin typeface="Arial Black" pitchFamily="34" charset="0"/>
              </a:rPr>
              <a:t>ПРОЦЕССОР</a:t>
            </a: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19460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B6541A49-9885-47DB-A41F-A6E24590E442}" type="slidenum">
              <a:rPr lang="ru-RU" smtClean="0"/>
              <a:pPr lvl="1"/>
              <a:t>10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b="1" smtClean="0"/>
              <a:t>ПРОЦЕССОР</a:t>
            </a:r>
          </a:p>
        </p:txBody>
      </p:sp>
      <p:sp>
        <p:nvSpPr>
          <p:cNvPr id="20483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981200"/>
            <a:ext cx="8534400" cy="3276600"/>
          </a:xfrm>
        </p:spPr>
        <p:txBody>
          <a:bodyPr/>
          <a:lstStyle/>
          <a:p>
            <a:pPr algn="dist" eaLnBrk="1" hangingPunct="1">
              <a:buFont typeface="Wingdings" pitchFamily="2" charset="2"/>
              <a:buNone/>
            </a:pPr>
            <a:r>
              <a:rPr lang="ru-RU" i="1" u="sng" smtClean="0">
                <a:solidFill>
                  <a:schemeClr val="accent2"/>
                </a:solidFill>
              </a:rPr>
              <a:t>Центральный процессор</a:t>
            </a:r>
            <a:r>
              <a:rPr lang="ru-RU" smtClean="0">
                <a:solidFill>
                  <a:schemeClr val="accent2"/>
                </a:solidFill>
              </a:rPr>
              <a:t> (CPU, от англ. Central Processing Unit) — это основной рабочий компонент компьютера, который выполняет арифметические и логические операции, заданные программой, управляет вычислительным процессом и координирует работу всех устройств компьютера</a:t>
            </a:r>
            <a:r>
              <a:rPr lang="ru-RU" smtClean="0"/>
              <a:t>. 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2048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5ABAE919-7941-459F-B2BF-DE952CF461AF}" type="slidenum">
              <a:rPr lang="ru-RU" smtClean="0"/>
              <a:pPr lvl="1"/>
              <a:t>11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ru-RU" sz="5400" b="1" smtClean="0"/>
              <a:t>ПРОЦЕССОР</a:t>
            </a:r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8001000" cy="4419600"/>
          </a:xfrm>
        </p:spPr>
        <p:txBody>
          <a:bodyPr/>
          <a:lstStyle/>
          <a:p>
            <a:pPr algn="dist" eaLnBrk="1" hangingPunct="1">
              <a:lnSpc>
                <a:spcPct val="80000"/>
              </a:lnSpc>
            </a:pPr>
            <a:r>
              <a:rPr lang="ru-RU" sz="2800" smtClean="0"/>
              <a:t>Центральный процессор в общем случае содержит в себе: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арифметико-логическое устройство;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шины данных и шины адресов;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регистры;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счетчики команд;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кэш — очень быструю память малого объема (от 8 до 512 Кбайт);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математический сопроцессор чисел с плавающей точкой. </a:t>
            </a:r>
          </a:p>
          <a:p>
            <a:pPr eaLnBrk="1" hangingPunct="1">
              <a:lnSpc>
                <a:spcPct val="80000"/>
              </a:lnSpc>
            </a:pPr>
            <a:endParaRPr lang="ru-RU" sz="2800" smtClean="0"/>
          </a:p>
        </p:txBody>
      </p:sp>
      <p:sp>
        <p:nvSpPr>
          <p:cNvPr id="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21509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6D86E75E-F373-41F9-A91D-737D7C22AAE1}" type="slidenum">
              <a:rPr lang="ru-RU" smtClean="0"/>
              <a:pPr lvl="1"/>
              <a:t>12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080375" cy="1143000"/>
          </a:xfrm>
          <a:noFill/>
        </p:spPr>
        <p:txBody>
          <a:bodyPr/>
          <a:lstStyle/>
          <a:p>
            <a:pPr algn="ctr" eaLnBrk="1" hangingPunct="1"/>
            <a:r>
              <a:rPr lang="ru-RU" sz="5400" b="1" smtClean="0"/>
              <a:t>ПРОЦЕССОР</a:t>
            </a: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22532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99CED17B-7EEA-4161-B635-FD2A78B4E812}" type="slidenum">
              <a:rPr lang="ru-RU" smtClean="0"/>
              <a:pPr lvl="1"/>
              <a:t>13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22533" name="Rectangle 7"/>
          <p:cNvSpPr>
            <a:spLocks noChangeArrowheads="1"/>
          </p:cNvSpPr>
          <p:nvPr/>
        </p:nvSpPr>
        <p:spPr bwMode="auto">
          <a:xfrm>
            <a:off x="0" y="21875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2534" name="Picture 6" descr="Pentium 4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8305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Rectangle 8"/>
          <p:cNvSpPr>
            <a:spLocks noChangeArrowheads="1"/>
          </p:cNvSpPr>
          <p:nvPr/>
        </p:nvSpPr>
        <p:spPr bwMode="auto">
          <a:xfrm>
            <a:off x="609600" y="5638800"/>
            <a:ext cx="786765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1" hangingPunct="1"/>
            <a:r>
              <a:rPr kumimoji="1" lang="ru-RU" sz="900">
                <a:solidFill>
                  <a:srgbClr val="778855"/>
                </a:solidFill>
                <a:latin typeface="Times New Roman" pitchFamily="18" charset="0"/>
                <a:ea typeface="Helvetica"/>
                <a:cs typeface="Arial Unicode MS" pitchFamily="34" charset="-128"/>
              </a:rPr>
              <a:t/>
            </a:r>
            <a:br>
              <a:rPr kumimoji="1" lang="ru-RU" sz="900">
                <a:solidFill>
                  <a:srgbClr val="778855"/>
                </a:solidFill>
                <a:latin typeface="Times New Roman" pitchFamily="18" charset="0"/>
                <a:ea typeface="Helvetica"/>
                <a:cs typeface="Arial Unicode MS" pitchFamily="34" charset="-128"/>
              </a:rPr>
            </a:br>
            <a:r>
              <a:rPr kumimoji="1" lang="ru-RU" sz="900">
                <a:solidFill>
                  <a:srgbClr val="778855"/>
                </a:solidFill>
                <a:latin typeface="Times New Roman" pitchFamily="18" charset="0"/>
                <a:ea typeface="Helvetica"/>
                <a:cs typeface="Arial Unicode MS" pitchFamily="34" charset="-128"/>
              </a:rPr>
              <a:t>  </a:t>
            </a:r>
            <a:br>
              <a:rPr kumimoji="1" lang="ru-RU" sz="900">
                <a:solidFill>
                  <a:srgbClr val="778855"/>
                </a:solidFill>
                <a:latin typeface="Times New Roman" pitchFamily="18" charset="0"/>
                <a:ea typeface="Helvetica"/>
                <a:cs typeface="Arial Unicode MS" pitchFamily="34" charset="-128"/>
              </a:rPr>
            </a:br>
            <a:r>
              <a:rPr kumimoji="1" lang="ru-RU" b="1">
                <a:latin typeface="Helvetica"/>
                <a:ea typeface="Helvetica"/>
                <a:cs typeface="Arial Unicode MS" pitchFamily="34" charset="-128"/>
              </a:rPr>
              <a:t>Микропроцессор</a:t>
            </a:r>
            <a:r>
              <a:rPr kumimoji="1" lang="ru-RU" b="1">
                <a:latin typeface="Times New Roman" pitchFamily="18" charset="0"/>
                <a:ea typeface="Helvetica"/>
                <a:cs typeface="Arial Unicode MS" pitchFamily="34" charset="-128"/>
              </a:rPr>
              <a:t> Pentium 4. </a:t>
            </a:r>
            <a:r>
              <a:rPr kumimoji="1" lang="ru-RU" b="1">
                <a:latin typeface="Helvetica"/>
                <a:ea typeface="Helvetica"/>
                <a:cs typeface="Arial Unicode MS" pitchFamily="34" charset="-128"/>
              </a:rPr>
              <a:t>Вид</a:t>
            </a:r>
            <a:r>
              <a:rPr kumimoji="1" lang="ru-RU" b="1">
                <a:latin typeface="Times New Roman" pitchFamily="18" charset="0"/>
                <a:ea typeface="Helvetica"/>
                <a:cs typeface="Arial Unicode MS" pitchFamily="34" charset="-128"/>
              </a:rPr>
              <a:t> </a:t>
            </a:r>
            <a:r>
              <a:rPr kumimoji="1" lang="ru-RU" b="1">
                <a:latin typeface="Helvetica"/>
                <a:ea typeface="Helvetica"/>
                <a:cs typeface="Arial Unicode MS" pitchFamily="34" charset="-128"/>
              </a:rPr>
              <a:t>сверху</a:t>
            </a:r>
            <a:r>
              <a:rPr kumimoji="1" lang="ru-RU" b="1">
                <a:latin typeface="Times New Roman" pitchFamily="18" charset="0"/>
                <a:ea typeface="Helvetica"/>
                <a:cs typeface="Arial Unicode MS" pitchFamily="34" charset="-128"/>
              </a:rPr>
              <a:t> (</a:t>
            </a:r>
            <a:r>
              <a:rPr kumimoji="1" lang="ru-RU" b="1">
                <a:latin typeface="Helvetica"/>
                <a:ea typeface="Helvetica"/>
                <a:cs typeface="Arial Unicode MS" pitchFamily="34" charset="-128"/>
              </a:rPr>
              <a:t>слева</a:t>
            </a:r>
            <a:r>
              <a:rPr kumimoji="1" lang="ru-RU" b="1">
                <a:latin typeface="Times New Roman" pitchFamily="18" charset="0"/>
                <a:ea typeface="Helvetica"/>
                <a:cs typeface="Arial Unicode MS" pitchFamily="34" charset="-128"/>
              </a:rPr>
              <a:t>) </a:t>
            </a:r>
            <a:r>
              <a:rPr kumimoji="1" lang="ru-RU" b="1">
                <a:latin typeface="Helvetica"/>
                <a:ea typeface="Helvetica"/>
                <a:cs typeface="Arial Unicode MS" pitchFamily="34" charset="-128"/>
              </a:rPr>
              <a:t>и</a:t>
            </a:r>
            <a:r>
              <a:rPr kumimoji="1" lang="ru-RU" b="1">
                <a:latin typeface="Times New Roman" pitchFamily="18" charset="0"/>
                <a:ea typeface="Helvetica"/>
                <a:cs typeface="Arial Unicode MS" pitchFamily="34" charset="-128"/>
              </a:rPr>
              <a:t> </a:t>
            </a:r>
            <a:r>
              <a:rPr kumimoji="1" lang="ru-RU" b="1">
                <a:latin typeface="Helvetica"/>
                <a:ea typeface="Helvetica"/>
                <a:cs typeface="Arial Unicode MS" pitchFamily="34" charset="-128"/>
              </a:rPr>
              <a:t>вид</a:t>
            </a:r>
            <a:r>
              <a:rPr kumimoji="1" lang="ru-RU" b="1">
                <a:latin typeface="Times New Roman" pitchFamily="18" charset="0"/>
                <a:ea typeface="Helvetica"/>
                <a:cs typeface="Arial Unicode MS" pitchFamily="34" charset="-128"/>
              </a:rPr>
              <a:t> </a:t>
            </a:r>
            <a:r>
              <a:rPr kumimoji="1" lang="ru-RU" b="1">
                <a:latin typeface="Helvetica"/>
                <a:ea typeface="Helvetica"/>
                <a:cs typeface="Arial Unicode MS" pitchFamily="34" charset="-128"/>
              </a:rPr>
              <a:t>снизу</a:t>
            </a:r>
            <a:r>
              <a:rPr kumimoji="1" lang="ru-RU" b="1">
                <a:latin typeface="Times New Roman" pitchFamily="18" charset="0"/>
                <a:ea typeface="Helvetica"/>
                <a:cs typeface="Arial Unicode MS" pitchFamily="34" charset="-128"/>
              </a:rPr>
              <a:t> (</a:t>
            </a:r>
            <a:r>
              <a:rPr kumimoji="1" lang="ru-RU" b="1">
                <a:latin typeface="Helvetica"/>
                <a:ea typeface="Helvetica"/>
                <a:cs typeface="Arial Unicode MS" pitchFamily="34" charset="-128"/>
              </a:rPr>
              <a:t>справа</a:t>
            </a:r>
            <a:r>
              <a:rPr kumimoji="1" lang="ru-RU" b="1">
                <a:latin typeface="Times New Roman" pitchFamily="18" charset="0"/>
                <a:ea typeface="Helvetica"/>
                <a:cs typeface="Arial Unicode MS" pitchFamily="34" charset="-128"/>
              </a:rPr>
              <a:t>)</a:t>
            </a:r>
            <a:endParaRPr kumimoji="1" lang="ru-RU">
              <a:latin typeface="Times New Roman" pitchFamily="18" charset="0"/>
              <a:ea typeface="Helvetica"/>
              <a:cs typeface="Arial Unicode MS" pitchFamily="34" charset="-128"/>
            </a:endParaRPr>
          </a:p>
        </p:txBody>
      </p:sp>
      <p:sp>
        <p:nvSpPr>
          <p:cNvPr id="22536" name="Text Box 9"/>
          <p:cNvSpPr txBox="1">
            <a:spLocks noChangeArrowheads="1"/>
          </p:cNvSpPr>
          <p:nvPr/>
        </p:nvSpPr>
        <p:spPr bwMode="auto">
          <a:xfrm>
            <a:off x="0" y="5181600"/>
            <a:ext cx="9144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dist"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42 миллиона функциональных элементов, размеры которых 0,13 *10</a:t>
            </a:r>
            <a:r>
              <a:rPr lang="ru-RU" sz="2000" baseline="30000">
                <a:latin typeface="Times New Roman" pitchFamily="18" charset="0"/>
              </a:rPr>
              <a:t>-6</a:t>
            </a:r>
            <a:r>
              <a:rPr lang="ru-RU" sz="2000">
                <a:latin typeface="Times New Roman" pitchFamily="18" charset="0"/>
              </a:rPr>
              <a:t> м.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ru-RU" sz="5400" b="1" smtClean="0"/>
              <a:t>ПРОЦЕССОР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>
            <a:normAutofit lnSpcReduction="10000"/>
          </a:bodyPr>
          <a:lstStyle/>
          <a:p>
            <a:pPr marL="274320" indent="-274320" algn="di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/>
              <a:t>Физически микропроцессор представляет собой </a:t>
            </a:r>
            <a:r>
              <a:rPr lang="ru-RU" sz="2800" i="1"/>
              <a:t>интегральную схему</a:t>
            </a:r>
            <a:r>
              <a:rPr lang="ru-RU" sz="2400"/>
              <a:t> — тонкую пластинку кристаллического кремния прямоугольной формы площадью всего несколько квадратных миллиметров, </a:t>
            </a:r>
            <a:r>
              <a:rPr lang="ru-RU" sz="2800" i="1"/>
              <a:t>на которой размещены схемы, реализующие все функции процессора</a:t>
            </a:r>
            <a:r>
              <a:rPr lang="ru-RU" sz="2400" i="1"/>
              <a:t>.</a:t>
            </a:r>
            <a:r>
              <a:rPr lang="ru-RU" sz="2400"/>
              <a:t> Кристалл-пластинка обычно помещается в пластмассовый или керамический плоский корпус и соединяется золотыми проводками с металлическими штырьками, чтобы его можно было присоединить к системной плате компьютера.</a:t>
            </a:r>
            <a:r>
              <a:rPr lang="ru-RU"/>
              <a:t> 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2355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2B9D3480-DF52-43D2-939D-239E610F0340}" type="slidenum">
              <a:rPr lang="ru-RU" smtClean="0"/>
              <a:pPr lvl="1"/>
              <a:t>14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080375" cy="1143000"/>
          </a:xfrm>
        </p:spPr>
        <p:txBody>
          <a:bodyPr/>
          <a:lstStyle/>
          <a:p>
            <a:pPr algn="dist" eaLnBrk="1" hangingPunct="1"/>
            <a:r>
              <a:rPr lang="ru-RU" smtClean="0"/>
              <a:t>Характеристики процессора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682625" y="1981200"/>
            <a:ext cx="7772400" cy="533400"/>
          </a:xfrm>
          <a:solidFill>
            <a:srgbClr val="FFCC00"/>
          </a:solidFill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solidFill>
                  <a:schemeClr val="bg2"/>
                </a:solidFill>
              </a:rPr>
              <a:t>ТАКТОВАЯ ЧАСТОТА</a:t>
            </a: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2458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0C880100-10A1-40B5-B927-A053FCDD0451}" type="slidenum">
              <a:rPr lang="ru-RU" smtClean="0"/>
              <a:pPr lvl="1"/>
              <a:t>15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24582" name="Text Box 4"/>
          <p:cNvSpPr txBox="1">
            <a:spLocks noChangeArrowheads="1"/>
          </p:cNvSpPr>
          <p:nvPr/>
        </p:nvSpPr>
        <p:spPr bwMode="auto">
          <a:xfrm>
            <a:off x="685800" y="2895600"/>
            <a:ext cx="7772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dist"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Определяет быстродействие компьютера. Такт – это промежуток времени между началами двух последовательных импульсов.</a:t>
            </a:r>
          </a:p>
        </p:txBody>
      </p:sp>
      <p:sp>
        <p:nvSpPr>
          <p:cNvPr id="24583" name="Text Box 5"/>
          <p:cNvSpPr txBox="1">
            <a:spLocks noChangeArrowheads="1"/>
          </p:cNvSpPr>
          <p:nvPr/>
        </p:nvSpPr>
        <p:spPr bwMode="auto">
          <a:xfrm>
            <a:off x="609600" y="3810000"/>
            <a:ext cx="7848600" cy="4572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Измеряется в мегагерцах (МГц) и гигагерцах (ГГц)</a:t>
            </a:r>
          </a:p>
        </p:txBody>
      </p:sp>
      <p:sp>
        <p:nvSpPr>
          <p:cNvPr id="24584" name="Text Box 7"/>
          <p:cNvSpPr txBox="1">
            <a:spLocks noChangeArrowheads="1"/>
          </p:cNvSpPr>
          <p:nvPr/>
        </p:nvSpPr>
        <p:spPr bwMode="auto">
          <a:xfrm>
            <a:off x="228600" y="4572000"/>
            <a:ext cx="23622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1978 г.</a:t>
            </a:r>
          </a:p>
          <a:p>
            <a:pPr algn="ctr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Процессор 8086</a:t>
            </a:r>
          </a:p>
          <a:p>
            <a:pPr algn="ctr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5 МГц</a:t>
            </a:r>
          </a:p>
        </p:txBody>
      </p:sp>
      <p:sp>
        <p:nvSpPr>
          <p:cNvPr id="24585" name="Text Box 8"/>
          <p:cNvSpPr txBox="1">
            <a:spLocks noChangeArrowheads="1"/>
          </p:cNvSpPr>
          <p:nvPr/>
        </p:nvSpPr>
        <p:spPr bwMode="auto">
          <a:xfrm>
            <a:off x="2590800" y="4572000"/>
            <a:ext cx="24384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2002 г.</a:t>
            </a:r>
          </a:p>
          <a:p>
            <a:pPr algn="ctr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Процессор </a:t>
            </a:r>
            <a:r>
              <a:rPr lang="en-US" sz="2400">
                <a:latin typeface="Times New Roman" pitchFamily="18" charset="0"/>
              </a:rPr>
              <a:t>PIV</a:t>
            </a:r>
            <a:endParaRPr lang="ru-RU" sz="240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2</a:t>
            </a:r>
            <a:r>
              <a:rPr lang="ru-RU" sz="2400">
                <a:latin typeface="Times New Roman" pitchFamily="18" charset="0"/>
              </a:rPr>
              <a:t>,4 ГГц</a:t>
            </a:r>
          </a:p>
        </p:txBody>
      </p:sp>
      <p:sp>
        <p:nvSpPr>
          <p:cNvPr id="24586" name="Text Box 9"/>
          <p:cNvSpPr txBox="1">
            <a:spLocks noChangeArrowheads="1"/>
          </p:cNvSpPr>
          <p:nvPr/>
        </p:nvSpPr>
        <p:spPr bwMode="auto">
          <a:xfrm>
            <a:off x="6858000" y="4602163"/>
            <a:ext cx="20574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2011 г.</a:t>
            </a:r>
          </a:p>
          <a:p>
            <a:pPr algn="ctr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Процессор </a:t>
            </a:r>
          </a:p>
          <a:p>
            <a:pPr algn="ctr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3.8 ГГц</a:t>
            </a:r>
          </a:p>
        </p:txBody>
      </p:sp>
      <p:sp>
        <p:nvSpPr>
          <p:cNvPr id="24587" name="Text Box 9"/>
          <p:cNvSpPr txBox="1">
            <a:spLocks noChangeArrowheads="1"/>
          </p:cNvSpPr>
          <p:nvPr/>
        </p:nvSpPr>
        <p:spPr bwMode="auto">
          <a:xfrm>
            <a:off x="4800600" y="4597400"/>
            <a:ext cx="205740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2005 г.</a:t>
            </a:r>
          </a:p>
          <a:p>
            <a:pPr algn="ctr"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Появляется многоядерность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080375" cy="1143000"/>
          </a:xfrm>
        </p:spPr>
        <p:txBody>
          <a:bodyPr/>
          <a:lstStyle/>
          <a:p>
            <a:pPr algn="dist" eaLnBrk="1" hangingPunct="1"/>
            <a:r>
              <a:rPr lang="ru-RU" smtClean="0"/>
              <a:t>Характеристики процессора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82625" y="1981200"/>
            <a:ext cx="7772400" cy="533400"/>
          </a:xfrm>
          <a:solidFill>
            <a:srgbClr val="FFCC00"/>
          </a:solidFill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solidFill>
                  <a:schemeClr val="bg2"/>
                </a:solidFill>
              </a:rPr>
              <a:t>Разрядность процессора</a:t>
            </a: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2560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F5E83590-B417-4F0A-8126-6297E7A36341}" type="slidenum">
              <a:rPr lang="ru-RU" smtClean="0"/>
              <a:pPr lvl="1"/>
              <a:t>16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25606" name="Text Box 4"/>
          <p:cNvSpPr txBox="1">
            <a:spLocks noChangeArrowheads="1"/>
          </p:cNvSpPr>
          <p:nvPr/>
        </p:nvSpPr>
        <p:spPr bwMode="auto">
          <a:xfrm>
            <a:off x="685800" y="2895600"/>
            <a:ext cx="7772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dist"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Определяется количеством двоичных разрядов, которые могут передаваться или обрабатываться одновременно</a:t>
            </a:r>
          </a:p>
        </p:txBody>
      </p:sp>
      <p:sp>
        <p:nvSpPr>
          <p:cNvPr id="25607" name="Text Box 5"/>
          <p:cNvSpPr txBox="1">
            <a:spLocks noChangeArrowheads="1"/>
          </p:cNvSpPr>
          <p:nvPr/>
        </p:nvSpPr>
        <p:spPr bwMode="auto">
          <a:xfrm>
            <a:off x="609600" y="3810000"/>
            <a:ext cx="7848600" cy="4572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Измеряется в  битах</a:t>
            </a:r>
          </a:p>
        </p:txBody>
      </p:sp>
      <p:sp>
        <p:nvSpPr>
          <p:cNvPr id="25608" name="Text Box 6"/>
          <p:cNvSpPr txBox="1">
            <a:spLocks noChangeArrowheads="1"/>
          </p:cNvSpPr>
          <p:nvPr/>
        </p:nvSpPr>
        <p:spPr bwMode="auto">
          <a:xfrm>
            <a:off x="228600" y="4572000"/>
            <a:ext cx="28194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1985 г.</a:t>
            </a:r>
          </a:p>
          <a:p>
            <a:pPr algn="ctr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АГАТ (СССР)</a:t>
            </a:r>
          </a:p>
          <a:p>
            <a:pPr algn="ctr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8 бит</a:t>
            </a:r>
          </a:p>
        </p:txBody>
      </p:sp>
      <p:sp>
        <p:nvSpPr>
          <p:cNvPr id="25609" name="Text Box 7"/>
          <p:cNvSpPr txBox="1">
            <a:spLocks noChangeArrowheads="1"/>
          </p:cNvSpPr>
          <p:nvPr/>
        </p:nvSpPr>
        <p:spPr bwMode="auto">
          <a:xfrm>
            <a:off x="5638800" y="4572000"/>
            <a:ext cx="28194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2002 г.</a:t>
            </a:r>
          </a:p>
          <a:p>
            <a:pPr algn="ctr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Процессор </a:t>
            </a:r>
            <a:r>
              <a:rPr lang="en-US" sz="2400">
                <a:latin typeface="Times New Roman" pitchFamily="18" charset="0"/>
              </a:rPr>
              <a:t>PIV</a:t>
            </a:r>
            <a:endParaRPr lang="ru-RU" sz="240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64 бита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8080375" cy="1143000"/>
          </a:xfrm>
          <a:extLst/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0600">
                <a:solidFill>
                  <a:srgbClr val="0099FF"/>
                </a:solidFill>
                <a:latin typeface="BancoDi" pitchFamily="82" charset="0"/>
              </a:rPr>
              <a:t>Внутренняя память</a:t>
            </a:r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26628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75DBA582-AD45-46FC-9CDA-B5C8AB25EE4B}" type="slidenum">
              <a:rPr lang="ru-RU" smtClean="0"/>
              <a:pPr lvl="1"/>
              <a:t>17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37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80375" cy="1143000"/>
          </a:xfrm>
        </p:spPr>
        <p:txBody>
          <a:bodyPr/>
          <a:lstStyle/>
          <a:p>
            <a:pPr algn="dist" eaLnBrk="1" hangingPunct="1"/>
            <a:r>
              <a:rPr lang="ru-RU" sz="6000" smtClean="0">
                <a:solidFill>
                  <a:srgbClr val="FF3300"/>
                </a:solidFill>
                <a:latin typeface="BancoDi" pitchFamily="82" charset="0"/>
              </a:rPr>
              <a:t>Внутренняя память</a:t>
            </a:r>
          </a:p>
        </p:txBody>
      </p:sp>
      <p:grpSp>
        <p:nvGrpSpPr>
          <p:cNvPr id="2" name="Organization Chart 40"/>
          <p:cNvGrpSpPr>
            <a:grpSpLocks/>
          </p:cNvGrpSpPr>
          <p:nvPr/>
        </p:nvGrpSpPr>
        <p:grpSpPr bwMode="auto">
          <a:xfrm>
            <a:off x="685800" y="1524000"/>
            <a:ext cx="7794625" cy="4114800"/>
            <a:chOff x="430" y="1248"/>
            <a:chExt cx="2880" cy="720"/>
          </a:xfrm>
        </p:grpSpPr>
        <p:cxnSp>
          <p:nvCxnSpPr>
            <p:cNvPr id="1028" name="_s1028"/>
            <p:cNvCxnSpPr>
              <a:cxnSpLocks noChangeShapeType="1"/>
              <a:stCxn id="7" idx="0"/>
              <a:endCxn id="3" idx="2"/>
            </p:cNvCxnSpPr>
            <p:nvPr/>
          </p:nvCxnSpPr>
          <p:spPr bwMode="auto">
            <a:xfrm rot="5400000" flipH="1">
              <a:off x="2303" y="1104"/>
              <a:ext cx="144" cy="1007"/>
            </a:xfrm>
            <a:prstGeom prst="bentConnector3">
              <a:avLst>
                <a:gd name="adj1" fmla="val 13898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" name="_s1029"/>
            <p:cNvCxnSpPr>
              <a:cxnSpLocks noChangeShapeType="1"/>
              <a:stCxn id="6" idx="0"/>
              <a:endCxn id="3" idx="2"/>
            </p:cNvCxnSpPr>
            <p:nvPr/>
          </p:nvCxnSpPr>
          <p:spPr bwMode="auto">
            <a:xfrm rot="16200000">
              <a:off x="1800" y="1607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0" name="_s1030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16200000">
              <a:off x="1295" y="1103"/>
              <a:ext cx="144" cy="1009"/>
            </a:xfrm>
            <a:prstGeom prst="bentConnector3">
              <a:avLst>
                <a:gd name="adj1" fmla="val 13898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1031"/>
            <p:cNvSpPr>
              <a:spLocks noChangeArrowheads="1"/>
            </p:cNvSpPr>
            <p:nvPr/>
          </p:nvSpPr>
          <p:spPr bwMode="auto">
            <a:xfrm>
              <a:off x="1438" y="124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Внутренняя память</a:t>
              </a:r>
              <a:r>
                <a:rPr kumimoji="0" lang="ru-RU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</a:p>
          </p:txBody>
        </p:sp>
        <p:sp>
          <p:nvSpPr>
            <p:cNvPr id="5" name="_s1032"/>
            <p:cNvSpPr>
              <a:spLocks noChangeArrowheads="1"/>
            </p:cNvSpPr>
            <p:nvPr/>
          </p:nvSpPr>
          <p:spPr bwMode="auto">
            <a:xfrm>
              <a:off x="430" y="168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Оперативная память</a:t>
              </a:r>
            </a:p>
          </p:txBody>
        </p:sp>
        <p:sp>
          <p:nvSpPr>
            <p:cNvPr id="6" name="_s1033"/>
            <p:cNvSpPr>
              <a:spLocks noChangeArrowheads="1"/>
            </p:cNvSpPr>
            <p:nvPr/>
          </p:nvSpPr>
          <p:spPr bwMode="auto">
            <a:xfrm>
              <a:off x="1438" y="168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Кэш-память</a:t>
              </a:r>
            </a:p>
          </p:txBody>
        </p:sp>
        <p:sp>
          <p:nvSpPr>
            <p:cNvPr id="7" name="_s1034"/>
            <p:cNvSpPr>
              <a:spLocks noChangeArrowheads="1"/>
            </p:cNvSpPr>
            <p:nvPr/>
          </p:nvSpPr>
          <p:spPr bwMode="auto">
            <a:xfrm>
              <a:off x="2446" y="168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BIOS</a:t>
              </a:r>
              <a:endParaRPr kumimoji="0" lang="ru-RU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" name="AutoShape 48"/>
            <p:cNvSpPr>
              <a:spLocks noChangeArrowheads="1"/>
            </p:cNvSpPr>
            <p:nvPr/>
          </p:nvSpPr>
          <p:spPr bwMode="auto">
            <a:xfrm>
              <a:off x="1443" y="1675"/>
              <a:ext cx="862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Кэш-память</a:t>
              </a:r>
            </a:p>
          </p:txBody>
        </p:sp>
        <p:sp>
          <p:nvSpPr>
            <p:cNvPr id="9" name="AutoShape 49"/>
            <p:cNvSpPr>
              <a:spLocks noChangeArrowheads="1"/>
            </p:cNvSpPr>
            <p:nvPr/>
          </p:nvSpPr>
          <p:spPr bwMode="auto">
            <a:xfrm>
              <a:off x="2448" y="1675"/>
              <a:ext cx="862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4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Спец. память</a:t>
              </a:r>
            </a:p>
          </p:txBody>
        </p:sp>
      </p:grp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103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DDC478F8-5DF2-4EEC-AF58-ABE36EECF0A7}" type="slidenum">
              <a:rPr lang="ru-RU" smtClean="0"/>
              <a:pPr lvl="1"/>
              <a:t>18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6000" smtClean="0">
                <a:solidFill>
                  <a:srgbClr val="FFCC00"/>
                </a:solidFill>
              </a:rPr>
              <a:t>Оперативная память</a:t>
            </a:r>
          </a:p>
        </p:txBody>
      </p:sp>
      <p:sp>
        <p:nvSpPr>
          <p:cNvPr id="2765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981200"/>
            <a:ext cx="8686800" cy="4114800"/>
          </a:xfrm>
        </p:spPr>
        <p:txBody>
          <a:bodyPr/>
          <a:lstStyle/>
          <a:p>
            <a:pPr algn="dist" eaLnBrk="1" hangingPunct="1"/>
            <a:r>
              <a:rPr lang="ru-RU" sz="2800" i="1" smtClean="0"/>
              <a:t>ОЗУ, англ. RAM, Random Access Memory</a:t>
            </a:r>
            <a:r>
              <a:rPr lang="ru-RU" sz="2800" smtClean="0"/>
              <a:t> — память с произвольным доступом — это быстрое запоминающее устройство не очень большого объёма, непосредственно связанное с процессором и предназначенное для записи, считывания и хранения выполняемых программ и данных, обрабатываемых этими программами, в то время когда компьютер включен. </a:t>
            </a:r>
          </a:p>
        </p:txBody>
      </p:sp>
      <p:sp>
        <p:nvSpPr>
          <p:cNvPr id="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27653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1DC613D9-540F-4EF4-A398-2C6AC7B22C53}" type="slidenum">
              <a:rPr lang="ru-RU" smtClean="0"/>
              <a:pPr lvl="1"/>
              <a:t>19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Содержание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Магистрально-модульный принцип построения компьютера</a:t>
            </a:r>
          </a:p>
          <a:p>
            <a:pPr eaLnBrk="1" hangingPunct="1"/>
            <a:r>
              <a:rPr lang="ru-RU" smtClean="0"/>
              <a:t>Процессор</a:t>
            </a:r>
          </a:p>
          <a:p>
            <a:pPr eaLnBrk="1" hangingPunct="1"/>
            <a:r>
              <a:rPr lang="ru-RU" smtClean="0"/>
              <a:t>Внутренняя память.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1126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429FFD9D-BDF0-4C1F-97EF-8DEE933A0CB7}" type="slidenum">
              <a:rPr lang="ru-RU" smtClean="0"/>
              <a:pPr lvl="1"/>
              <a:t>2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6000" smtClean="0">
                <a:solidFill>
                  <a:srgbClr val="FFCC00"/>
                </a:solidFill>
              </a:rPr>
              <a:t>Оперативная память</a:t>
            </a:r>
          </a:p>
        </p:txBody>
      </p:sp>
      <p:pic>
        <p:nvPicPr>
          <p:cNvPr id="28675" name="Picture 4" descr="Микросхемы памяти RIMM (сверху) и DIMM (снизу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7400" y="2895600"/>
            <a:ext cx="5029200" cy="3398838"/>
          </a:xfrm>
          <a:noFill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2867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21995FB6-5F88-4361-8DA0-41DA3FFE9D3E}" type="slidenum">
              <a:rPr lang="ru-RU" smtClean="0"/>
              <a:pPr lvl="1"/>
              <a:t>20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685800" y="1905000"/>
            <a:ext cx="8077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dist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</a:rPr>
              <a:t>исполняется из интегральных микросхем памяти</a:t>
            </a:r>
            <a:r>
              <a:rPr lang="ru-RU" sz="2400">
                <a:latin typeface="Times New Roman" pitchFamily="18" charset="0"/>
              </a:rPr>
              <a:t>, они устанавливаются в корпуса и собираются в </a:t>
            </a:r>
            <a:r>
              <a:rPr lang="ru-RU" sz="2400" b="1">
                <a:latin typeface="Times New Roman" pitchFamily="18" charset="0"/>
              </a:rPr>
              <a:t>модули памяти</a:t>
            </a:r>
            <a:r>
              <a:rPr lang="ru-RU">
                <a:latin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7200" smtClean="0">
                <a:solidFill>
                  <a:srgbClr val="00CCFF"/>
                </a:solidFill>
              </a:rPr>
              <a:t>Характеристики</a:t>
            </a:r>
          </a:p>
        </p:txBody>
      </p:sp>
      <p:sp>
        <p:nvSpPr>
          <p:cNvPr id="29699" name="Rectangle 4"/>
          <p:cNvSpPr>
            <a:spLocks noGrp="1" noChangeArrowheads="1"/>
          </p:cNvSpPr>
          <p:nvPr>
            <p:ph idx="1"/>
          </p:nvPr>
        </p:nvSpPr>
        <p:spPr>
          <a:xfrm>
            <a:off x="682625" y="1981200"/>
            <a:ext cx="7772400" cy="533400"/>
          </a:xfrm>
          <a:solidFill>
            <a:srgbClr val="FFCC00"/>
          </a:solidFill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solidFill>
                  <a:schemeClr val="bg1"/>
                </a:solidFill>
              </a:rPr>
              <a:t>Объем/ Ёмкость</a:t>
            </a:r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2970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E6CDE48C-1DFA-4D5D-8DFD-774AE0E0D899}" type="slidenum">
              <a:rPr lang="ru-RU" smtClean="0"/>
              <a:pPr lvl="1"/>
              <a:t>21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29702" name="Rectangle 9"/>
          <p:cNvSpPr>
            <a:spLocks noChangeArrowheads="1"/>
          </p:cNvSpPr>
          <p:nvPr/>
        </p:nvSpPr>
        <p:spPr bwMode="auto">
          <a:xfrm>
            <a:off x="685800" y="3733800"/>
            <a:ext cx="7772400" cy="533400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562" tIns="46038" rIns="182562" bIns="46038"/>
          <a:lstStyle/>
          <a:p>
            <a:pPr marL="342900" indent="-342900"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r>
              <a:rPr lang="ru-RU" sz="3200" b="1">
                <a:solidFill>
                  <a:schemeClr val="bg2"/>
                </a:solidFill>
                <a:latin typeface="Times New Roman" pitchFamily="18" charset="0"/>
              </a:rPr>
              <a:t>время доступа к данным</a:t>
            </a:r>
            <a:r>
              <a:rPr lang="ru-RU" sz="3200">
                <a:latin typeface="Times New Roman" pitchFamily="18" charset="0"/>
              </a:rPr>
              <a:t> </a:t>
            </a:r>
          </a:p>
        </p:txBody>
      </p:sp>
      <p:grpSp>
        <p:nvGrpSpPr>
          <p:cNvPr id="29703" name="Group 11"/>
          <p:cNvGrpSpPr>
            <a:grpSpLocks/>
          </p:cNvGrpSpPr>
          <p:nvPr/>
        </p:nvGrpSpPr>
        <p:grpSpPr bwMode="auto">
          <a:xfrm>
            <a:off x="685800" y="4800600"/>
            <a:ext cx="7772400" cy="762000"/>
            <a:chOff x="432" y="1872"/>
            <a:chExt cx="4896" cy="480"/>
          </a:xfrm>
        </p:grpSpPr>
        <p:sp>
          <p:nvSpPr>
            <p:cNvPr id="29710" name="AutoShape 12"/>
            <p:cNvSpPr>
              <a:spLocks noChangeArrowheads="1"/>
            </p:cNvSpPr>
            <p:nvPr/>
          </p:nvSpPr>
          <p:spPr bwMode="auto">
            <a:xfrm>
              <a:off x="432" y="1872"/>
              <a:ext cx="1152" cy="480"/>
            </a:xfrm>
            <a:prstGeom prst="bevel">
              <a:avLst>
                <a:gd name="adj" fmla="val 12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>
                  <a:solidFill>
                    <a:schemeClr val="bg1"/>
                  </a:solidFill>
                </a:rPr>
                <a:t>4 НС</a:t>
              </a:r>
            </a:p>
          </p:txBody>
        </p:sp>
        <p:sp>
          <p:nvSpPr>
            <p:cNvPr id="29711" name="AutoShape 13"/>
            <p:cNvSpPr>
              <a:spLocks noChangeArrowheads="1"/>
            </p:cNvSpPr>
            <p:nvPr/>
          </p:nvSpPr>
          <p:spPr bwMode="auto">
            <a:xfrm>
              <a:off x="2208" y="1872"/>
              <a:ext cx="1152" cy="480"/>
            </a:xfrm>
            <a:prstGeom prst="bevel">
              <a:avLst>
                <a:gd name="adj" fmla="val 125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>
                  <a:solidFill>
                    <a:schemeClr val="bg1"/>
                  </a:solidFill>
                </a:rPr>
                <a:t>5 НС</a:t>
              </a:r>
            </a:p>
          </p:txBody>
        </p:sp>
        <p:sp>
          <p:nvSpPr>
            <p:cNvPr id="29712" name="AutoShape 14"/>
            <p:cNvSpPr>
              <a:spLocks noChangeArrowheads="1"/>
            </p:cNvSpPr>
            <p:nvPr/>
          </p:nvSpPr>
          <p:spPr bwMode="auto">
            <a:xfrm>
              <a:off x="4176" y="1872"/>
              <a:ext cx="1152" cy="480"/>
            </a:xfrm>
            <a:prstGeom prst="bevel">
              <a:avLst>
                <a:gd name="adj" fmla="val 125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>
                  <a:solidFill>
                    <a:schemeClr val="bg1"/>
                  </a:solidFill>
                </a:rPr>
                <a:t>7 НС</a:t>
              </a:r>
            </a:p>
          </p:txBody>
        </p:sp>
      </p:grpSp>
      <p:sp>
        <p:nvSpPr>
          <p:cNvPr id="29704" name="AutoShape 15"/>
          <p:cNvSpPr>
            <a:spLocks noChangeArrowheads="1"/>
          </p:cNvSpPr>
          <p:nvPr/>
        </p:nvSpPr>
        <p:spPr bwMode="auto">
          <a:xfrm>
            <a:off x="762000" y="2895600"/>
            <a:ext cx="762000" cy="381000"/>
          </a:xfrm>
          <a:prstGeom prst="flowChartAlternate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32 Мб</a:t>
            </a:r>
          </a:p>
        </p:txBody>
      </p:sp>
      <p:sp>
        <p:nvSpPr>
          <p:cNvPr id="29705" name="AutoShape 16"/>
          <p:cNvSpPr>
            <a:spLocks noChangeArrowheads="1"/>
          </p:cNvSpPr>
          <p:nvPr/>
        </p:nvSpPr>
        <p:spPr bwMode="auto">
          <a:xfrm>
            <a:off x="1676400" y="2895600"/>
            <a:ext cx="762000" cy="381000"/>
          </a:xfrm>
          <a:prstGeom prst="flowChartAlternate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64 Мб</a:t>
            </a:r>
          </a:p>
        </p:txBody>
      </p:sp>
      <p:sp>
        <p:nvSpPr>
          <p:cNvPr id="29706" name="AutoShape 17"/>
          <p:cNvSpPr>
            <a:spLocks noChangeArrowheads="1"/>
          </p:cNvSpPr>
          <p:nvPr/>
        </p:nvSpPr>
        <p:spPr bwMode="auto">
          <a:xfrm>
            <a:off x="3581400" y="2895600"/>
            <a:ext cx="838200" cy="381000"/>
          </a:xfrm>
          <a:prstGeom prst="flowChartAlternate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256 Мб</a:t>
            </a:r>
          </a:p>
        </p:txBody>
      </p:sp>
      <p:sp>
        <p:nvSpPr>
          <p:cNvPr id="29707" name="AutoShape 18"/>
          <p:cNvSpPr>
            <a:spLocks noChangeArrowheads="1"/>
          </p:cNvSpPr>
          <p:nvPr/>
        </p:nvSpPr>
        <p:spPr bwMode="auto">
          <a:xfrm>
            <a:off x="4572000" y="2895600"/>
            <a:ext cx="914400" cy="381000"/>
          </a:xfrm>
          <a:prstGeom prst="flowChartAlternate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512 Мб</a:t>
            </a:r>
          </a:p>
        </p:txBody>
      </p:sp>
      <p:sp>
        <p:nvSpPr>
          <p:cNvPr id="29708" name="AutoShape 19"/>
          <p:cNvSpPr>
            <a:spLocks noChangeArrowheads="1"/>
          </p:cNvSpPr>
          <p:nvPr/>
        </p:nvSpPr>
        <p:spPr bwMode="auto">
          <a:xfrm>
            <a:off x="6629400" y="2895600"/>
            <a:ext cx="762000" cy="381000"/>
          </a:xfrm>
          <a:prstGeom prst="flowChartAlternate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 Гб</a:t>
            </a:r>
          </a:p>
        </p:txBody>
      </p:sp>
      <p:sp>
        <p:nvSpPr>
          <p:cNvPr id="29709" name="AutoShape 20"/>
          <p:cNvSpPr>
            <a:spLocks noChangeArrowheads="1"/>
          </p:cNvSpPr>
          <p:nvPr/>
        </p:nvSpPr>
        <p:spPr bwMode="auto">
          <a:xfrm>
            <a:off x="7543800" y="2895600"/>
            <a:ext cx="762000" cy="381000"/>
          </a:xfrm>
          <a:prstGeom prst="flowChartAlternateProcess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 Гб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ru-RU" sz="7200" smtClean="0">
                <a:solidFill>
                  <a:srgbClr val="00CCFF"/>
                </a:solidFill>
              </a:rPr>
              <a:t>Характеристики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914400"/>
          </a:xfrm>
          <a:solidFill>
            <a:srgbClr val="FFCC00"/>
          </a:solidFill>
        </p:spPr>
        <p:txBody>
          <a:bodyPr/>
          <a:lstStyle/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mtClean="0">
                <a:solidFill>
                  <a:schemeClr val="bg2"/>
                </a:solidFill>
              </a:rPr>
              <a:t>Частота операций записи или считывания </a:t>
            </a:r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mtClean="0">
                <a:solidFill>
                  <a:schemeClr val="bg2"/>
                </a:solidFill>
              </a:rPr>
              <a:t>информации</a:t>
            </a:r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3072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1C5ACC9E-FEAB-4261-BDA0-D3EE51D89CA6}" type="slidenum">
              <a:rPr lang="ru-RU" smtClean="0"/>
              <a:pPr lvl="1"/>
              <a:t>22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30726" name="AutoShape 11"/>
          <p:cNvSpPr>
            <a:spLocks noChangeArrowheads="1"/>
          </p:cNvSpPr>
          <p:nvPr/>
        </p:nvSpPr>
        <p:spPr bwMode="auto">
          <a:xfrm>
            <a:off x="5486400" y="4800600"/>
            <a:ext cx="1676400" cy="914400"/>
          </a:xfrm>
          <a:prstGeom prst="wedgeRoundRectCallout">
            <a:avLst>
              <a:gd name="adj1" fmla="val -93181"/>
              <a:gd name="adj2" fmla="val -253995"/>
              <a:gd name="adj3" fmla="val 16667"/>
            </a:avLst>
          </a:prstGeom>
          <a:solidFill>
            <a:srgbClr val="008000"/>
          </a:solidFill>
          <a:ln w="9525">
            <a:solidFill>
              <a:srgbClr val="FFCC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ru-RU" sz="3200"/>
              <a:t>333 МГц</a:t>
            </a:r>
          </a:p>
        </p:txBody>
      </p:sp>
      <p:sp>
        <p:nvSpPr>
          <p:cNvPr id="30727" name="AutoShape 6"/>
          <p:cNvSpPr>
            <a:spLocks noChangeArrowheads="1"/>
          </p:cNvSpPr>
          <p:nvPr/>
        </p:nvSpPr>
        <p:spPr bwMode="auto">
          <a:xfrm>
            <a:off x="381000" y="3581400"/>
            <a:ext cx="1676400" cy="914400"/>
          </a:xfrm>
          <a:prstGeom prst="wedgeRoundRectCallout">
            <a:avLst>
              <a:gd name="adj1" fmla="val 82009"/>
              <a:gd name="adj2" fmla="val -130037"/>
              <a:gd name="adj3" fmla="val 16667"/>
            </a:avLst>
          </a:prstGeom>
          <a:solidFill>
            <a:srgbClr val="008000"/>
          </a:solidFill>
          <a:ln w="9525">
            <a:solidFill>
              <a:srgbClr val="FFCC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ru-RU" sz="3200"/>
              <a:t>20 МГц</a:t>
            </a:r>
          </a:p>
        </p:txBody>
      </p:sp>
      <p:sp>
        <p:nvSpPr>
          <p:cNvPr id="30728" name="AutoShape 7"/>
          <p:cNvSpPr>
            <a:spLocks noChangeArrowheads="1"/>
          </p:cNvSpPr>
          <p:nvPr/>
        </p:nvSpPr>
        <p:spPr bwMode="auto">
          <a:xfrm>
            <a:off x="1143000" y="4724400"/>
            <a:ext cx="1676400" cy="914400"/>
          </a:xfrm>
          <a:prstGeom prst="wedgeRoundRectCallout">
            <a:avLst>
              <a:gd name="adj1" fmla="val 89014"/>
              <a:gd name="adj2" fmla="val -240625"/>
              <a:gd name="adj3" fmla="val 16667"/>
            </a:avLst>
          </a:prstGeom>
          <a:solidFill>
            <a:srgbClr val="008000"/>
          </a:solidFill>
          <a:ln w="9525">
            <a:solidFill>
              <a:srgbClr val="FFCC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ru-RU" sz="3200"/>
              <a:t>133 МГц</a:t>
            </a:r>
          </a:p>
        </p:txBody>
      </p:sp>
      <p:sp>
        <p:nvSpPr>
          <p:cNvPr id="30729" name="AutoShape 8"/>
          <p:cNvSpPr>
            <a:spLocks noChangeArrowheads="1"/>
          </p:cNvSpPr>
          <p:nvPr/>
        </p:nvSpPr>
        <p:spPr bwMode="auto">
          <a:xfrm>
            <a:off x="6705600" y="3733800"/>
            <a:ext cx="1676400" cy="914400"/>
          </a:xfrm>
          <a:prstGeom prst="wedgeRoundRectCallout">
            <a:avLst>
              <a:gd name="adj1" fmla="val -87310"/>
              <a:gd name="adj2" fmla="val -136634"/>
              <a:gd name="adj3" fmla="val 16667"/>
            </a:avLst>
          </a:prstGeom>
          <a:solidFill>
            <a:srgbClr val="008000"/>
          </a:solidFill>
          <a:ln w="9525">
            <a:solidFill>
              <a:srgbClr val="FFCC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ru-RU" sz="3200"/>
              <a:t>800 МГц</a:t>
            </a:r>
          </a:p>
        </p:txBody>
      </p:sp>
      <p:sp>
        <p:nvSpPr>
          <p:cNvPr id="30730" name="AutoShape 9"/>
          <p:cNvSpPr>
            <a:spLocks noChangeArrowheads="1"/>
          </p:cNvSpPr>
          <p:nvPr/>
        </p:nvSpPr>
        <p:spPr bwMode="auto">
          <a:xfrm>
            <a:off x="3429000" y="4800600"/>
            <a:ext cx="1676400" cy="914400"/>
          </a:xfrm>
          <a:prstGeom prst="wedgeRoundRectCallout">
            <a:avLst>
              <a:gd name="adj1" fmla="val -7199"/>
              <a:gd name="adj2" fmla="val -246009"/>
              <a:gd name="adj3" fmla="val 16667"/>
            </a:avLst>
          </a:prstGeom>
          <a:solidFill>
            <a:srgbClr val="008000"/>
          </a:solidFill>
          <a:ln w="9525">
            <a:solidFill>
              <a:srgbClr val="FFCC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ru-RU" sz="3200"/>
              <a:t>266 МГц</a:t>
            </a:r>
          </a:p>
        </p:txBody>
      </p:sp>
      <p:sp>
        <p:nvSpPr>
          <p:cNvPr id="30731" name="Text Box 10"/>
          <p:cNvSpPr txBox="1">
            <a:spLocks noChangeArrowheads="1"/>
          </p:cNvSpPr>
          <p:nvPr/>
        </p:nvSpPr>
        <p:spPr bwMode="auto">
          <a:xfrm>
            <a:off x="304800" y="3048000"/>
            <a:ext cx="8534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000"/>
              <a:t>Количество</a:t>
            </a:r>
            <a:r>
              <a:rPr lang="ru-RU"/>
              <a:t> </a:t>
            </a:r>
            <a:r>
              <a:rPr lang="ru-RU" sz="2000"/>
              <a:t>операций</a:t>
            </a:r>
            <a:r>
              <a:rPr lang="ru-RU"/>
              <a:t> </a:t>
            </a:r>
            <a:r>
              <a:rPr lang="ru-RU" sz="2000"/>
              <a:t>за</a:t>
            </a:r>
            <a:r>
              <a:rPr lang="ru-RU"/>
              <a:t> </a:t>
            </a:r>
            <a:r>
              <a:rPr lang="ru-RU" sz="2000"/>
              <a:t>одну секунду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3174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DFAE61C2-DA4B-41DA-A2B4-E6447468EF01}" type="slidenum">
              <a:rPr lang="ru-RU" smtClean="0"/>
              <a:pPr lvl="1"/>
              <a:t>23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71684" name="AutoShape 4"/>
          <p:cNvSpPr>
            <a:spLocks noChangeArrowheads="1"/>
          </p:cNvSpPr>
          <p:nvPr/>
        </p:nvSpPr>
        <p:spPr bwMode="auto">
          <a:xfrm>
            <a:off x="533400" y="1143000"/>
            <a:ext cx="2514600" cy="1066800"/>
          </a:xfrm>
          <a:prstGeom prst="foldedCorner">
            <a:avLst>
              <a:gd name="adj" fmla="val 2923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/>
              <a:t>ПРОЦЕССОР</a:t>
            </a:r>
          </a:p>
        </p:txBody>
      </p:sp>
      <p:sp>
        <p:nvSpPr>
          <p:cNvPr id="31749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629400" y="304800"/>
            <a:ext cx="2286000" cy="1600200"/>
          </a:xfrm>
          <a:prstGeom prst="actionButtonInformation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686" name="Oval 6"/>
          <p:cNvSpPr>
            <a:spLocks noChangeArrowheads="1"/>
          </p:cNvSpPr>
          <p:nvPr/>
        </p:nvSpPr>
        <p:spPr bwMode="auto">
          <a:xfrm>
            <a:off x="609600" y="2362200"/>
            <a:ext cx="1981200" cy="838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FFCC00"/>
                </a:solidFill>
              </a:rPr>
              <a:t>2.4 ГГц</a:t>
            </a:r>
          </a:p>
        </p:txBody>
      </p:sp>
      <p:sp>
        <p:nvSpPr>
          <p:cNvPr id="71687" name="Oval 7"/>
          <p:cNvSpPr>
            <a:spLocks noChangeArrowheads="1"/>
          </p:cNvSpPr>
          <p:nvPr/>
        </p:nvSpPr>
        <p:spPr bwMode="auto">
          <a:xfrm>
            <a:off x="4876800" y="4495800"/>
            <a:ext cx="1752600" cy="7620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solidFill>
                  <a:srgbClr val="FFCC00"/>
                </a:solidFill>
              </a:rPr>
              <a:t>333 МГц</a:t>
            </a:r>
          </a:p>
        </p:txBody>
      </p:sp>
      <p:sp>
        <p:nvSpPr>
          <p:cNvPr id="71688" name="Rectangle 8"/>
          <p:cNvSpPr>
            <a:spLocks noChangeArrowheads="1"/>
          </p:cNvSpPr>
          <p:nvPr/>
        </p:nvSpPr>
        <p:spPr bwMode="auto">
          <a:xfrm>
            <a:off x="5029200" y="5562600"/>
            <a:ext cx="3048000" cy="838200"/>
          </a:xfrm>
          <a:prstGeom prst="rect">
            <a:avLst/>
          </a:prstGeom>
          <a:solidFill>
            <a:srgbClr val="00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solidFill>
                  <a:srgbClr val="FFFF66"/>
                </a:solidFill>
              </a:rPr>
              <a:t>ОПЕРАТИВНАЯ ПАМЯТЬ</a:t>
            </a:r>
          </a:p>
        </p:txBody>
      </p:sp>
      <p:sp>
        <p:nvSpPr>
          <p:cNvPr id="71689" name="AutoShape 9"/>
          <p:cNvSpPr>
            <a:spLocks noChangeArrowheads="1"/>
          </p:cNvSpPr>
          <p:nvPr/>
        </p:nvSpPr>
        <p:spPr bwMode="auto">
          <a:xfrm>
            <a:off x="3124200" y="2362200"/>
            <a:ext cx="2895600" cy="1828800"/>
          </a:xfrm>
          <a:prstGeom prst="plus">
            <a:avLst>
              <a:gd name="adj" fmla="val 25000"/>
            </a:avLst>
          </a:prstGeom>
          <a:solidFill>
            <a:srgbClr val="FA826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solidFill>
                  <a:srgbClr val="008000"/>
                </a:solidFill>
              </a:rPr>
              <a:t>КЭШ-ПАМЯТЬ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12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2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2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2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18" presetID="36" presetClass="emph" presetSubtype="0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"/>
                                  </p:iterate>
                                  <p:childTnLst>
                                    <p:animScale>
                                      <p:cBhvr>
                                        <p:cTn id="1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620"/>
                            </p:stCondLst>
                            <p:childTnLst>
                              <p:par>
                                <p:cTn id="24" presetID="23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20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20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20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1620"/>
                            </p:stCondLst>
                            <p:childTnLst>
                              <p:par>
                                <p:cTn id="30" presetID="52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71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 animBg="1"/>
      <p:bldP spid="71686" grpId="0" animBg="1"/>
      <p:bldP spid="71687" grpId="0" animBg="1"/>
      <p:bldP spid="71688" grpId="0" animBg="1"/>
      <p:bldP spid="7168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6600" b="1" smtClean="0"/>
              <a:t>Кэш - память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81200"/>
            <a:ext cx="8458200" cy="4114800"/>
          </a:xfrm>
        </p:spPr>
        <p:txBody>
          <a:bodyPr/>
          <a:lstStyle/>
          <a:p>
            <a:pPr algn="dist" eaLnBrk="1" hangingPunct="1">
              <a:buFont typeface="Wingdings" pitchFamily="2" charset="2"/>
              <a:buNone/>
            </a:pPr>
            <a:r>
              <a:rPr lang="ru-RU" b="1" i="1" u="sng" smtClean="0"/>
              <a:t>Кэш</a:t>
            </a:r>
            <a:r>
              <a:rPr lang="ru-RU" smtClean="0"/>
              <a:t> (англ. cache), или </a:t>
            </a:r>
            <a:r>
              <a:rPr lang="ru-RU" b="1" smtClean="0"/>
              <a:t>сверхоперативная память</a:t>
            </a:r>
            <a:r>
              <a:rPr lang="ru-RU" smtClean="0"/>
              <a:t> — очень быстрое ЗУ небольшого объёма, которое используется при обмене данными между микропроцессором и оперативной памятью для компенсации разницы в скорости обработки информации процессором и несколько менее быстродействующей оперативной памятью. 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3277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384138C8-BAB6-405E-8C49-D8645A3F4A9B}" type="slidenum">
              <a:rPr lang="ru-RU" smtClean="0"/>
              <a:pPr lvl="1"/>
              <a:t>24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ru-RU" sz="7200" smtClean="0">
                <a:solidFill>
                  <a:srgbClr val="00CCFF"/>
                </a:solidFill>
              </a:rPr>
              <a:t>Характеристики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idx="1"/>
          </p:nvPr>
        </p:nvSpPr>
        <p:spPr>
          <a:xfrm>
            <a:off x="682625" y="1981200"/>
            <a:ext cx="7772400" cy="533400"/>
          </a:xfrm>
          <a:solidFill>
            <a:srgbClr val="FFCC00"/>
          </a:solidFill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solidFill>
                  <a:schemeClr val="bg1"/>
                </a:solidFill>
              </a:rPr>
              <a:t>Объем/ Ёмкость</a:t>
            </a: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3379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82F7E003-960B-4ED0-934A-89F4FBB84F9A}" type="slidenum">
              <a:rPr lang="ru-RU" smtClean="0"/>
              <a:pPr lvl="1"/>
              <a:t>25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33798" name="AutoShape 11"/>
          <p:cNvSpPr>
            <a:spLocks noChangeArrowheads="1"/>
          </p:cNvSpPr>
          <p:nvPr/>
        </p:nvSpPr>
        <p:spPr bwMode="auto">
          <a:xfrm>
            <a:off x="685800" y="3124200"/>
            <a:ext cx="1981200" cy="914400"/>
          </a:xfrm>
          <a:prstGeom prst="cloudCallout">
            <a:avLst>
              <a:gd name="adj1" fmla="val 50801"/>
              <a:gd name="adj2" fmla="val 82815"/>
            </a:avLst>
          </a:prstGeom>
          <a:solidFill>
            <a:srgbClr val="FA826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3200">
                <a:solidFill>
                  <a:srgbClr val="FFCC00"/>
                </a:solidFill>
              </a:rPr>
              <a:t>32 Кб</a:t>
            </a:r>
          </a:p>
        </p:txBody>
      </p:sp>
      <p:sp>
        <p:nvSpPr>
          <p:cNvPr id="33799" name="AutoShape 12"/>
          <p:cNvSpPr>
            <a:spLocks noChangeArrowheads="1"/>
          </p:cNvSpPr>
          <p:nvPr/>
        </p:nvSpPr>
        <p:spPr bwMode="auto">
          <a:xfrm>
            <a:off x="3657600" y="3886200"/>
            <a:ext cx="1981200" cy="914400"/>
          </a:xfrm>
          <a:prstGeom prst="cloudCallout">
            <a:avLst>
              <a:gd name="adj1" fmla="val -51764"/>
              <a:gd name="adj2" fmla="val 116148"/>
            </a:avLst>
          </a:prstGeom>
          <a:solidFill>
            <a:srgbClr val="FA826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3200">
                <a:solidFill>
                  <a:srgbClr val="FFCC00"/>
                </a:solidFill>
              </a:rPr>
              <a:t>256 Кб</a:t>
            </a:r>
          </a:p>
        </p:txBody>
      </p:sp>
      <p:sp>
        <p:nvSpPr>
          <p:cNvPr id="33800" name="AutoShape 13"/>
          <p:cNvSpPr>
            <a:spLocks noChangeArrowheads="1"/>
          </p:cNvSpPr>
          <p:nvPr/>
        </p:nvSpPr>
        <p:spPr bwMode="auto">
          <a:xfrm>
            <a:off x="5943600" y="2971800"/>
            <a:ext cx="1981200" cy="914400"/>
          </a:xfrm>
          <a:prstGeom prst="cloudCallout">
            <a:avLst>
              <a:gd name="adj1" fmla="val 18588"/>
              <a:gd name="adj2" fmla="val 124134"/>
            </a:avLst>
          </a:prstGeom>
          <a:solidFill>
            <a:srgbClr val="FA826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3200">
                <a:solidFill>
                  <a:srgbClr val="FFCC00"/>
                </a:solidFill>
              </a:rPr>
              <a:t>512 Кб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dist" eaLnBrk="1" hangingPunct="1"/>
            <a:r>
              <a:rPr lang="ru-RU" sz="4800" smtClean="0">
                <a:latin typeface="MicraDi" pitchFamily="2" charset="0"/>
              </a:rPr>
              <a:t>Специальная память</a:t>
            </a:r>
          </a:p>
        </p:txBody>
      </p:sp>
      <p:grpSp>
        <p:nvGrpSpPr>
          <p:cNvPr id="2" name="Organization Chart 28"/>
          <p:cNvGrpSpPr>
            <a:grpSpLocks/>
          </p:cNvGrpSpPr>
          <p:nvPr/>
        </p:nvGrpSpPr>
        <p:grpSpPr bwMode="auto">
          <a:xfrm>
            <a:off x="682625" y="1981200"/>
            <a:ext cx="7772400" cy="4114800"/>
            <a:chOff x="430" y="1248"/>
            <a:chExt cx="1872" cy="720"/>
          </a:xfrm>
        </p:grpSpPr>
        <p:cxnSp>
          <p:nvCxnSpPr>
            <p:cNvPr id="2052" name="_s2052"/>
            <p:cNvCxnSpPr>
              <a:cxnSpLocks noChangeShapeType="1"/>
              <a:stCxn id="6" idx="0"/>
              <a:endCxn id="3" idx="2"/>
            </p:cNvCxnSpPr>
            <p:nvPr/>
          </p:nvCxnSpPr>
          <p:spPr bwMode="auto">
            <a:xfrm rot="5400000" flipH="1">
              <a:off x="1546" y="1356"/>
              <a:ext cx="144" cy="504"/>
            </a:xfrm>
            <a:prstGeom prst="bentConnector3">
              <a:avLst>
                <a:gd name="adj1" fmla="val 13898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3" name="_s2053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16200000">
              <a:off x="1042" y="1356"/>
              <a:ext cx="144" cy="504"/>
            </a:xfrm>
            <a:prstGeom prst="bentConnector3">
              <a:avLst>
                <a:gd name="adj1" fmla="val 13898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2054"/>
            <p:cNvSpPr>
              <a:spLocks noChangeArrowheads="1"/>
            </p:cNvSpPr>
            <p:nvPr/>
          </p:nvSpPr>
          <p:spPr bwMode="auto">
            <a:xfrm>
              <a:off x="934" y="124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Специальная</a:t>
              </a:r>
              <a:r>
                <a:rPr kumimoji="0" lang="ru-RU" sz="31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 память</a:t>
              </a:r>
            </a:p>
          </p:txBody>
        </p:sp>
        <p:sp>
          <p:nvSpPr>
            <p:cNvPr id="5" name="_s2055"/>
            <p:cNvSpPr>
              <a:spLocks noChangeArrowheads="1"/>
            </p:cNvSpPr>
            <p:nvPr/>
          </p:nvSpPr>
          <p:spPr bwMode="auto">
            <a:xfrm>
              <a:off x="430" y="168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1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Impact" pitchFamily="34" charset="0"/>
                </a:rPr>
                <a:t>Постоянная память</a:t>
              </a:r>
            </a:p>
          </p:txBody>
        </p:sp>
        <p:sp>
          <p:nvSpPr>
            <p:cNvPr id="6" name="_s2056"/>
            <p:cNvSpPr>
              <a:spLocks noChangeArrowheads="1"/>
            </p:cNvSpPr>
            <p:nvPr/>
          </p:nvSpPr>
          <p:spPr bwMode="auto">
            <a:xfrm>
              <a:off x="1438" y="168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Impact" pitchFamily="34" charset="0"/>
                </a:rPr>
                <a:t>Cmos BIOS</a:t>
              </a:r>
              <a:endParaRPr kumimoji="0" lang="ru-RU" sz="3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Impact" pitchFamily="34" charset="0"/>
              </a:endParaRPr>
            </a:p>
          </p:txBody>
        </p:sp>
      </p:grp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205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259BBBA0-B4E2-4771-983B-2704897C6B43}" type="slidenum">
              <a:rPr lang="ru-RU" smtClean="0"/>
              <a:pPr lvl="1"/>
              <a:t>26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305800" cy="2724912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ru-RU" sz="7200" b="1" dirty="0" smtClean="0">
                <a:solidFill>
                  <a:schemeClr val="accent2"/>
                </a:solidFill>
              </a:rPr>
              <a:t>Устройство компьютера</a:t>
            </a:r>
          </a:p>
        </p:txBody>
      </p:sp>
      <p:sp>
        <p:nvSpPr>
          <p:cNvPr id="34819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774700" y="4378325"/>
            <a:ext cx="8369300" cy="13970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4000" b="1" smtClean="0"/>
              <a:t>Тема 2. Внешняя память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3584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066E2F1D-2C97-47B1-9A0B-DB56C6C41008}" type="slidenum">
              <a:rPr lang="ru-RU" smtClean="0"/>
              <a:pPr lvl="1"/>
              <a:t>28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37892" name="Rectangle 7"/>
          <p:cNvSpPr>
            <a:spLocks noChangeArrowheads="1"/>
          </p:cNvSpPr>
          <p:nvPr/>
        </p:nvSpPr>
        <p:spPr bwMode="auto">
          <a:xfrm>
            <a:off x="304800" y="1981200"/>
            <a:ext cx="8610600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1" hangingPunct="1">
              <a:defRPr/>
            </a:pPr>
            <a:r>
              <a:rPr kumimoji="1" lang="ru-RU" sz="2800" dirty="0">
                <a:latin typeface="+mj-lt"/>
                <a:cs typeface="Times New Roman" pitchFamily="18" charset="0"/>
              </a:rPr>
              <a:t>Внешняя память (ВЗУ) предназначена для длительного хранения программ и данны</a:t>
            </a:r>
            <a:r>
              <a:rPr kumimoji="1" lang="ru-RU" sz="2800" dirty="0">
                <a:latin typeface="+mj-lt"/>
              </a:rPr>
              <a:t>х большого объема (видео, аудио, документы) </a:t>
            </a:r>
            <a:r>
              <a:rPr kumimoji="1" lang="ru-RU" sz="2800" dirty="0">
                <a:latin typeface="+mj-lt"/>
                <a:cs typeface="Times New Roman" pitchFamily="18" charset="0"/>
              </a:rPr>
              <a:t>, и целостность её содержимого не зависит от того, включен или выключен компьютер. </a:t>
            </a:r>
            <a:endParaRPr kumimoji="1" lang="ru-RU" sz="2800" dirty="0">
              <a:latin typeface="+mj-lt"/>
            </a:endParaRPr>
          </a:p>
        </p:txBody>
      </p:sp>
      <p:sp>
        <p:nvSpPr>
          <p:cNvPr id="35845" name="Text Box 8"/>
          <p:cNvSpPr txBox="1">
            <a:spLocks noChangeArrowheads="1"/>
          </p:cNvSpPr>
          <p:nvPr/>
        </p:nvSpPr>
        <p:spPr bwMode="auto">
          <a:xfrm>
            <a:off x="228600" y="838200"/>
            <a:ext cx="8610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6000">
                <a:solidFill>
                  <a:schemeClr val="tx2"/>
                </a:solidFill>
                <a:latin typeface="Arial Black" pitchFamily="34" charset="0"/>
              </a:rPr>
              <a:t>ВНЕШНЯЯ ПАМЯТЬ</a:t>
            </a:r>
          </a:p>
        </p:txBody>
      </p:sp>
      <p:sp>
        <p:nvSpPr>
          <p:cNvPr id="37894" name="Text Box 9"/>
          <p:cNvSpPr txBox="1">
            <a:spLocks noChangeArrowheads="1"/>
          </p:cNvSpPr>
          <p:nvPr/>
        </p:nvSpPr>
        <p:spPr bwMode="auto">
          <a:xfrm>
            <a:off x="304800" y="4343400"/>
            <a:ext cx="85344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ru-RU" sz="2400" b="1" dirty="0" smtClean="0">
                <a:solidFill>
                  <a:srgbClr val="FA826A"/>
                </a:solidFill>
                <a:latin typeface="+mj-lt"/>
              </a:rPr>
              <a:t>Устройство, которое обеспечивает запись/считывание информации, называется </a:t>
            </a:r>
            <a:r>
              <a:rPr lang="ru-RU" sz="2800" b="1" u="sng" dirty="0" smtClean="0">
                <a:solidFill>
                  <a:srgbClr val="FA826A"/>
                </a:solidFill>
                <a:latin typeface="+mj-lt"/>
              </a:rPr>
              <a:t>накопителем</a:t>
            </a:r>
            <a:r>
              <a:rPr lang="ru-RU" sz="2400" b="1" dirty="0" smtClean="0">
                <a:solidFill>
                  <a:srgbClr val="FA826A"/>
                </a:solidFill>
                <a:latin typeface="+mj-lt"/>
              </a:rPr>
              <a:t> (дисководом).</a:t>
            </a:r>
          </a:p>
          <a:p>
            <a:pPr>
              <a:spcBef>
                <a:spcPct val="50000"/>
              </a:spcBef>
              <a:defRPr/>
            </a:pPr>
            <a:endParaRPr lang="ru-RU" sz="1200" b="1" dirty="0" smtClean="0">
              <a:solidFill>
                <a:srgbClr val="FA826A"/>
              </a:solidFill>
              <a:latin typeface="+mj-lt"/>
            </a:endParaRPr>
          </a:p>
          <a:p>
            <a:pPr>
              <a:spcBef>
                <a:spcPct val="50000"/>
              </a:spcBef>
              <a:defRPr/>
            </a:pPr>
            <a:r>
              <a:rPr lang="ru-RU" sz="2400" b="1" dirty="0" smtClean="0">
                <a:solidFill>
                  <a:srgbClr val="FA826A"/>
                </a:solidFill>
                <a:latin typeface="+mj-lt"/>
              </a:rPr>
              <a:t>Устройство,  на котором хранится информация – </a:t>
            </a:r>
            <a:r>
              <a:rPr lang="ru-RU" sz="2800" b="1" u="sng" dirty="0" smtClean="0">
                <a:solidFill>
                  <a:srgbClr val="FA826A"/>
                </a:solidFill>
                <a:latin typeface="+mj-lt"/>
              </a:rPr>
              <a:t>носителем</a:t>
            </a:r>
            <a:r>
              <a:rPr lang="ru-RU" sz="2400" b="1" dirty="0" smtClean="0">
                <a:solidFill>
                  <a:srgbClr val="FA826A"/>
                </a:solidFill>
                <a:latin typeface="+mj-lt"/>
              </a:rPr>
              <a:t>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04800" y="228600"/>
          <a:ext cx="86868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686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r>
              <a:rPr lang="ru-RU" smtClean="0">
                <a:solidFill>
                  <a:schemeClr val="tx2"/>
                </a:solidFill>
              </a:rPr>
              <a:t>Устройство компьютера</a:t>
            </a:r>
          </a:p>
        </p:txBody>
      </p:sp>
      <p:sp>
        <p:nvSpPr>
          <p:cNvPr id="36868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917182CC-29B6-4627-9580-3055B4234432}" type="slidenum">
              <a:rPr lang="ru-RU" smtClean="0"/>
              <a:pPr lvl="1"/>
              <a:t>29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1371600"/>
            <a:ext cx="8080375" cy="3276600"/>
          </a:xfrm>
        </p:spPr>
        <p:txBody>
          <a:bodyPr/>
          <a:lstStyle/>
          <a:p>
            <a:pPr algn="ctr" eaLnBrk="1" hangingPunct="1"/>
            <a:r>
              <a:rPr lang="ru-RU" b="1" smtClean="0"/>
              <a:t>Магистрально-модульный принцип построения компьютера</a:t>
            </a: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12292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EFF9A92A-A3BA-4CBB-898E-5AF84BA7FB55}" type="slidenum">
              <a:rPr lang="ru-RU" smtClean="0"/>
              <a:pPr lvl="1"/>
              <a:t>3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6"/>
          <p:cNvSpPr>
            <a:spLocks noGrp="1"/>
          </p:cNvSpPr>
          <p:nvPr>
            <p:ph type="title"/>
          </p:nvPr>
        </p:nvSpPr>
        <p:spPr>
          <a:xfrm>
            <a:off x="536325" y="6801"/>
            <a:ext cx="8305800" cy="842512"/>
          </a:xfrm>
          <a:extLst/>
        </p:spPr>
        <p:txBody>
          <a:bodyPr/>
          <a:lstStyle/>
          <a:p>
            <a:pPr algn="ctr">
              <a:defRPr/>
            </a:pPr>
            <a:r>
              <a:rPr lang="ru-RU" dirty="0" smtClean="0"/>
              <a:t>Дискеты</a:t>
            </a:r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CC0FBFF1-E9DB-4FC4-92F2-99B90D089213}" type="slidenum">
              <a:rPr lang="ru-RU" b="1" smtClean="0">
                <a:solidFill>
                  <a:srgbClr val="000000"/>
                </a:solidFill>
                <a:latin typeface="Arial" pitchFamily="34" charset="0"/>
              </a:rPr>
              <a:pPr/>
              <a:t>30</a:t>
            </a:fld>
            <a:endParaRPr lang="ru-RU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262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888" y="1701800"/>
            <a:ext cx="1889125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262151" name="Picture 7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" y="3733800"/>
            <a:ext cx="1581150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262159" name="Rectangle 15"/>
          <p:cNvSpPr>
            <a:spLocks noChangeArrowheads="1"/>
          </p:cNvSpPr>
          <p:nvPr/>
        </p:nvSpPr>
        <p:spPr bwMode="auto">
          <a:xfrm>
            <a:off x="398463" y="849313"/>
            <a:ext cx="65341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sz="2600" b="1">
                <a:solidFill>
                  <a:srgbClr val="333399"/>
                </a:solidFill>
                <a:latin typeface="Arial" pitchFamily="34" charset="0"/>
              </a:rPr>
              <a:t>ГМД</a:t>
            </a:r>
            <a:r>
              <a:rPr lang="ru-RU" sz="2600">
                <a:solidFill>
                  <a:srgbClr val="000000"/>
                </a:solidFill>
                <a:latin typeface="Arial" pitchFamily="34" charset="0"/>
              </a:rPr>
              <a:t> = гибкий магнитный диск, </a:t>
            </a:r>
            <a:r>
              <a:rPr lang="en-US" sz="2600" i="1">
                <a:solidFill>
                  <a:srgbClr val="000000"/>
                </a:solidFill>
                <a:latin typeface="Arial" pitchFamily="34" charset="0"/>
              </a:rPr>
              <a:t>floppy disk</a:t>
            </a:r>
            <a:endParaRPr lang="ru-RU" sz="2600" i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2160" name="Rectangle 16"/>
          <p:cNvSpPr>
            <a:spLocks noChangeArrowheads="1"/>
          </p:cNvSpPr>
          <p:nvPr/>
        </p:nvSpPr>
        <p:spPr bwMode="auto">
          <a:xfrm>
            <a:off x="661988" y="1304925"/>
            <a:ext cx="18256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5,25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</a:rPr>
              <a:t>’’ (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дюйма)</a:t>
            </a:r>
          </a:p>
        </p:txBody>
      </p:sp>
      <p:sp>
        <p:nvSpPr>
          <p:cNvPr id="262161" name="Rectangle 17"/>
          <p:cNvSpPr>
            <a:spLocks noChangeArrowheads="1"/>
          </p:cNvSpPr>
          <p:nvPr/>
        </p:nvSpPr>
        <p:spPr bwMode="auto">
          <a:xfrm>
            <a:off x="1924050" y="3886200"/>
            <a:ext cx="14557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sz="4400" b="1">
                <a:solidFill>
                  <a:srgbClr val="333399"/>
                </a:solidFill>
                <a:latin typeface="Arial" pitchFamily="34" charset="0"/>
              </a:rPr>
              <a:t>3,5</a:t>
            </a:r>
            <a:r>
              <a:rPr lang="en-US" sz="4400" b="1">
                <a:solidFill>
                  <a:srgbClr val="333399"/>
                </a:solidFill>
                <a:latin typeface="Arial" pitchFamily="34" charset="0"/>
              </a:rPr>
              <a:t>’’</a:t>
            </a:r>
            <a:endParaRPr lang="ru-RU" sz="5400" b="1">
              <a:solidFill>
                <a:srgbClr val="333399"/>
              </a:solidFill>
              <a:latin typeface="Arial" pitchFamily="34" charset="0"/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4886325" y="4146550"/>
            <a:ext cx="3603625" cy="2395538"/>
            <a:chOff x="661" y="2391"/>
            <a:chExt cx="1804" cy="1214"/>
          </a:xfrm>
        </p:grpSpPr>
        <p:pic>
          <p:nvPicPr>
            <p:cNvPr id="37900" name="Picture 1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" y="2692"/>
              <a:ext cx="1804" cy="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</p:pic>
        <p:sp>
          <p:nvSpPr>
            <p:cNvPr id="37901" name="Rectangle 18"/>
            <p:cNvSpPr>
              <a:spLocks noChangeArrowheads="1"/>
            </p:cNvSpPr>
            <p:nvPr/>
          </p:nvSpPr>
          <p:spPr bwMode="auto">
            <a:xfrm>
              <a:off x="848" y="2391"/>
              <a:ext cx="1328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ru-RU" sz="2000" b="1">
                  <a:solidFill>
                    <a:srgbClr val="333399"/>
                  </a:solidFill>
                  <a:latin typeface="Arial" pitchFamily="34" charset="0"/>
                </a:rPr>
                <a:t>разрешение записи</a:t>
              </a:r>
            </a:p>
          </p:txBody>
        </p:sp>
      </p:grpSp>
      <p:pic>
        <p:nvPicPr>
          <p:cNvPr id="262165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2575" y="1392238"/>
            <a:ext cx="356393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262168" name="Rectangle 24"/>
          <p:cNvSpPr>
            <a:spLocks noChangeArrowheads="1"/>
          </p:cNvSpPr>
          <p:nvPr/>
        </p:nvSpPr>
        <p:spPr bwMode="auto">
          <a:xfrm>
            <a:off x="623888" y="4918075"/>
            <a:ext cx="3467100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ru-RU"/>
              <a:t>Емкость дискеты</a:t>
            </a:r>
          </a:p>
          <a:p>
            <a:pPr eaLnBrk="1" hangingPunct="1">
              <a:spcBef>
                <a:spcPct val="20000"/>
              </a:spcBef>
            </a:pPr>
            <a:r>
              <a:rPr lang="ru-RU" sz="2800" b="1">
                <a:solidFill>
                  <a:srgbClr val="FF0000"/>
                </a:solidFill>
                <a:latin typeface="Arial" pitchFamily="34" charset="0"/>
              </a:rPr>
              <a:t>1,44 </a:t>
            </a:r>
            <a:r>
              <a:rPr lang="ru-RU" sz="3200" b="1">
                <a:solidFill>
                  <a:srgbClr val="FF0000"/>
                </a:solidFill>
                <a:latin typeface="Arial" pitchFamily="34" charset="0"/>
              </a:rPr>
              <a:t>Мбайт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sz="1100" b="1">
                <a:solidFill>
                  <a:srgbClr val="FF0000"/>
                </a:solidFill>
                <a:latin typeface="Arial" pitchFamily="34" charset="0"/>
              </a:rPr>
              <a:t>Скорость вращения диска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sz="2800" b="1">
                <a:solidFill>
                  <a:srgbClr val="333399"/>
                </a:solidFill>
                <a:latin typeface="Arial" pitchFamily="34" charset="0"/>
              </a:rPr>
              <a:t>300 об</a:t>
            </a:r>
            <a:r>
              <a:rPr lang="en-US" sz="2800" b="1">
                <a:solidFill>
                  <a:srgbClr val="333399"/>
                </a:solidFill>
                <a:latin typeface="Arial" pitchFamily="34" charset="0"/>
              </a:rPr>
              <a:t>/</a:t>
            </a:r>
            <a:r>
              <a:rPr lang="ru-RU" sz="2800" b="1">
                <a:solidFill>
                  <a:srgbClr val="333399"/>
                </a:solidFill>
                <a:latin typeface="Arial" pitchFamily="34" charset="0"/>
              </a:rPr>
              <a:t>мин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2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2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2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2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2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6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59" grpId="0"/>
      <p:bldP spid="262160" grpId="0"/>
      <p:bldP spid="262161" grpId="0"/>
      <p:bldP spid="26216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3"/>
          <p:cNvSpPr>
            <a:spLocks noGrp="1"/>
          </p:cNvSpPr>
          <p:nvPr>
            <p:ph type="title"/>
          </p:nvPr>
        </p:nvSpPr>
        <p:spPr>
          <a:xfrm>
            <a:off x="413429" y="0"/>
            <a:ext cx="8305800" cy="838200"/>
          </a:xfrm>
          <a:extLst/>
        </p:spPr>
        <p:txBody>
          <a:bodyPr/>
          <a:lstStyle/>
          <a:p>
            <a:pPr>
              <a:defRPr/>
            </a:pPr>
            <a:r>
              <a:rPr lang="ru-RU" dirty="0" smtClean="0"/>
              <a:t>Дискеты</a:t>
            </a:r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7933BACD-9397-4041-BA3B-31C7BAD56910}" type="slidenum">
              <a:rPr lang="ru-RU" b="1" smtClean="0">
                <a:solidFill>
                  <a:srgbClr val="000000"/>
                </a:solidFill>
                <a:latin typeface="Arial" pitchFamily="34" charset="0"/>
              </a:rPr>
              <a:pPr/>
              <a:t>31</a:t>
            </a:fld>
            <a:endParaRPr lang="ru-RU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70695" name="Rectangle 7"/>
          <p:cNvSpPr>
            <a:spLocks noChangeArrowheads="1"/>
          </p:cNvSpPr>
          <p:nvPr/>
        </p:nvSpPr>
        <p:spPr bwMode="auto">
          <a:xfrm>
            <a:off x="393700" y="838200"/>
            <a:ext cx="8343900" cy="561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sz="2600" b="1">
                <a:solidFill>
                  <a:srgbClr val="333399"/>
                </a:solidFill>
                <a:latin typeface="Arial" pitchFamily="34" charset="0"/>
              </a:rPr>
              <a:t>Правила работы:</a:t>
            </a:r>
          </a:p>
          <a:p>
            <a:pPr lvl="1" indent="-277813" eaLnBrk="1" hangingPunct="1">
              <a:spcBef>
                <a:spcPct val="20000"/>
              </a:spcBef>
            </a:pPr>
            <a:endParaRPr lang="ru-RU">
              <a:solidFill>
                <a:srgbClr val="000000"/>
              </a:solidFill>
              <a:latin typeface="Arial" pitchFamily="34" charset="0"/>
            </a:endParaRPr>
          </a:p>
          <a:p>
            <a:pPr lvl="1" indent="-277813" eaLnBrk="1" hangingPunct="1">
              <a:spcBef>
                <a:spcPct val="20000"/>
              </a:spcBef>
            </a:pPr>
            <a:endParaRPr lang="ru-RU">
              <a:solidFill>
                <a:srgbClr val="000000"/>
              </a:solidFill>
              <a:latin typeface="Arial" pitchFamily="34" charset="0"/>
            </a:endParaRPr>
          </a:p>
          <a:p>
            <a:pPr lvl="1" indent="-277813" eaLnBrk="1" hangingPunct="1">
              <a:spcBef>
                <a:spcPct val="20000"/>
              </a:spcBef>
            </a:pPr>
            <a:endParaRPr lang="ru-RU">
              <a:solidFill>
                <a:srgbClr val="000000"/>
              </a:solidFill>
              <a:latin typeface="Arial" pitchFamily="34" charset="0"/>
            </a:endParaRPr>
          </a:p>
          <a:p>
            <a:pPr lvl="1" indent="-277813" eaLnBrk="1" hangingPunct="1">
              <a:spcBef>
                <a:spcPct val="20000"/>
              </a:spcBef>
            </a:pPr>
            <a:endParaRPr lang="ru-RU">
              <a:solidFill>
                <a:srgbClr val="000000"/>
              </a:solidFill>
              <a:latin typeface="Arial" pitchFamily="34" charset="0"/>
            </a:endParaRPr>
          </a:p>
          <a:p>
            <a:pPr lvl="1" indent="-277813" eaLnBrk="1" hangingPunct="1">
              <a:spcBef>
                <a:spcPct val="20000"/>
              </a:spcBef>
            </a:pPr>
            <a:endParaRPr lang="ru-RU">
              <a:solidFill>
                <a:srgbClr val="000000"/>
              </a:solidFill>
              <a:latin typeface="Arial" pitchFamily="34" charset="0"/>
            </a:endParaRPr>
          </a:p>
          <a:p>
            <a:pPr lvl="1" indent="-277813" eaLnBrk="1" hangingPunct="1">
              <a:spcBef>
                <a:spcPct val="20000"/>
              </a:spcBef>
            </a:pPr>
            <a:endParaRPr lang="ru-RU">
              <a:solidFill>
                <a:srgbClr val="000000"/>
              </a:solidFill>
              <a:latin typeface="Arial" pitchFamily="34" charset="0"/>
            </a:endParaRPr>
          </a:p>
          <a:p>
            <a:pPr lvl="1" indent="-277813" eaLnBrk="1" hangingPunct="1">
              <a:spcBef>
                <a:spcPct val="20000"/>
              </a:spcBef>
            </a:pPr>
            <a:endParaRPr lang="ru-RU">
              <a:solidFill>
                <a:srgbClr val="000000"/>
              </a:solidFill>
              <a:latin typeface="Arial" pitchFamily="34" charset="0"/>
            </a:endParaRPr>
          </a:p>
          <a:p>
            <a:pPr lvl="1" indent="-277813" eaLnBrk="1" hangingPunct="1">
              <a:spcBef>
                <a:spcPct val="20000"/>
              </a:spcBef>
            </a:pPr>
            <a:endParaRPr lang="ru-RU">
              <a:solidFill>
                <a:srgbClr val="000000"/>
              </a:solidFill>
              <a:latin typeface="Arial" pitchFamily="34" charset="0"/>
            </a:endParaRPr>
          </a:p>
          <a:p>
            <a:pPr lvl="1" indent="-277813" eaLnBrk="1" hangingPunct="1">
              <a:spcBef>
                <a:spcPct val="20000"/>
              </a:spcBef>
            </a:pPr>
            <a:endParaRPr lang="ru-RU">
              <a:solidFill>
                <a:srgbClr val="000000"/>
              </a:solidFill>
              <a:latin typeface="Arial" pitchFamily="34" charset="0"/>
            </a:endParaRPr>
          </a:p>
          <a:p>
            <a:pPr eaLnBrk="1" hangingPunct="1"/>
            <a:r>
              <a:rPr lang="ru-RU" sz="2600" b="1">
                <a:solidFill>
                  <a:srgbClr val="FF0000"/>
                </a:solidFill>
                <a:latin typeface="Arial" pitchFamily="34" charset="0"/>
              </a:rPr>
              <a:t>Нельзя:</a:t>
            </a:r>
          </a:p>
          <a:p>
            <a:pPr lvl="1" indent="-277813" eaLnBrk="1" hangingPunct="1">
              <a:spcBef>
                <a:spcPct val="20000"/>
              </a:spcBef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Arial" pitchFamily="34" charset="0"/>
              </a:rPr>
              <a:t>гнуть и деформировать дискету;</a:t>
            </a:r>
          </a:p>
          <a:p>
            <a:pPr lvl="1" indent="-277813" eaLnBrk="1" hangingPunct="1">
              <a:spcBef>
                <a:spcPct val="20000"/>
              </a:spcBef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Arial" pitchFamily="34" charset="0"/>
              </a:rPr>
              <a:t>вставлять деформированную дискету </a:t>
            </a:r>
          </a:p>
          <a:p>
            <a:pPr lvl="1" indent="-277813" eaLnBrk="1" hangingPunct="1">
              <a:spcBef>
                <a:spcPct val="20000"/>
              </a:spcBef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Arial" pitchFamily="34" charset="0"/>
              </a:rPr>
              <a:t>вручную открывать защитную шторку</a:t>
            </a:r>
          </a:p>
          <a:p>
            <a:pPr lvl="1" indent="-277813" eaLnBrk="1" hangingPunct="1">
              <a:spcBef>
                <a:spcPct val="20000"/>
              </a:spcBef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Arial" pitchFamily="34" charset="0"/>
              </a:rPr>
              <a:t>вносить в электромагнитные поля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554038" y="1457325"/>
            <a:ext cx="5019675" cy="3381375"/>
            <a:chOff x="293" y="851"/>
            <a:chExt cx="3162" cy="2130"/>
          </a:xfrm>
        </p:grpSpPr>
        <p:pic>
          <p:nvPicPr>
            <p:cNvPr id="38925" name="Picture 20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" y="851"/>
              <a:ext cx="1800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</p:pic>
        <p:pic>
          <p:nvPicPr>
            <p:cNvPr id="38926" name="Picture 18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3" y="1206"/>
              <a:ext cx="1672" cy="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</p:pic>
        <p:pic>
          <p:nvPicPr>
            <p:cNvPr id="38927" name="Picture 17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8" y="1725"/>
              <a:ext cx="1357" cy="1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</p:pic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5314950" y="1392238"/>
            <a:ext cx="3868738" cy="2692400"/>
            <a:chOff x="2850" y="688"/>
            <a:chExt cx="2437" cy="1696"/>
          </a:xfrm>
        </p:grpSpPr>
        <p:pic>
          <p:nvPicPr>
            <p:cNvPr id="38922" name="Picture 23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0" y="688"/>
              <a:ext cx="1676" cy="1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</p:pic>
        <p:sp>
          <p:nvSpPr>
            <p:cNvPr id="38923" name="Oval 24"/>
            <p:cNvSpPr>
              <a:spLocks noChangeArrowheads="1"/>
            </p:cNvSpPr>
            <p:nvPr/>
          </p:nvSpPr>
          <p:spPr bwMode="auto">
            <a:xfrm>
              <a:off x="4011" y="1824"/>
              <a:ext cx="425" cy="425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/>
              <a:endParaRPr lang="ru-RU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8924" name="AutoShape 25"/>
            <p:cNvSpPr>
              <a:spLocks noChangeArrowheads="1"/>
            </p:cNvSpPr>
            <p:nvPr/>
          </p:nvSpPr>
          <p:spPr bwMode="auto">
            <a:xfrm>
              <a:off x="4320" y="1357"/>
              <a:ext cx="967" cy="481"/>
            </a:xfrm>
            <a:prstGeom prst="wedgeRoundRectCallout">
              <a:avLst>
                <a:gd name="adj1" fmla="val -41829"/>
                <a:gd name="adj2" fmla="val 74741"/>
                <a:gd name="adj3" fmla="val 16667"/>
              </a:avLst>
            </a:prstGeom>
            <a:solidFill>
              <a:srgbClr val="FFFFCC"/>
            </a:solidFill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/>
            <a:lstStyle/>
            <a:p>
              <a:pPr algn="ctr" eaLnBrk="1" hangingPunct="1"/>
              <a:r>
                <a:rPr lang="ru-RU" b="1">
                  <a:solidFill>
                    <a:srgbClr val="000000"/>
                  </a:solidFill>
                  <a:latin typeface="Arial" pitchFamily="34" charset="0"/>
                </a:rPr>
                <a:t>вынуть дискету</a:t>
              </a:r>
            </a:p>
          </p:txBody>
        </p:sp>
      </p:grpSp>
      <p:grpSp>
        <p:nvGrpSpPr>
          <p:cNvPr id="13" name="Group 26"/>
          <p:cNvGrpSpPr>
            <a:grpSpLocks noChangeAspect="1"/>
          </p:cNvGrpSpPr>
          <p:nvPr/>
        </p:nvGrpSpPr>
        <p:grpSpPr bwMode="auto">
          <a:xfrm>
            <a:off x="201613" y="4710113"/>
            <a:ext cx="393700" cy="395287"/>
            <a:chOff x="552" y="2523"/>
            <a:chExt cx="1728" cy="1728"/>
          </a:xfrm>
        </p:grpSpPr>
        <p:sp>
          <p:nvSpPr>
            <p:cNvPr id="38920" name="Oval 27"/>
            <p:cNvSpPr>
              <a:spLocks noChangeAspect="1" noChangeArrowheads="1"/>
            </p:cNvSpPr>
            <p:nvPr/>
          </p:nvSpPr>
          <p:spPr bwMode="auto">
            <a:xfrm>
              <a:off x="552" y="2523"/>
              <a:ext cx="1728" cy="17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8921" name="Rectangle 28"/>
            <p:cNvSpPr>
              <a:spLocks noChangeAspect="1" noChangeArrowheads="1"/>
            </p:cNvSpPr>
            <p:nvPr/>
          </p:nvSpPr>
          <p:spPr bwMode="auto">
            <a:xfrm>
              <a:off x="774" y="3183"/>
              <a:ext cx="1299" cy="42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0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06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706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706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706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706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5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6426200" cy="1295400"/>
          </a:xfrm>
        </p:spPr>
        <p:txBody>
          <a:bodyPr/>
          <a:lstStyle/>
          <a:p>
            <a:r>
              <a:rPr lang="ru-RU" sz="4000" smtClean="0"/>
              <a:t>ЖЕСТКИЕ МАГНИТНЫЕ ДИСКИ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1609725"/>
            <a:ext cx="5029200" cy="44958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/>
          <a:lstStyle/>
          <a:p>
            <a:pPr marL="0" indent="0">
              <a:lnSpc>
                <a:spcPct val="90000"/>
              </a:lnSpc>
              <a:spcBef>
                <a:spcPct val="30000"/>
              </a:spcBef>
              <a:buClrTx/>
              <a:buSzTx/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rgbClr val="333399"/>
                </a:solidFill>
                <a:latin typeface="+mj-lt"/>
              </a:rPr>
              <a:t>ЖМД</a:t>
            </a:r>
            <a:r>
              <a:rPr lang="ru-RU" sz="2400" i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ru-RU" sz="2400" i="1" dirty="0">
                <a:solidFill>
                  <a:srgbClr val="000000"/>
                </a:solidFill>
                <a:latin typeface="+mj-lt"/>
              </a:rPr>
              <a:t>= </a:t>
            </a:r>
            <a:r>
              <a:rPr lang="ru-RU" sz="2400" dirty="0">
                <a:solidFill>
                  <a:srgbClr val="000000"/>
                </a:solidFill>
                <a:latin typeface="+mj-lt"/>
              </a:rPr>
              <a:t>жесткий магнитный диск</a:t>
            </a:r>
          </a:p>
          <a:p>
            <a:pPr marL="0" indent="0">
              <a:lnSpc>
                <a:spcPct val="90000"/>
              </a:lnSpc>
              <a:spcBef>
                <a:spcPct val="30000"/>
              </a:spcBef>
              <a:buClrTx/>
              <a:buSzTx/>
              <a:buFont typeface="Wingdings 2" pitchFamily="18" charset="2"/>
              <a:buNone/>
              <a:defRPr/>
            </a:pPr>
            <a:r>
              <a:rPr lang="en-US" sz="2400" dirty="0">
                <a:solidFill>
                  <a:srgbClr val="333399"/>
                </a:solidFill>
                <a:latin typeface="+mj-lt"/>
              </a:rPr>
              <a:t>HDD</a:t>
            </a:r>
            <a:r>
              <a:rPr lang="en-US" sz="2400" i="1" dirty="0">
                <a:solidFill>
                  <a:srgbClr val="333399"/>
                </a:solidFill>
                <a:latin typeface="+mj-lt"/>
              </a:rPr>
              <a:t> </a:t>
            </a:r>
            <a:r>
              <a:rPr lang="en-US" sz="2400" i="1" dirty="0">
                <a:solidFill>
                  <a:srgbClr val="000000"/>
                </a:solidFill>
                <a:latin typeface="+mj-lt"/>
              </a:rPr>
              <a:t>= 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hard disk drive</a:t>
            </a:r>
            <a:endParaRPr lang="ru-RU" sz="2400" dirty="0">
              <a:solidFill>
                <a:srgbClr val="000000"/>
              </a:solidFill>
              <a:latin typeface="+mj-lt"/>
            </a:endParaRPr>
          </a:p>
          <a:p>
            <a:pPr>
              <a:lnSpc>
                <a:spcPct val="95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latin typeface="+mj-lt"/>
              </a:rPr>
              <a:t>это </a:t>
            </a:r>
            <a:r>
              <a:rPr lang="ru-RU" sz="2400" i="1" dirty="0" smtClean="0">
                <a:latin typeface="+mj-lt"/>
              </a:rPr>
              <a:t>запоминающее устройство</a:t>
            </a:r>
            <a:r>
              <a:rPr lang="ru-RU" sz="2400" dirty="0" smtClean="0">
                <a:latin typeface="+mj-lt"/>
              </a:rPr>
              <a:t> большой ёмкости, в котором носителями информации являются круглые алюминиевые пластины, обе поверхности которых покрыты слоем магнитного материала. </a:t>
            </a:r>
            <a:r>
              <a:rPr lang="ru-RU" sz="2400" b="1" dirty="0" smtClean="0">
                <a:latin typeface="+mj-lt"/>
              </a:rPr>
              <a:t>Используется для постоянного хранения информации — программ и данных. </a:t>
            </a:r>
          </a:p>
        </p:txBody>
      </p:sp>
      <p:sp>
        <p:nvSpPr>
          <p:cNvPr id="39940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r>
              <a:rPr lang="ru-RU" smtClean="0">
                <a:solidFill>
                  <a:schemeClr val="tx2"/>
                </a:solidFill>
              </a:rPr>
              <a:t>Устройство компьютера</a:t>
            </a:r>
          </a:p>
        </p:txBody>
      </p:sp>
      <p:sp>
        <p:nvSpPr>
          <p:cNvPr id="3994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FF2C619E-22ED-4182-862B-1C2DCDABF677}" type="slidenum">
              <a:rPr lang="ru-RU" smtClean="0"/>
              <a:pPr lvl="1"/>
              <a:t>32</a:t>
            </a:fld>
            <a:endParaRPr lang="ru-RU" smtClean="0">
              <a:latin typeface="Times New Roman" pitchFamily="18" charset="0"/>
            </a:endParaRPr>
          </a:p>
        </p:txBody>
      </p:sp>
      <p:pic>
        <p:nvPicPr>
          <p:cNvPr id="39942" name="Picture 4" descr="Винчестерский накопитель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1163" y="838200"/>
            <a:ext cx="3221037" cy="328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19" descr="vpm_p0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2400" y="0"/>
            <a:ext cx="264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17" descr="vpm_p0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7788" y="3733800"/>
            <a:ext cx="3889375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8080375" cy="990600"/>
          </a:xfrm>
        </p:spPr>
        <p:txBody>
          <a:bodyPr/>
          <a:lstStyle/>
          <a:p>
            <a:pPr algn="ctr"/>
            <a:r>
              <a:rPr lang="ru-RU" smtClean="0"/>
              <a:t>ХАРАКТЕРИСТИКИ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009650"/>
            <a:ext cx="7010400" cy="3638550"/>
          </a:xfrm>
        </p:spPr>
        <p:txBody>
          <a:bodyPr/>
          <a:lstStyle/>
          <a:p>
            <a:pPr>
              <a:defRPr/>
            </a:pPr>
            <a:r>
              <a:rPr lang="ru-RU" i="1" dirty="0" smtClean="0">
                <a:latin typeface="+mj-lt"/>
              </a:rPr>
              <a:t>Используется магнитный принцип записи/считывания информации</a:t>
            </a:r>
          </a:p>
          <a:p>
            <a:pPr marL="0" indent="0">
              <a:buFont typeface="Wingdings 2" pitchFamily="18" charset="2"/>
              <a:buNone/>
              <a:defRPr/>
            </a:pPr>
            <a:endParaRPr lang="ru-RU" i="1" dirty="0">
              <a:latin typeface="+mj-lt"/>
            </a:endParaRPr>
          </a:p>
          <a:p>
            <a:pPr marL="0" indent="0">
              <a:buFont typeface="Wingdings 2" pitchFamily="18" charset="2"/>
              <a:buNone/>
              <a:defRPr/>
            </a:pPr>
            <a:endParaRPr lang="ru-RU" i="1" dirty="0" smtClean="0">
              <a:latin typeface="+mj-lt"/>
            </a:endParaRPr>
          </a:p>
        </p:txBody>
      </p:sp>
      <p:sp>
        <p:nvSpPr>
          <p:cNvPr id="40964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r>
              <a:rPr lang="ru-RU" smtClean="0">
                <a:solidFill>
                  <a:schemeClr val="tx2"/>
                </a:solidFill>
              </a:rPr>
              <a:t>Устройство компьютера</a:t>
            </a:r>
          </a:p>
        </p:txBody>
      </p:sp>
      <p:sp>
        <p:nvSpPr>
          <p:cNvPr id="4096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F39C2776-2068-492D-9B39-29E89DC569C4}" type="slidenum">
              <a:rPr lang="ru-RU" smtClean="0"/>
              <a:pPr lvl="1"/>
              <a:t>33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36525" y="2022475"/>
            <a:ext cx="6705600" cy="475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2562" tIns="46038" rIns="182562" bIns="46038"/>
          <a:lstStyle/>
          <a:p>
            <a:pPr>
              <a:lnSpc>
                <a:spcPct val="9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rgbClr val="333399"/>
                </a:solidFill>
                <a:latin typeface="+mj-lt"/>
              </a:rPr>
              <a:t>Емкость</a:t>
            </a:r>
            <a:r>
              <a:rPr lang="ru-RU" sz="2800" dirty="0">
                <a:solidFill>
                  <a:srgbClr val="333399"/>
                </a:solidFill>
                <a:latin typeface="+mj-lt"/>
              </a:rPr>
              <a:t>:</a:t>
            </a:r>
            <a:r>
              <a:rPr lang="en-US" sz="2800" dirty="0">
                <a:solidFill>
                  <a:srgbClr val="333399"/>
                </a:solidFill>
                <a:latin typeface="+mj-lt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+mj-lt"/>
              </a:rPr>
              <a:t>до 4 Тбайт (4000 Гбайт)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rgbClr val="333399"/>
                </a:solidFill>
                <a:latin typeface="+mj-lt"/>
              </a:rPr>
              <a:t>Частота вращения</a:t>
            </a:r>
            <a:r>
              <a:rPr lang="ru-RU" sz="2800" dirty="0">
                <a:solidFill>
                  <a:srgbClr val="333399"/>
                </a:solidFill>
                <a:latin typeface="+mj-lt"/>
              </a:rPr>
              <a:t>:</a:t>
            </a:r>
            <a:r>
              <a:rPr lang="en-US" sz="2800" dirty="0">
                <a:solidFill>
                  <a:srgbClr val="333399"/>
                </a:solidFill>
                <a:latin typeface="+mj-lt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+mj-lt"/>
              </a:rPr>
              <a:t>7200 об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/</a:t>
            </a:r>
            <a:r>
              <a:rPr lang="ru-RU" sz="2800" dirty="0">
                <a:solidFill>
                  <a:srgbClr val="000000"/>
                </a:solidFill>
                <a:latin typeface="+mj-lt"/>
              </a:rPr>
              <a:t>мин, 1000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0 </a:t>
            </a:r>
            <a:r>
              <a:rPr lang="ru-RU" sz="2800" dirty="0">
                <a:solidFill>
                  <a:srgbClr val="000000"/>
                </a:solidFill>
                <a:latin typeface="+mj-lt"/>
              </a:rPr>
              <a:t>об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/</a:t>
            </a:r>
            <a:r>
              <a:rPr lang="ru-RU" sz="2800" dirty="0">
                <a:solidFill>
                  <a:srgbClr val="000000"/>
                </a:solidFill>
                <a:latin typeface="+mj-lt"/>
              </a:rPr>
              <a:t>мин</a:t>
            </a:r>
          </a:p>
          <a:p>
            <a:pPr>
              <a:lnSpc>
                <a:spcPct val="9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endParaRPr lang="ru-RU" sz="2800" dirty="0">
              <a:solidFill>
                <a:srgbClr val="000000"/>
              </a:solidFill>
              <a:latin typeface="+mj-lt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endParaRPr lang="ru-RU" sz="2800" dirty="0">
              <a:solidFill>
                <a:srgbClr val="000000"/>
              </a:solidFill>
              <a:latin typeface="+mj-lt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endParaRPr lang="ru-RU" sz="2800" dirty="0">
              <a:solidFill>
                <a:srgbClr val="000000"/>
              </a:solidFill>
              <a:latin typeface="+mj-lt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endParaRPr lang="ru-RU" sz="2800" dirty="0">
              <a:solidFill>
                <a:srgbClr val="000000"/>
              </a:solidFill>
              <a:latin typeface="+mj-lt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rgbClr val="333399"/>
                </a:solidFill>
                <a:latin typeface="+mj-lt"/>
              </a:rPr>
              <a:t>Подключение</a:t>
            </a:r>
            <a:r>
              <a:rPr lang="ru-RU" sz="2800" dirty="0">
                <a:solidFill>
                  <a:srgbClr val="333399"/>
                </a:solidFill>
                <a:latin typeface="+mj-lt"/>
              </a:rPr>
              <a:t>:</a:t>
            </a:r>
            <a:r>
              <a:rPr lang="en-US" sz="2800" dirty="0">
                <a:solidFill>
                  <a:srgbClr val="333399"/>
                </a:solidFill>
                <a:latin typeface="+mj-lt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IDE, SATA</a:t>
            </a:r>
            <a:endParaRPr lang="ru-RU" sz="2800" dirty="0">
              <a:solidFill>
                <a:srgbClr val="000000"/>
              </a:solidFill>
              <a:latin typeface="+mj-lt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defRPr/>
            </a:pPr>
            <a:r>
              <a:rPr lang="ru-RU" sz="2800" kern="0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*текущая ситуация :(</a:t>
            </a:r>
          </a:p>
        </p:txBody>
      </p:sp>
      <p:pic>
        <p:nvPicPr>
          <p:cNvPr id="7" name="Picture 2" descr="Картинка 18 из 4156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813" r="20063"/>
          <a:stretch/>
        </p:blipFill>
        <p:spPr bwMode="auto">
          <a:xfrm>
            <a:off x="343485" y="3385543"/>
            <a:ext cx="3145551" cy="21580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8825" y="762000"/>
            <a:ext cx="3200400" cy="28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664075" y="3810000"/>
            <a:ext cx="2914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b="1">
                <a:solidFill>
                  <a:srgbClr val="000000"/>
                </a:solidFill>
                <a:latin typeface="Arial" pitchFamily="34" charset="0"/>
              </a:rPr>
              <a:t>внешние жесткие диски</a:t>
            </a:r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7550" y="4683125"/>
            <a:ext cx="2336800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4044" y="4267200"/>
            <a:ext cx="1839913" cy="1839913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381000"/>
            <a:ext cx="6019800" cy="1143000"/>
          </a:xfrm>
        </p:spPr>
        <p:txBody>
          <a:bodyPr/>
          <a:lstStyle/>
          <a:p>
            <a:pPr algn="ctr"/>
            <a:r>
              <a:rPr lang="ru-RU" sz="5400" smtClean="0"/>
              <a:t>Оптический-диск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590800"/>
            <a:ext cx="4648200" cy="33528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/>
              <a:t>CD-ROM представляет собой прозрачный полимерный диск диаметром 12 см и толщиной 1,2 мм, на одну сторону которого </a:t>
            </a:r>
            <a:r>
              <a:rPr lang="ru-RU" sz="2400" dirty="0" err="1" smtClean="0"/>
              <a:t>напылён</a:t>
            </a:r>
            <a:r>
              <a:rPr lang="ru-RU" sz="2400" dirty="0" smtClean="0"/>
              <a:t> </a:t>
            </a:r>
            <a:r>
              <a:rPr lang="ru-RU" sz="2400" dirty="0"/>
              <a:t>светоотражающий слой алюминия, защищенный от повреждений слоем прозрачного лака.</a:t>
            </a:r>
            <a:r>
              <a:rPr lang="ru-RU" dirty="0"/>
              <a:t> </a:t>
            </a:r>
          </a:p>
        </p:txBody>
      </p:sp>
      <p:sp>
        <p:nvSpPr>
          <p:cNvPr id="41988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r>
              <a:rPr lang="ru-RU" smtClean="0">
                <a:solidFill>
                  <a:schemeClr val="tx2"/>
                </a:solidFill>
              </a:rPr>
              <a:t>Устройство компьютера</a:t>
            </a:r>
          </a:p>
        </p:txBody>
      </p:sp>
      <p:sp>
        <p:nvSpPr>
          <p:cNvPr id="4198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7462DEA0-4EA1-42D5-8BDE-7537F4107DFD}" type="slidenum">
              <a:rPr lang="ru-RU" smtClean="0"/>
              <a:pPr lvl="1"/>
              <a:t>34</a:t>
            </a:fld>
            <a:endParaRPr lang="ru-RU" smtClean="0">
              <a:latin typeface="Times New Roman" pitchFamily="18" charset="0"/>
            </a:endParaRPr>
          </a:p>
        </p:txBody>
      </p:sp>
      <p:pic>
        <p:nvPicPr>
          <p:cNvPr id="41990" name="Picture 7" descr="PCcdr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2743200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Прямоугольник 7"/>
          <p:cNvSpPr>
            <a:spLocks noChangeArrowheads="1"/>
          </p:cNvSpPr>
          <p:nvPr/>
        </p:nvSpPr>
        <p:spPr bwMode="auto">
          <a:xfrm>
            <a:off x="609600" y="2057400"/>
            <a:ext cx="1978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Дисковод </a:t>
            </a:r>
            <a:r>
              <a:rPr lang="en-US"/>
              <a:t>CD-ROM</a:t>
            </a:r>
            <a:endParaRPr lang="ru-RU"/>
          </a:p>
        </p:txBody>
      </p:sp>
      <p:pic>
        <p:nvPicPr>
          <p:cNvPr id="118786" name="Picture 2" descr="Картинка 1 из 8883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1676400"/>
            <a:ext cx="3363912" cy="3363912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  <a:sp3d extrusionH="6985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93" name="Picture 4" descr="Картинка 4 из 9110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09" r="1801" b="6018"/>
          <a:stretch>
            <a:fillRect/>
          </a:stretch>
        </p:blipFill>
        <p:spPr bwMode="auto">
          <a:xfrm>
            <a:off x="4762500" y="4021138"/>
            <a:ext cx="3827463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>
          <a:xfrm>
            <a:off x="438150" y="76200"/>
            <a:ext cx="8305800" cy="762000"/>
          </a:xfrm>
          <a:extLst/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Лазерные </a:t>
            </a:r>
            <a:r>
              <a:rPr lang="en-US" dirty="0" smtClean="0"/>
              <a:t>CD-</a:t>
            </a:r>
            <a:r>
              <a:rPr lang="ru-RU" dirty="0" smtClean="0"/>
              <a:t>диски</a:t>
            </a:r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8828A51C-F41D-43D1-B5A5-E35A19228766}" type="slidenum">
              <a:rPr lang="ru-RU" b="1" smtClean="0">
                <a:solidFill>
                  <a:srgbClr val="000000"/>
                </a:solidFill>
                <a:latin typeface="Arial" pitchFamily="34" charset="0"/>
              </a:rPr>
              <a:pPr/>
              <a:t>35</a:t>
            </a:fld>
            <a:endParaRPr lang="ru-RU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70345" name="Text Box 9"/>
          <p:cNvSpPr txBox="1">
            <a:spLocks noChangeArrowheads="1"/>
          </p:cNvSpPr>
          <p:nvPr/>
        </p:nvSpPr>
        <p:spPr bwMode="auto">
          <a:xfrm>
            <a:off x="360363" y="919163"/>
            <a:ext cx="8302625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1463" indent="-271463"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>
              <a:spcBef>
                <a:spcPct val="30000"/>
              </a:spcBef>
              <a:buFont typeface="Wingdings" pitchFamily="2" charset="2"/>
              <a:buNone/>
            </a:pPr>
            <a:r>
              <a:rPr lang="ru-RU" sz="2000" b="1">
                <a:solidFill>
                  <a:srgbClr val="333399"/>
                </a:solidFill>
                <a:latin typeface="Arial" pitchFamily="34" charset="0"/>
              </a:rPr>
              <a:t>Звуковые </a:t>
            </a:r>
            <a:r>
              <a:rPr lang="en-US" sz="2000" b="1">
                <a:solidFill>
                  <a:srgbClr val="333399"/>
                </a:solidFill>
                <a:latin typeface="Arial" pitchFamily="34" charset="0"/>
              </a:rPr>
              <a:t>CD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 (</a:t>
            </a:r>
            <a:r>
              <a:rPr lang="en-US" sz="2000" i="1">
                <a:solidFill>
                  <a:srgbClr val="000000"/>
                </a:solidFill>
                <a:latin typeface="Arial" pitchFamily="34" charset="0"/>
              </a:rPr>
              <a:t>compact disk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)</a:t>
            </a:r>
          </a:p>
          <a:p>
            <a:pPr>
              <a:buFont typeface="Wingdings" pitchFamily="2" charset="2"/>
              <a:buNone/>
            </a:pPr>
            <a:r>
              <a:rPr lang="ru-RU" sz="2000" b="1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диаметр </a:t>
            </a:r>
            <a:r>
              <a:rPr lang="ru-RU" sz="2000" b="1">
                <a:solidFill>
                  <a:srgbClr val="000000"/>
                </a:solidFill>
                <a:latin typeface="Arial" pitchFamily="34" charset="0"/>
              </a:rPr>
              <a:t>12 см</a:t>
            </a:r>
            <a:br>
              <a:rPr lang="ru-RU" sz="2000" b="1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2000" b="1">
                <a:solidFill>
                  <a:srgbClr val="000000"/>
                </a:solidFill>
                <a:latin typeface="Arial" pitchFamily="34" charset="0"/>
              </a:rPr>
              <a:t>74-</a:t>
            </a:r>
            <a:r>
              <a:rPr lang="ru-RU" sz="2000" b="1">
                <a:solidFill>
                  <a:srgbClr val="000000"/>
                </a:solidFill>
                <a:latin typeface="Arial" pitchFamily="34" charset="0"/>
              </a:rPr>
              <a:t>80 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минут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звука</a:t>
            </a:r>
          </a:p>
          <a:p>
            <a:pPr>
              <a:spcBef>
                <a:spcPct val="3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333399"/>
                </a:solidFill>
                <a:latin typeface="Arial" pitchFamily="34" charset="0"/>
              </a:rPr>
              <a:t>CD-ROM, CD-R, CD-RW</a:t>
            </a:r>
            <a:r>
              <a:rPr lang="ru-RU" sz="2000" b="1">
                <a:solidFill>
                  <a:srgbClr val="333399"/>
                </a:solidFill>
                <a:latin typeface="Arial" pitchFamily="34" charset="0"/>
              </a:rPr>
              <a:t>:</a:t>
            </a:r>
            <a:r>
              <a:rPr lang="en-US" sz="2000" b="1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ru-RU" sz="2000" b="1">
                <a:solidFill>
                  <a:srgbClr val="333399"/>
                </a:solidFill>
                <a:latin typeface="Arial" pitchFamily="34" charset="0"/>
              </a:rPr>
              <a:t/>
            </a:r>
            <a:br>
              <a:rPr lang="ru-RU" sz="2000" b="1">
                <a:solidFill>
                  <a:srgbClr val="333399"/>
                </a:solidFill>
                <a:latin typeface="Arial" pitchFamily="34" charset="0"/>
              </a:rPr>
            </a:br>
            <a:r>
              <a:rPr lang="ru-RU" sz="2000" b="1">
                <a:solidFill>
                  <a:srgbClr val="000000"/>
                </a:solidFill>
                <a:latin typeface="Arial" pitchFamily="34" charset="0"/>
              </a:rPr>
              <a:t>650-</a:t>
            </a:r>
            <a:r>
              <a:rPr lang="en-US" sz="2000" b="1">
                <a:solidFill>
                  <a:srgbClr val="000000"/>
                </a:solidFill>
                <a:latin typeface="Arial" pitchFamily="34" charset="0"/>
              </a:rPr>
              <a:t>700 </a:t>
            </a:r>
            <a:r>
              <a:rPr lang="ru-RU" sz="2000" b="1">
                <a:solidFill>
                  <a:srgbClr val="000000"/>
                </a:solidFill>
                <a:latin typeface="Arial" pitchFamily="34" charset="0"/>
              </a:rPr>
              <a:t>М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байт</a:t>
            </a:r>
            <a:endParaRPr lang="ru-RU" sz="2000" b="1">
              <a:solidFill>
                <a:srgbClr val="000000"/>
              </a:solidFill>
              <a:latin typeface="Arial" pitchFamily="34" charset="0"/>
            </a:endParaRPr>
          </a:p>
          <a:p>
            <a:pPr>
              <a:spcBef>
                <a:spcPct val="3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333399"/>
                </a:solidFill>
                <a:latin typeface="Arial" pitchFamily="34" charset="0"/>
              </a:rPr>
              <a:t>CD-ROM</a:t>
            </a:r>
            <a:r>
              <a:rPr lang="ru-RU" sz="2000" b="1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– только чтение</a:t>
            </a:r>
            <a:r>
              <a:rPr lang="en-US" sz="2000" b="1">
                <a:solidFill>
                  <a:srgbClr val="333399"/>
                </a:solidFill>
                <a:latin typeface="Arial" pitchFamily="34" charset="0"/>
              </a:rPr>
              <a:t> </a:t>
            </a:r>
            <a:endParaRPr lang="ru-RU" sz="2000" b="1">
              <a:solidFill>
                <a:srgbClr val="333399"/>
              </a:solidFill>
              <a:latin typeface="Arial" pitchFamily="34" charset="0"/>
            </a:endParaRPr>
          </a:p>
          <a:p>
            <a:pPr>
              <a:spcBef>
                <a:spcPct val="3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333399"/>
                </a:solidFill>
                <a:latin typeface="Arial" pitchFamily="34" charset="0"/>
              </a:rPr>
              <a:t>CD-R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 (болванка)</a:t>
            </a:r>
            <a:r>
              <a:rPr lang="ru-RU" sz="2000" b="1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– однократная запись</a:t>
            </a:r>
            <a:r>
              <a:rPr lang="en-US" sz="2000" b="1">
                <a:solidFill>
                  <a:srgbClr val="333399"/>
                </a:solidFill>
                <a:latin typeface="Arial" pitchFamily="34" charset="0"/>
              </a:rPr>
              <a:t> </a:t>
            </a:r>
            <a:endParaRPr lang="ru-RU" sz="2000" b="1">
              <a:solidFill>
                <a:srgbClr val="333399"/>
              </a:solidFill>
              <a:latin typeface="Arial" pitchFamily="34" charset="0"/>
            </a:endParaRPr>
          </a:p>
          <a:p>
            <a:pPr>
              <a:spcBef>
                <a:spcPct val="3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333399"/>
                </a:solidFill>
                <a:latin typeface="Arial" pitchFamily="34" charset="0"/>
              </a:rPr>
              <a:t>CD-RW</a:t>
            </a:r>
            <a:r>
              <a:rPr lang="ru-RU" sz="2000" b="1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– многократная запись</a:t>
            </a:r>
          </a:p>
          <a:p>
            <a:pPr>
              <a:spcBef>
                <a:spcPct val="30000"/>
              </a:spcBef>
              <a:buFont typeface="Wingdings" pitchFamily="2" charset="2"/>
              <a:buNone/>
            </a:pPr>
            <a:r>
              <a:rPr lang="ru-RU" sz="2000" b="1">
                <a:solidFill>
                  <a:srgbClr val="333399"/>
                </a:solidFill>
                <a:latin typeface="Arial" pitchFamily="34" charset="0"/>
              </a:rPr>
              <a:t>мини-</a:t>
            </a:r>
            <a:r>
              <a:rPr lang="en-US" sz="2000" b="1">
                <a:solidFill>
                  <a:srgbClr val="333399"/>
                </a:solidFill>
                <a:latin typeface="Arial" pitchFamily="34" charset="0"/>
              </a:rPr>
              <a:t>CD</a:t>
            </a:r>
            <a:r>
              <a:rPr lang="ru-RU" sz="2000" b="1">
                <a:solidFill>
                  <a:srgbClr val="333399"/>
                </a:solidFill>
                <a:latin typeface="Arial" pitchFamily="34" charset="0"/>
              </a:rPr>
              <a:t> (-</a:t>
            </a:r>
            <a:r>
              <a:rPr lang="en-US" sz="2000" b="1">
                <a:solidFill>
                  <a:srgbClr val="333399"/>
                </a:solidFill>
                <a:latin typeface="Arial" pitchFamily="34" charset="0"/>
              </a:rPr>
              <a:t>R, -RW)</a:t>
            </a:r>
            <a:br>
              <a:rPr lang="en-US" sz="2000" b="1">
                <a:solidFill>
                  <a:srgbClr val="333399"/>
                </a:solidFill>
                <a:latin typeface="Arial" pitchFamily="34" charset="0"/>
              </a:rPr>
            </a:b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диаметр 8 см</a:t>
            </a:r>
            <a:br>
              <a:rPr lang="ru-RU" sz="2000">
                <a:solidFill>
                  <a:srgbClr val="000000"/>
                </a:solidFill>
                <a:latin typeface="Arial" pitchFamily="34" charset="0"/>
              </a:rPr>
            </a:b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24 минуты звука, 210 Мбайт</a:t>
            </a:r>
          </a:p>
        </p:txBody>
      </p:sp>
      <p:pic>
        <p:nvPicPr>
          <p:cNvPr id="4301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8375" y="966788"/>
            <a:ext cx="193357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graphicFrame>
        <p:nvGraphicFramePr>
          <p:cNvPr id="43014" name="Object 7"/>
          <p:cNvGraphicFramePr>
            <a:graphicFrameLocks noChangeAspect="1"/>
          </p:cNvGraphicFramePr>
          <p:nvPr/>
        </p:nvGraphicFramePr>
        <p:xfrm>
          <a:off x="6751638" y="984250"/>
          <a:ext cx="19812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3" name="Image" r:id="rId5" imgW="5079365" imgH="5079365" progId="Photoshop.Image.10">
                  <p:embed/>
                </p:oleObj>
              </mc:Choice>
              <mc:Fallback>
                <p:oleObj name="Image" r:id="rId5" imgW="5079365" imgH="5079365" progId="Photoshop.Image.10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1638" y="984250"/>
                        <a:ext cx="1981200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0351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2038" y="3154363"/>
            <a:ext cx="1898650" cy="154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270352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1038" y="3124200"/>
            <a:ext cx="1600200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graphicFrame>
        <p:nvGraphicFramePr>
          <p:cNvPr id="43017" name="Object 19"/>
          <p:cNvGraphicFramePr>
            <a:graphicFrameLocks noChangeAspect="1"/>
          </p:cNvGraphicFramePr>
          <p:nvPr/>
        </p:nvGraphicFramePr>
        <p:xfrm>
          <a:off x="7853363" y="344488"/>
          <a:ext cx="833437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4" name="Image" r:id="rId9" imgW="1294781" imgH="660317" progId="Photoshop.Image.10">
                  <p:embed/>
                </p:oleObj>
              </mc:Choice>
              <mc:Fallback>
                <p:oleObj name="Image" r:id="rId9" imgW="1294781" imgH="660317" progId="Photoshop.Image.10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3363" y="344488"/>
                        <a:ext cx="833437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0"/>
          <p:cNvGrpSpPr>
            <a:grpSpLocks noChangeAspect="1"/>
          </p:cNvGrpSpPr>
          <p:nvPr/>
        </p:nvGrpSpPr>
        <p:grpSpPr bwMode="auto">
          <a:xfrm>
            <a:off x="455613" y="4997450"/>
            <a:ext cx="396875" cy="396875"/>
            <a:chOff x="2816" y="2458"/>
            <a:chExt cx="1728" cy="1728"/>
          </a:xfrm>
        </p:grpSpPr>
        <p:sp>
          <p:nvSpPr>
            <p:cNvPr id="43024" name="Oval 21"/>
            <p:cNvSpPr>
              <a:spLocks noChangeAspect="1" noChangeArrowheads="1"/>
            </p:cNvSpPr>
            <p:nvPr/>
          </p:nvSpPr>
          <p:spPr bwMode="auto">
            <a:xfrm>
              <a:off x="2816" y="2458"/>
              <a:ext cx="1728" cy="172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43025" name="Group 22"/>
            <p:cNvGrpSpPr>
              <a:grpSpLocks noChangeAspect="1"/>
            </p:cNvGrpSpPr>
            <p:nvPr/>
          </p:nvGrpSpPr>
          <p:grpSpPr bwMode="auto">
            <a:xfrm>
              <a:off x="3051" y="2667"/>
              <a:ext cx="1299" cy="1299"/>
              <a:chOff x="3051" y="2667"/>
              <a:chExt cx="1299" cy="1299"/>
            </a:xfrm>
          </p:grpSpPr>
          <p:sp>
            <p:nvSpPr>
              <p:cNvPr id="43027" name="Rectangle 23"/>
              <p:cNvSpPr>
                <a:spLocks noChangeAspect="1" noChangeArrowheads="1"/>
              </p:cNvSpPr>
              <p:nvPr/>
            </p:nvSpPr>
            <p:spPr bwMode="auto">
              <a:xfrm>
                <a:off x="3051" y="3105"/>
                <a:ext cx="1299" cy="4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ru-RU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43028" name="Rectangle 24"/>
              <p:cNvSpPr>
                <a:spLocks noChangeAspect="1" noChangeArrowheads="1"/>
              </p:cNvSpPr>
              <p:nvPr/>
            </p:nvSpPr>
            <p:spPr bwMode="auto">
              <a:xfrm rot="-5400000">
                <a:off x="3057" y="3105"/>
                <a:ext cx="1299" cy="4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ru-RU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43026" name="Freeform 25"/>
            <p:cNvSpPr>
              <a:spLocks noChangeAspect="1"/>
            </p:cNvSpPr>
            <p:nvPr/>
          </p:nvSpPr>
          <p:spPr bwMode="auto">
            <a:xfrm>
              <a:off x="3048" y="2664"/>
              <a:ext cx="1302" cy="1299"/>
            </a:xfrm>
            <a:custGeom>
              <a:avLst/>
              <a:gdLst>
                <a:gd name="T0" fmla="*/ 3 w 1302"/>
                <a:gd name="T1" fmla="*/ 438 h 1299"/>
                <a:gd name="T2" fmla="*/ 444 w 1302"/>
                <a:gd name="T3" fmla="*/ 438 h 1299"/>
                <a:gd name="T4" fmla="*/ 444 w 1302"/>
                <a:gd name="T5" fmla="*/ 0 h 1299"/>
                <a:gd name="T6" fmla="*/ 870 w 1302"/>
                <a:gd name="T7" fmla="*/ 0 h 1299"/>
                <a:gd name="T8" fmla="*/ 870 w 1302"/>
                <a:gd name="T9" fmla="*/ 441 h 1299"/>
                <a:gd name="T10" fmla="*/ 1302 w 1302"/>
                <a:gd name="T11" fmla="*/ 441 h 1299"/>
                <a:gd name="T12" fmla="*/ 1302 w 1302"/>
                <a:gd name="T13" fmla="*/ 864 h 1299"/>
                <a:gd name="T14" fmla="*/ 870 w 1302"/>
                <a:gd name="T15" fmla="*/ 864 h 1299"/>
                <a:gd name="T16" fmla="*/ 870 w 1302"/>
                <a:gd name="T17" fmla="*/ 1299 h 1299"/>
                <a:gd name="T18" fmla="*/ 447 w 1302"/>
                <a:gd name="T19" fmla="*/ 1299 h 1299"/>
                <a:gd name="T20" fmla="*/ 447 w 1302"/>
                <a:gd name="T21" fmla="*/ 867 h 1299"/>
                <a:gd name="T22" fmla="*/ 0 w 1302"/>
                <a:gd name="T23" fmla="*/ 867 h 1299"/>
                <a:gd name="T24" fmla="*/ 3 w 1302"/>
                <a:gd name="T25" fmla="*/ 438 h 12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02"/>
                <a:gd name="T40" fmla="*/ 0 h 1299"/>
                <a:gd name="T41" fmla="*/ 1302 w 1302"/>
                <a:gd name="T42" fmla="*/ 1299 h 12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02" h="1299">
                  <a:moveTo>
                    <a:pt x="3" y="438"/>
                  </a:moveTo>
                  <a:lnTo>
                    <a:pt x="444" y="438"/>
                  </a:lnTo>
                  <a:lnTo>
                    <a:pt x="444" y="0"/>
                  </a:lnTo>
                  <a:lnTo>
                    <a:pt x="870" y="0"/>
                  </a:lnTo>
                  <a:lnTo>
                    <a:pt x="870" y="441"/>
                  </a:lnTo>
                  <a:lnTo>
                    <a:pt x="1302" y="441"/>
                  </a:lnTo>
                  <a:lnTo>
                    <a:pt x="1302" y="864"/>
                  </a:lnTo>
                  <a:lnTo>
                    <a:pt x="870" y="864"/>
                  </a:lnTo>
                  <a:lnTo>
                    <a:pt x="870" y="1299"/>
                  </a:lnTo>
                  <a:lnTo>
                    <a:pt x="447" y="1299"/>
                  </a:lnTo>
                  <a:lnTo>
                    <a:pt x="447" y="867"/>
                  </a:lnTo>
                  <a:lnTo>
                    <a:pt x="0" y="867"/>
                  </a:lnTo>
                  <a:lnTo>
                    <a:pt x="3" y="43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26"/>
          <p:cNvGrpSpPr>
            <a:grpSpLocks noChangeAspect="1"/>
          </p:cNvGrpSpPr>
          <p:nvPr/>
        </p:nvGrpSpPr>
        <p:grpSpPr bwMode="auto">
          <a:xfrm>
            <a:off x="468313" y="5749925"/>
            <a:ext cx="395287" cy="395288"/>
            <a:chOff x="552" y="2523"/>
            <a:chExt cx="1728" cy="1728"/>
          </a:xfrm>
        </p:grpSpPr>
        <p:sp>
          <p:nvSpPr>
            <p:cNvPr id="43022" name="Oval 27"/>
            <p:cNvSpPr>
              <a:spLocks noChangeAspect="1" noChangeArrowheads="1"/>
            </p:cNvSpPr>
            <p:nvPr/>
          </p:nvSpPr>
          <p:spPr bwMode="auto">
            <a:xfrm>
              <a:off x="552" y="2523"/>
              <a:ext cx="1728" cy="17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3023" name="Rectangle 28"/>
            <p:cNvSpPr>
              <a:spLocks noChangeAspect="1" noChangeArrowheads="1"/>
            </p:cNvSpPr>
            <p:nvPr/>
          </p:nvSpPr>
          <p:spPr bwMode="auto">
            <a:xfrm>
              <a:off x="774" y="3183"/>
              <a:ext cx="1299" cy="42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270365" name="Rectangle 29"/>
          <p:cNvSpPr>
            <a:spLocks noChangeArrowheads="1"/>
          </p:cNvSpPr>
          <p:nvPr/>
        </p:nvSpPr>
        <p:spPr bwMode="auto">
          <a:xfrm>
            <a:off x="989013" y="4970463"/>
            <a:ext cx="58880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6213" indent="-176213" eaLnBrk="1" hangingPunct="1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Arial" pitchFamily="34" charset="0"/>
              </a:rPr>
              <a:t>надежность, долговечность</a:t>
            </a:r>
          </a:p>
          <a:p>
            <a:pPr marL="176213" indent="-176213" eaLnBrk="1" hangingPunct="1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Arial" pitchFamily="34" charset="0"/>
              </a:rPr>
              <a:t>низкая стоимость</a:t>
            </a:r>
          </a:p>
        </p:txBody>
      </p:sp>
      <p:sp>
        <p:nvSpPr>
          <p:cNvPr id="270366" name="Rectangle 30"/>
          <p:cNvSpPr>
            <a:spLocks noChangeArrowheads="1"/>
          </p:cNvSpPr>
          <p:nvPr/>
        </p:nvSpPr>
        <p:spPr bwMode="auto">
          <a:xfrm>
            <a:off x="993775" y="5759450"/>
            <a:ext cx="7932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6213" indent="-176213" eaLnBrk="1" hangingPunct="1"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Arial" pitchFamily="34" charset="0"/>
              </a:rPr>
              <a:t>скорость чтения и записи ниже, чем у винчестеров</a:t>
            </a:r>
            <a:endParaRPr lang="ru-RU" sz="2400" b="1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0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0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0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70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703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703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703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70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70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70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70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45" grpId="0" build="p" bldLvl="2"/>
      <p:bldP spid="270365" grpId="0"/>
      <p:bldP spid="270366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675"/>
            <a:ext cx="72390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/>
              <a:t>Оптический принцип считывания информации</a:t>
            </a:r>
          </a:p>
        </p:txBody>
      </p:sp>
      <p:pic>
        <p:nvPicPr>
          <p:cNvPr id="44035" name="Picture 4" descr="trek C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4400" y="2438400"/>
            <a:ext cx="7315200" cy="2438400"/>
          </a:xfrm>
          <a:noFill/>
        </p:spPr>
      </p:pic>
      <p:sp>
        <p:nvSpPr>
          <p:cNvPr id="44036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r>
              <a:rPr lang="ru-RU" smtClean="0">
                <a:solidFill>
                  <a:schemeClr val="tx2"/>
                </a:solidFill>
              </a:rPr>
              <a:t>Устройство компьютера</a:t>
            </a:r>
          </a:p>
        </p:txBody>
      </p:sp>
      <p:sp>
        <p:nvSpPr>
          <p:cNvPr id="4403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F8122012-E271-47C6-8E01-A7D5283E1584}" type="slidenum">
              <a:rPr lang="ru-RU" smtClean="0"/>
              <a:pPr lvl="1"/>
              <a:t>36</a:t>
            </a:fld>
            <a:endParaRPr lang="ru-RU" smtClean="0">
              <a:latin typeface="Times New Roman" pitchFamily="18" charset="0"/>
            </a:endParaRPr>
          </a:p>
        </p:txBody>
      </p:sp>
      <p:pic>
        <p:nvPicPr>
          <p:cNvPr id="117764" name="Picture 4" descr="http://img.clubic.com/04497398-photo-m-dis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8763000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7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5715000" cy="685800"/>
          </a:xfrm>
        </p:spPr>
        <p:txBody>
          <a:bodyPr/>
          <a:lstStyle/>
          <a:p>
            <a:r>
              <a:rPr lang="ru-RU" smtClean="0"/>
              <a:t>Дисковод </a:t>
            </a:r>
            <a:r>
              <a:rPr lang="en-US" smtClean="0"/>
              <a:t>DVD-ROM</a:t>
            </a:r>
            <a:endParaRPr lang="ru-RU" smtClean="0"/>
          </a:p>
        </p:txBody>
      </p:sp>
      <p:pic>
        <p:nvPicPr>
          <p:cNvPr id="45059" name="Picture 69" descr="ntfc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43600" y="304800"/>
            <a:ext cx="1257300" cy="1722438"/>
          </a:xfrm>
          <a:noFill/>
        </p:spPr>
      </p:pic>
      <p:sp>
        <p:nvSpPr>
          <p:cNvPr id="45060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rIns="9144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r>
              <a:rPr lang="ru-RU" smtClean="0">
                <a:solidFill>
                  <a:schemeClr val="tx2"/>
                </a:solidFill>
              </a:rPr>
              <a:t>(с) Попова О.В., AME,  2005</a:t>
            </a:r>
          </a:p>
        </p:txBody>
      </p:sp>
      <p:sp>
        <p:nvSpPr>
          <p:cNvPr id="4506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EB3FAE4D-4191-4171-AC6F-D4D3F22969FB}" type="slidenum">
              <a:rPr lang="ru-RU" smtClean="0">
                <a:solidFill>
                  <a:schemeClr val="tx2"/>
                </a:solidFill>
              </a:rPr>
              <a:pPr/>
              <a:t>37</a:t>
            </a:fld>
            <a:endParaRPr lang="ru-RU" smtClean="0">
              <a:solidFill>
                <a:schemeClr val="tx2"/>
              </a:solidFill>
            </a:endParaRPr>
          </a:p>
        </p:txBody>
      </p:sp>
      <p:graphicFrame>
        <p:nvGraphicFramePr>
          <p:cNvPr id="24644" name="Group 68"/>
          <p:cNvGraphicFramePr>
            <a:graphicFrameLocks noGrp="1"/>
          </p:cNvGraphicFramePr>
          <p:nvPr/>
        </p:nvGraphicFramePr>
        <p:xfrm>
          <a:off x="381000" y="1447800"/>
          <a:ext cx="5105400" cy="4571998"/>
        </p:xfrm>
        <a:graphic>
          <a:graphicData uri="http://schemas.openxmlformats.org/drawingml/2006/table">
            <a:tbl>
              <a:tblPr/>
              <a:tblGrid>
                <a:gridCol w="1893939"/>
                <a:gridCol w="1482213"/>
                <a:gridCol w="1729248"/>
              </a:tblGrid>
              <a:tr h="6821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</a:rPr>
                        <a:t>Параметр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</a:rPr>
                        <a:t>CD-ROM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</a:rPr>
                        <a:t>DVD-ROM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4808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диаметр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120 мм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120 мм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2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толщина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1,2 мм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1,2 мм 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</a:b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(по 0,6 мм на слой)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2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шаг дорожки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1,6 мкм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0,74 мкм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2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длина волны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780 нм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</a:b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инфракрасный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640 нм</a:t>
                      </a:r>
                      <a:b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</a:b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красный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03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вместимость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0,65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Gb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4,7 Gb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21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кол-во слоев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1, 2, 4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5096" name="Picture 71" descr="ntfdv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200" y="304800"/>
            <a:ext cx="1257300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97" name="Picture 2" descr="http://g2.stahuj.centrum.cz/magazin/8530/stop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7900" y="2209800"/>
            <a:ext cx="2514600" cy="416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6"/>
          <p:cNvSpPr>
            <a:spLocks noGrp="1"/>
          </p:cNvSpPr>
          <p:nvPr>
            <p:ph type="title"/>
          </p:nvPr>
        </p:nvSpPr>
        <p:spPr>
          <a:xfrm>
            <a:off x="495300" y="0"/>
            <a:ext cx="8305800" cy="739775"/>
          </a:xfrm>
          <a:extLst/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DVD-</a:t>
            </a:r>
            <a:r>
              <a:rPr lang="ru-RU" dirty="0" smtClean="0"/>
              <a:t>диски</a:t>
            </a:r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7369084A-1AD6-4159-99EA-CFA13CC06625}" type="slidenum">
              <a:rPr lang="ru-RU" b="1" smtClean="0">
                <a:solidFill>
                  <a:srgbClr val="000000"/>
                </a:solidFill>
                <a:latin typeface="Arial" pitchFamily="34" charset="0"/>
              </a:rPr>
              <a:pPr/>
              <a:t>38</a:t>
            </a:fld>
            <a:endParaRPr lang="ru-RU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72744" name="Text Box 8"/>
          <p:cNvSpPr txBox="1">
            <a:spLocks noChangeArrowheads="1"/>
          </p:cNvSpPr>
          <p:nvPr/>
        </p:nvSpPr>
        <p:spPr bwMode="auto">
          <a:xfrm>
            <a:off x="488950" y="4940300"/>
            <a:ext cx="831215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>
              <a:spcBef>
                <a:spcPct val="3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333399"/>
                </a:solidFill>
                <a:latin typeface="Arial" pitchFamily="34" charset="0"/>
              </a:rPr>
              <a:t>DVD-ROM</a:t>
            </a:r>
            <a:r>
              <a:rPr lang="ru-RU" sz="2000" b="1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– только чтение</a:t>
            </a:r>
          </a:p>
          <a:p>
            <a:pPr>
              <a:spcBef>
                <a:spcPct val="3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333399"/>
                </a:solidFill>
                <a:latin typeface="Arial" pitchFamily="34" charset="0"/>
              </a:rPr>
              <a:t>DVD-R, DVD+R</a:t>
            </a:r>
            <a:r>
              <a:rPr lang="ru-RU" sz="2000" b="1">
                <a:solidFill>
                  <a:srgbClr val="333399"/>
                </a:solidFill>
                <a:latin typeface="Arial" pitchFamily="34" charset="0"/>
              </a:rPr>
              <a:t> 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– однократная запись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</a:rPr>
              <a:t> </a:t>
            </a:r>
          </a:p>
          <a:p>
            <a:pPr>
              <a:spcBef>
                <a:spcPct val="3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333399"/>
                </a:solidFill>
                <a:latin typeface="Arial" pitchFamily="34" charset="0"/>
              </a:rPr>
              <a:t>DVD-RW, DVD+RW 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– многократная запись 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Arial" pitchFamily="34" charset="0"/>
              </a:rPr>
              <a:t>1000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 циклов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</a:rPr>
              <a:t>)</a:t>
            </a:r>
          </a:p>
          <a:p>
            <a:pPr>
              <a:spcBef>
                <a:spcPct val="3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333399"/>
                </a:solidFill>
                <a:latin typeface="Arial" pitchFamily="34" charset="0"/>
              </a:rPr>
              <a:t>DVD-RAM 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– многократная запись 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</a:rPr>
              <a:t>(</a:t>
            </a:r>
            <a:r>
              <a:rPr lang="en-US" sz="2000" b="1">
                <a:solidFill>
                  <a:srgbClr val="000000"/>
                </a:solidFill>
                <a:latin typeface="Arial" pitchFamily="34" charset="0"/>
              </a:rPr>
              <a:t>100000</a:t>
            </a:r>
            <a:r>
              <a:rPr lang="ru-RU" sz="2000">
                <a:solidFill>
                  <a:srgbClr val="000000"/>
                </a:solidFill>
                <a:latin typeface="Arial" pitchFamily="34" charset="0"/>
              </a:rPr>
              <a:t> циклов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</a:rPr>
              <a:t>)</a:t>
            </a:r>
          </a:p>
        </p:txBody>
      </p:sp>
      <p:pic>
        <p:nvPicPr>
          <p:cNvPr id="372751" name="Picture 1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3700" y="1522413"/>
            <a:ext cx="190500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46086" name="Picture 1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9663" y="131763"/>
            <a:ext cx="138430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327025" y="1641475"/>
            <a:ext cx="6556375" cy="3186113"/>
            <a:chOff x="206" y="1034"/>
            <a:chExt cx="4130" cy="2007"/>
          </a:xfrm>
        </p:grpSpPr>
        <p:sp>
          <p:nvSpPr>
            <p:cNvPr id="46090" name="Text Box 17"/>
            <p:cNvSpPr txBox="1">
              <a:spLocks noChangeArrowheads="1"/>
            </p:cNvSpPr>
            <p:nvPr/>
          </p:nvSpPr>
          <p:spPr bwMode="auto">
            <a:xfrm>
              <a:off x="206" y="1034"/>
              <a:ext cx="2130" cy="1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Impac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Impac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9pPr>
            </a:lstStyle>
            <a:p>
              <a:pPr algn="ctr">
                <a:spcBef>
                  <a:spcPct val="30000"/>
                </a:spcBef>
                <a:buFont typeface="Wingdings" pitchFamily="2" charset="2"/>
                <a:buNone/>
              </a:pPr>
              <a:r>
                <a:rPr lang="ru-RU" sz="2400" b="1">
                  <a:solidFill>
                    <a:srgbClr val="333399"/>
                  </a:solidFill>
                  <a:latin typeface="Arial" pitchFamily="34" charset="0"/>
                </a:rPr>
                <a:t>однослойные</a:t>
              </a:r>
              <a:br>
                <a:rPr lang="ru-RU" sz="2400" b="1">
                  <a:solidFill>
                    <a:srgbClr val="333399"/>
                  </a:solidFill>
                  <a:latin typeface="Arial" pitchFamily="34" charset="0"/>
                </a:rPr>
              </a:br>
              <a:r>
                <a:rPr lang="ru-RU" sz="2000">
                  <a:solidFill>
                    <a:srgbClr val="000000"/>
                  </a:solidFill>
                  <a:latin typeface="Arial" pitchFamily="34" charset="0"/>
                </a:rPr>
                <a:t>односторонние</a:t>
              </a:r>
              <a:r>
                <a:rPr lang="ru-RU" sz="2000" b="1">
                  <a:solidFill>
                    <a:srgbClr val="000000"/>
                  </a:solidFill>
                  <a:latin typeface="Arial" pitchFamily="34" charset="0"/>
                </a:rPr>
                <a:t> 4,7 Г</a:t>
              </a:r>
              <a:r>
                <a:rPr lang="ru-RU" sz="2000">
                  <a:solidFill>
                    <a:srgbClr val="000000"/>
                  </a:solidFill>
                  <a:latin typeface="Arial" pitchFamily="34" charset="0"/>
                </a:rPr>
                <a:t>байт</a:t>
              </a:r>
              <a:endParaRPr lang="ru-RU" sz="2000" b="1">
                <a:solidFill>
                  <a:srgbClr val="000000"/>
                </a:solidFill>
                <a:latin typeface="Arial" pitchFamily="34" charset="0"/>
              </a:endParaRPr>
            </a:p>
            <a:p>
              <a:pPr>
                <a:spcBef>
                  <a:spcPct val="30000"/>
                </a:spcBef>
                <a:buFont typeface="Wingdings" pitchFamily="2" charset="2"/>
                <a:buNone/>
              </a:pPr>
              <a:endParaRPr lang="ru-RU" sz="2000" b="1">
                <a:solidFill>
                  <a:srgbClr val="000000"/>
                </a:solidFill>
                <a:latin typeface="Arial" pitchFamily="34" charset="0"/>
              </a:endParaRPr>
            </a:p>
            <a:p>
              <a:pPr>
                <a:spcBef>
                  <a:spcPct val="30000"/>
                </a:spcBef>
                <a:buFont typeface="Wingdings" pitchFamily="2" charset="2"/>
                <a:buNone/>
              </a:pPr>
              <a:endParaRPr lang="ru-RU" sz="2000" b="1">
                <a:solidFill>
                  <a:srgbClr val="000000"/>
                </a:solidFill>
                <a:latin typeface="Arial" pitchFamily="34" charset="0"/>
              </a:endParaRPr>
            </a:p>
            <a:p>
              <a:pPr algn="ctr">
                <a:spcBef>
                  <a:spcPct val="30000"/>
                </a:spcBef>
                <a:buFont typeface="Wingdings" pitchFamily="2" charset="2"/>
                <a:buNone/>
              </a:pPr>
              <a:r>
                <a:rPr lang="ru-RU" sz="2000">
                  <a:solidFill>
                    <a:srgbClr val="000000"/>
                  </a:solidFill>
                  <a:latin typeface="Arial" pitchFamily="34" charset="0"/>
                </a:rPr>
                <a:t>двухсторонние</a:t>
              </a:r>
              <a:r>
                <a:rPr lang="ru-RU" sz="2000" b="1">
                  <a:solidFill>
                    <a:srgbClr val="000000"/>
                  </a:solidFill>
                  <a:latin typeface="Arial" pitchFamily="34" charset="0"/>
                </a:rPr>
                <a:t> 9,4 Г</a:t>
              </a:r>
              <a:r>
                <a:rPr lang="ru-RU" sz="2000">
                  <a:solidFill>
                    <a:srgbClr val="000000"/>
                  </a:solidFill>
                  <a:latin typeface="Arial" pitchFamily="34" charset="0"/>
                </a:rPr>
                <a:t>байт</a:t>
              </a:r>
            </a:p>
          </p:txBody>
        </p:sp>
        <p:pic>
          <p:nvPicPr>
            <p:cNvPr id="46091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" y="1548"/>
              <a:ext cx="1071" cy="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92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" y="2313"/>
              <a:ext cx="1069" cy="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93" name="Picture 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3" y="1490"/>
              <a:ext cx="972" cy="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94" name="Picture 1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2302"/>
              <a:ext cx="962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095" name="Text Box 18"/>
            <p:cNvSpPr txBox="1">
              <a:spLocks noChangeArrowheads="1"/>
            </p:cNvSpPr>
            <p:nvPr/>
          </p:nvSpPr>
          <p:spPr bwMode="auto">
            <a:xfrm>
              <a:off x="2215" y="1034"/>
              <a:ext cx="2121" cy="1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Impac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Impac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9pPr>
            </a:lstStyle>
            <a:p>
              <a:pPr algn="ctr">
                <a:spcBef>
                  <a:spcPct val="30000"/>
                </a:spcBef>
                <a:buFont typeface="Wingdings" pitchFamily="2" charset="2"/>
                <a:buNone/>
              </a:pPr>
              <a:r>
                <a:rPr lang="ru-RU" sz="2400" b="1">
                  <a:solidFill>
                    <a:srgbClr val="333399"/>
                  </a:solidFill>
                  <a:latin typeface="Arial" pitchFamily="34" charset="0"/>
                </a:rPr>
                <a:t>двухслойные</a:t>
              </a:r>
              <a:br>
                <a:rPr lang="ru-RU" sz="2400" b="1">
                  <a:solidFill>
                    <a:srgbClr val="333399"/>
                  </a:solidFill>
                  <a:latin typeface="Arial" pitchFamily="34" charset="0"/>
                </a:rPr>
              </a:br>
              <a:r>
                <a:rPr lang="ru-RU" sz="2000">
                  <a:solidFill>
                    <a:srgbClr val="000000"/>
                  </a:solidFill>
                  <a:latin typeface="Arial" pitchFamily="34" charset="0"/>
                </a:rPr>
                <a:t>односторонние</a:t>
              </a:r>
              <a:r>
                <a:rPr lang="ru-RU" sz="2000" b="1">
                  <a:solidFill>
                    <a:srgbClr val="000000"/>
                  </a:solidFill>
                  <a:latin typeface="Arial" pitchFamily="34" charset="0"/>
                </a:rPr>
                <a:t> 8,5 Г</a:t>
              </a:r>
              <a:r>
                <a:rPr lang="ru-RU" sz="2000">
                  <a:solidFill>
                    <a:srgbClr val="000000"/>
                  </a:solidFill>
                  <a:latin typeface="Arial" pitchFamily="34" charset="0"/>
                </a:rPr>
                <a:t>байт</a:t>
              </a:r>
              <a:endParaRPr lang="ru-RU" sz="2000" b="1">
                <a:solidFill>
                  <a:srgbClr val="000000"/>
                </a:solidFill>
                <a:latin typeface="Arial" pitchFamily="34" charset="0"/>
              </a:endParaRPr>
            </a:p>
            <a:p>
              <a:pPr>
                <a:spcBef>
                  <a:spcPct val="30000"/>
                </a:spcBef>
                <a:buFont typeface="Wingdings" pitchFamily="2" charset="2"/>
                <a:buNone/>
              </a:pPr>
              <a:endParaRPr lang="ru-RU" sz="2000" b="1">
                <a:solidFill>
                  <a:srgbClr val="000000"/>
                </a:solidFill>
                <a:latin typeface="Arial" pitchFamily="34" charset="0"/>
              </a:endParaRPr>
            </a:p>
            <a:p>
              <a:pPr>
                <a:spcBef>
                  <a:spcPct val="30000"/>
                </a:spcBef>
                <a:buFont typeface="Wingdings" pitchFamily="2" charset="2"/>
                <a:buNone/>
              </a:pPr>
              <a:endParaRPr lang="ru-RU" sz="2000" b="1">
                <a:solidFill>
                  <a:srgbClr val="000000"/>
                </a:solidFill>
                <a:latin typeface="Arial" pitchFamily="34" charset="0"/>
              </a:endParaRPr>
            </a:p>
            <a:p>
              <a:pPr algn="ctr">
                <a:spcBef>
                  <a:spcPct val="30000"/>
                </a:spcBef>
                <a:buFont typeface="Wingdings" pitchFamily="2" charset="2"/>
                <a:buNone/>
              </a:pPr>
              <a:r>
                <a:rPr lang="ru-RU" sz="2000">
                  <a:solidFill>
                    <a:srgbClr val="000000"/>
                  </a:solidFill>
                  <a:latin typeface="Arial" pitchFamily="34" charset="0"/>
                </a:rPr>
                <a:t>двухсторонние </a:t>
              </a:r>
              <a:r>
                <a:rPr lang="ru-RU" sz="2000" b="1">
                  <a:solidFill>
                    <a:srgbClr val="000000"/>
                  </a:solidFill>
                  <a:latin typeface="Arial" pitchFamily="34" charset="0"/>
                </a:rPr>
                <a:t>17,1 Г</a:t>
              </a:r>
              <a:r>
                <a:rPr lang="ru-RU" sz="2400">
                  <a:solidFill>
                    <a:srgbClr val="000000"/>
                  </a:solidFill>
                  <a:latin typeface="Arial" pitchFamily="34" charset="0"/>
                </a:rPr>
                <a:t>байт</a:t>
              </a:r>
            </a:p>
          </p:txBody>
        </p:sp>
      </p:grpSp>
      <p:sp>
        <p:nvSpPr>
          <p:cNvPr id="372755" name="Rectangle 19"/>
          <p:cNvSpPr>
            <a:spLocks noChangeArrowheads="1"/>
          </p:cNvSpPr>
          <p:nvPr/>
        </p:nvSpPr>
        <p:spPr bwMode="auto">
          <a:xfrm>
            <a:off x="546100" y="760413"/>
            <a:ext cx="819785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b="1">
                <a:solidFill>
                  <a:srgbClr val="000000"/>
                </a:solidFill>
                <a:latin typeface="Arial" pitchFamily="34" charset="0"/>
              </a:rPr>
              <a:t>DVD</a:t>
            </a:r>
            <a:r>
              <a:rPr lang="en-US" sz="2800">
                <a:solidFill>
                  <a:srgbClr val="000000"/>
                </a:solidFill>
                <a:latin typeface="Arial" pitchFamily="34" charset="0"/>
              </a:rPr>
              <a:t> = </a:t>
            </a:r>
            <a:r>
              <a:rPr lang="en-US" sz="2800" i="1">
                <a:solidFill>
                  <a:srgbClr val="000000"/>
                </a:solidFill>
                <a:latin typeface="Arial" pitchFamily="34" charset="0"/>
              </a:rPr>
              <a:t>Digital Versatile Disk </a:t>
            </a:r>
            <a:r>
              <a:rPr lang="ru-RU" sz="2800">
                <a:solidFill>
                  <a:srgbClr val="000000"/>
                </a:solidFill>
                <a:latin typeface="Arial" pitchFamily="34" charset="0"/>
              </a:rPr>
              <a:t>или </a:t>
            </a:r>
            <a:r>
              <a:rPr lang="en-US" sz="2800" i="1">
                <a:solidFill>
                  <a:srgbClr val="000000"/>
                </a:solidFill>
                <a:latin typeface="Arial" pitchFamily="34" charset="0"/>
              </a:rPr>
              <a:t>Digital Video Disk</a:t>
            </a:r>
            <a:r>
              <a:rPr lang="ru-RU" sz="2800" i="1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ru-RU" sz="2800" i="1">
                <a:solidFill>
                  <a:srgbClr val="000000"/>
                </a:solidFill>
                <a:latin typeface="Arial" pitchFamily="34" charset="0"/>
              </a:rPr>
            </a:br>
            <a:r>
              <a:rPr lang="ru-RU" sz="2400">
                <a:solidFill>
                  <a:srgbClr val="000000"/>
                </a:solidFill>
                <a:latin typeface="Arial" pitchFamily="34" charset="0"/>
              </a:rPr>
              <a:t>лазер с меньшей длиной волны</a:t>
            </a:r>
            <a:r>
              <a:rPr lang="en-US" sz="2800" i="1">
                <a:solidFill>
                  <a:srgbClr val="000000"/>
                </a:solidFill>
                <a:latin typeface="Arial" pitchFamily="34" charset="0"/>
              </a:rPr>
              <a:t> </a:t>
            </a:r>
            <a:endParaRPr lang="ru-RU" sz="2800" i="1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6" name="Picture 6" descr="20xdvd_lite-on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375" y="3568700"/>
            <a:ext cx="258762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2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72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727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727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727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727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44" grpId="0" build="p" bldLvl="2"/>
      <p:bldP spid="37275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8033"/>
          <a:stretch>
            <a:fillRect/>
          </a:stretch>
        </p:blipFill>
        <p:spPr bwMode="auto">
          <a:xfrm>
            <a:off x="-228600" y="3733800"/>
            <a:ext cx="6034088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2290" name="Заголовок 8"/>
          <p:cNvSpPr>
            <a:spLocks noGrp="1"/>
          </p:cNvSpPr>
          <p:nvPr>
            <p:ph type="title"/>
          </p:nvPr>
        </p:nvSpPr>
        <p:spPr>
          <a:xfrm>
            <a:off x="394277" y="0"/>
            <a:ext cx="8305800" cy="866775"/>
          </a:xfrm>
          <a:extLst/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Blu-ray </a:t>
            </a:r>
            <a:r>
              <a:rPr lang="ru-RU" dirty="0" smtClean="0"/>
              <a:t>диски</a:t>
            </a:r>
            <a:r>
              <a:rPr lang="en-US" dirty="0" smtClean="0"/>
              <a:t> </a:t>
            </a:r>
            <a:r>
              <a:rPr lang="ru-RU" dirty="0" smtClean="0"/>
              <a:t>высокой плотности</a:t>
            </a:r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74D26733-F229-4AA0-BEFB-D8BF8B762FE3}" type="slidenum">
              <a:rPr lang="ru-RU" b="1" smtClean="0">
                <a:solidFill>
                  <a:srgbClr val="000000"/>
                </a:solidFill>
                <a:latin typeface="Arial" pitchFamily="34" charset="0"/>
              </a:rPr>
              <a:pPr/>
              <a:t>39</a:t>
            </a:fld>
            <a:endParaRPr lang="ru-RU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7109" name="Rectangle 7"/>
          <p:cNvSpPr>
            <a:spLocks noChangeArrowheads="1"/>
          </p:cNvSpPr>
          <p:nvPr/>
        </p:nvSpPr>
        <p:spPr bwMode="auto">
          <a:xfrm>
            <a:off x="403225" y="866775"/>
            <a:ext cx="8362950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sz="2600" b="1">
                <a:solidFill>
                  <a:srgbClr val="000000"/>
                </a:solidFill>
                <a:latin typeface="Arial" pitchFamily="34" charset="0"/>
              </a:rPr>
              <a:t>Blu-ray Disc = </a:t>
            </a:r>
            <a:r>
              <a:rPr lang="en-US" sz="2600" i="1">
                <a:solidFill>
                  <a:srgbClr val="000000"/>
                </a:solidFill>
                <a:latin typeface="Arial" pitchFamily="34" charset="0"/>
              </a:rPr>
              <a:t>Blue ray Disc, BD</a:t>
            </a:r>
            <a:endParaRPr lang="ru-RU" sz="2600" i="1">
              <a:solidFill>
                <a:srgbClr val="000000"/>
              </a:solidFill>
              <a:latin typeface="Arial" pitchFamily="34" charset="0"/>
            </a:endParaRPr>
          </a:p>
          <a:p>
            <a:pPr eaLnBrk="1" hangingPunct="1">
              <a:spcBef>
                <a:spcPct val="25000"/>
              </a:spcBef>
            </a:pPr>
            <a:r>
              <a:rPr lang="ru-RU" sz="2200" i="1">
                <a:solidFill>
                  <a:srgbClr val="000000"/>
                </a:solidFill>
                <a:latin typeface="Arial" pitchFamily="34" charset="0"/>
              </a:rPr>
              <a:t>(</a:t>
            </a:r>
            <a:r>
              <a:rPr lang="en-US" sz="2200" i="1">
                <a:solidFill>
                  <a:srgbClr val="000000"/>
                </a:solidFill>
                <a:latin typeface="Arial" pitchFamily="34" charset="0"/>
              </a:rPr>
              <a:t>blue ray – </a:t>
            </a:r>
            <a:r>
              <a:rPr lang="ru-RU" sz="2200" i="1">
                <a:solidFill>
                  <a:srgbClr val="000000"/>
                </a:solidFill>
                <a:latin typeface="Arial" pitchFamily="34" charset="0"/>
              </a:rPr>
              <a:t>синий луч лазера)</a:t>
            </a:r>
          </a:p>
          <a:p>
            <a:pPr eaLnBrk="1" hangingPunct="1">
              <a:spcBef>
                <a:spcPct val="25000"/>
              </a:spcBef>
            </a:pPr>
            <a:r>
              <a:rPr lang="en-US" sz="2200" b="1">
                <a:solidFill>
                  <a:srgbClr val="000000"/>
                </a:solidFill>
                <a:latin typeface="Arial" pitchFamily="34" charset="0"/>
              </a:rPr>
              <a:t>BD-ROM</a:t>
            </a:r>
            <a:r>
              <a:rPr lang="ru-RU" sz="2200" b="1">
                <a:solidFill>
                  <a:srgbClr val="000000"/>
                </a:solidFill>
                <a:latin typeface="Arial" pitchFamily="34" charset="0"/>
              </a:rPr>
              <a:t>, </a:t>
            </a:r>
            <a:r>
              <a:rPr lang="en-US" sz="2200" b="1">
                <a:solidFill>
                  <a:srgbClr val="000000"/>
                </a:solidFill>
                <a:latin typeface="Arial" pitchFamily="34" charset="0"/>
              </a:rPr>
              <a:t> BD-R, BD-RE</a:t>
            </a:r>
            <a:r>
              <a:rPr lang="en-US" sz="2200">
                <a:solidFill>
                  <a:srgbClr val="000000"/>
                </a:solidFill>
                <a:latin typeface="Arial" pitchFamily="34" charset="0"/>
              </a:rPr>
              <a:t> (</a:t>
            </a:r>
            <a:r>
              <a:rPr lang="ru-RU" sz="2200">
                <a:solidFill>
                  <a:srgbClr val="000000"/>
                </a:solidFill>
                <a:latin typeface="Arial" pitchFamily="34" charset="0"/>
              </a:rPr>
              <a:t>перезаписываемые</a:t>
            </a:r>
            <a:r>
              <a:rPr lang="en-US" sz="2200">
                <a:solidFill>
                  <a:srgbClr val="000000"/>
                </a:solidFill>
                <a:latin typeface="Arial" pitchFamily="34" charset="0"/>
              </a:rPr>
              <a:t>)</a:t>
            </a:r>
            <a:endParaRPr lang="ru-RU" sz="220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4711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3050" y="866775"/>
            <a:ext cx="215265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graphicFrame>
        <p:nvGraphicFramePr>
          <p:cNvPr id="399450" name="Group 90"/>
          <p:cNvGraphicFramePr>
            <a:graphicFrameLocks noGrp="1"/>
          </p:cNvGraphicFramePr>
          <p:nvPr/>
        </p:nvGraphicFramePr>
        <p:xfrm>
          <a:off x="1446213" y="2503488"/>
          <a:ext cx="3989387" cy="3200400"/>
        </p:xfrm>
        <a:graphic>
          <a:graphicData uri="http://schemas.openxmlformats.org/drawingml/2006/table">
            <a:tbl>
              <a:tblPr/>
              <a:tblGrid>
                <a:gridCol w="1499428"/>
                <a:gridCol w="2489959"/>
              </a:tblGrid>
              <a:tr h="441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слоев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емкость, Гбайт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FF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23,3 – 33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46,6 –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1331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C691AC8C-4EC2-4C73-B186-FAC7829E371C}" type="slidenum">
              <a:rPr lang="ru-RU" smtClean="0"/>
              <a:pPr lvl="1"/>
              <a:t>4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13316" name="Text Box 7"/>
          <p:cNvSpPr txBox="1">
            <a:spLocks noChangeArrowheads="1"/>
          </p:cNvSpPr>
          <p:nvPr/>
        </p:nvSpPr>
        <p:spPr bwMode="auto">
          <a:xfrm>
            <a:off x="381000" y="1143000"/>
            <a:ext cx="8153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dist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Архитектура современных персональных компьютеров опирается на </a:t>
            </a:r>
            <a:r>
              <a:rPr lang="ru-RU" sz="2400" i="1">
                <a:latin typeface="Times New Roman" pitchFamily="18" charset="0"/>
              </a:rPr>
              <a:t>магистрально – модульный принцип</a:t>
            </a:r>
            <a:r>
              <a:rPr lang="ru-RU">
                <a:latin typeface="Times New Roman" pitchFamily="18" charset="0"/>
              </a:rPr>
              <a:t>. </a:t>
            </a:r>
          </a:p>
        </p:txBody>
      </p:sp>
      <p:sp>
        <p:nvSpPr>
          <p:cNvPr id="13317" name="Text Box 8"/>
          <p:cNvSpPr txBox="1">
            <a:spLocks noChangeArrowheads="1"/>
          </p:cNvSpPr>
          <p:nvPr/>
        </p:nvSpPr>
        <p:spPr bwMode="auto">
          <a:xfrm>
            <a:off x="304800" y="2514600"/>
            <a:ext cx="83058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dist">
              <a:spcBef>
                <a:spcPct val="50000"/>
              </a:spcBef>
            </a:pPr>
            <a:r>
              <a:rPr lang="ru-RU" sz="2400" i="1">
                <a:latin typeface="Times New Roman" pitchFamily="18" charset="0"/>
              </a:rPr>
              <a:t>Модульный принцип</a:t>
            </a:r>
            <a:r>
              <a:rPr lang="ru-RU" sz="2400">
                <a:latin typeface="Times New Roman" pitchFamily="18" charset="0"/>
              </a:rPr>
              <a:t> позволяет пользователю самому комплектовать нужную ему конфигурацию и производить её модернизацию.</a:t>
            </a:r>
          </a:p>
        </p:txBody>
      </p:sp>
      <p:sp>
        <p:nvSpPr>
          <p:cNvPr id="13318" name="Text Box 9"/>
          <p:cNvSpPr txBox="1">
            <a:spLocks noChangeArrowheads="1"/>
          </p:cNvSpPr>
          <p:nvPr/>
        </p:nvSpPr>
        <p:spPr bwMode="auto">
          <a:xfrm>
            <a:off x="381000" y="4267200"/>
            <a:ext cx="83058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dist"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Модульная организация основывается на </a:t>
            </a:r>
            <a:r>
              <a:rPr lang="ru-RU" sz="2400" i="1">
                <a:latin typeface="Times New Roman" pitchFamily="18" charset="0"/>
              </a:rPr>
              <a:t>магистральном (шинном) принципе</a:t>
            </a:r>
            <a:r>
              <a:rPr lang="ru-RU" sz="2400">
                <a:latin typeface="Times New Roman" pitchFamily="18" charset="0"/>
              </a:rPr>
              <a:t> обмена информации между различными устройствами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Картинка 2 из 1182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6875" y="1136650"/>
            <a:ext cx="2293938" cy="297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Заголовок 27"/>
          <p:cNvSpPr>
            <a:spLocks noGrp="1"/>
          </p:cNvSpPr>
          <p:nvPr>
            <p:ph type="title"/>
          </p:nvPr>
        </p:nvSpPr>
        <p:spPr>
          <a:xfrm>
            <a:off x="361950" y="-12700"/>
            <a:ext cx="8305800" cy="774700"/>
          </a:xfrm>
          <a:extLst/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Флэш-память</a:t>
            </a:r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230109F6-C7A8-4856-B849-F96D615584D5}" type="slidenum">
              <a:rPr lang="ru-RU" b="1" smtClean="0">
                <a:solidFill>
                  <a:srgbClr val="000000"/>
                </a:solidFill>
                <a:latin typeface="Arial" pitchFamily="34" charset="0"/>
              </a:rPr>
              <a:pPr/>
              <a:t>40</a:t>
            </a:fld>
            <a:endParaRPr lang="ru-RU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264197" name="Picture 5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450071">
            <a:off x="4171156" y="-211931"/>
            <a:ext cx="1384301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264198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7100" y="823913"/>
            <a:ext cx="1368425" cy="110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26420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888" y="2316163"/>
            <a:ext cx="1373187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26420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8788" y="2373313"/>
            <a:ext cx="1133475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264202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0" y="2590800"/>
            <a:ext cx="1192213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264203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7238" y="2452688"/>
            <a:ext cx="134302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264205" name="Rectangle 13"/>
          <p:cNvSpPr>
            <a:spLocks noChangeArrowheads="1"/>
          </p:cNvSpPr>
          <p:nvPr/>
        </p:nvSpPr>
        <p:spPr bwMode="auto">
          <a:xfrm>
            <a:off x="361950" y="884238"/>
            <a:ext cx="39020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sz="2600" b="1">
                <a:solidFill>
                  <a:srgbClr val="333399"/>
                </a:solidFill>
                <a:latin typeface="Arial" pitchFamily="34" charset="0"/>
              </a:rPr>
              <a:t>Флэш-диски (до 64 Гб)</a:t>
            </a:r>
          </a:p>
        </p:txBody>
      </p:sp>
      <p:sp>
        <p:nvSpPr>
          <p:cNvPr id="264206" name="Rectangle 14"/>
          <p:cNvSpPr>
            <a:spLocks noChangeArrowheads="1"/>
          </p:cNvSpPr>
          <p:nvPr/>
        </p:nvSpPr>
        <p:spPr bwMode="auto">
          <a:xfrm>
            <a:off x="460375" y="1789113"/>
            <a:ext cx="39274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sz="2600" b="1">
                <a:solidFill>
                  <a:srgbClr val="333399"/>
                </a:solidFill>
                <a:latin typeface="Arial" pitchFamily="34" charset="0"/>
              </a:rPr>
              <a:t>Флэш-карты (до 32 Гб)</a:t>
            </a:r>
          </a:p>
        </p:txBody>
      </p:sp>
      <p:grpSp>
        <p:nvGrpSpPr>
          <p:cNvPr id="2" name="Group 15"/>
          <p:cNvGrpSpPr>
            <a:grpSpLocks noChangeAspect="1"/>
          </p:cNvGrpSpPr>
          <p:nvPr/>
        </p:nvGrpSpPr>
        <p:grpSpPr bwMode="auto">
          <a:xfrm>
            <a:off x="525463" y="3563938"/>
            <a:ext cx="396875" cy="396875"/>
            <a:chOff x="2816" y="2458"/>
            <a:chExt cx="1728" cy="1728"/>
          </a:xfrm>
        </p:grpSpPr>
        <p:sp>
          <p:nvSpPr>
            <p:cNvPr id="48153" name="Oval 16"/>
            <p:cNvSpPr>
              <a:spLocks noChangeAspect="1" noChangeArrowheads="1"/>
            </p:cNvSpPr>
            <p:nvPr/>
          </p:nvSpPr>
          <p:spPr bwMode="auto">
            <a:xfrm>
              <a:off x="2816" y="2458"/>
              <a:ext cx="1728" cy="1728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48154" name="Group 17"/>
            <p:cNvGrpSpPr>
              <a:grpSpLocks noChangeAspect="1"/>
            </p:cNvGrpSpPr>
            <p:nvPr/>
          </p:nvGrpSpPr>
          <p:grpSpPr bwMode="auto">
            <a:xfrm>
              <a:off x="3051" y="2667"/>
              <a:ext cx="1299" cy="1299"/>
              <a:chOff x="3051" y="2667"/>
              <a:chExt cx="1299" cy="1299"/>
            </a:xfrm>
          </p:grpSpPr>
          <p:sp>
            <p:nvSpPr>
              <p:cNvPr id="48156" name="Rectangle 18"/>
              <p:cNvSpPr>
                <a:spLocks noChangeAspect="1" noChangeArrowheads="1"/>
              </p:cNvSpPr>
              <p:nvPr/>
            </p:nvSpPr>
            <p:spPr bwMode="auto">
              <a:xfrm>
                <a:off x="3051" y="3105"/>
                <a:ext cx="1299" cy="4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ru-RU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48157" name="Rectangle 19"/>
              <p:cNvSpPr>
                <a:spLocks noChangeAspect="1" noChangeArrowheads="1"/>
              </p:cNvSpPr>
              <p:nvPr/>
            </p:nvSpPr>
            <p:spPr bwMode="auto">
              <a:xfrm rot="-5400000">
                <a:off x="3057" y="3105"/>
                <a:ext cx="1299" cy="4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ru-RU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48155" name="Freeform 20"/>
            <p:cNvSpPr>
              <a:spLocks noChangeAspect="1"/>
            </p:cNvSpPr>
            <p:nvPr/>
          </p:nvSpPr>
          <p:spPr bwMode="auto">
            <a:xfrm>
              <a:off x="3048" y="2664"/>
              <a:ext cx="1302" cy="1299"/>
            </a:xfrm>
            <a:custGeom>
              <a:avLst/>
              <a:gdLst>
                <a:gd name="T0" fmla="*/ 3 w 1302"/>
                <a:gd name="T1" fmla="*/ 438 h 1299"/>
                <a:gd name="T2" fmla="*/ 444 w 1302"/>
                <a:gd name="T3" fmla="*/ 438 h 1299"/>
                <a:gd name="T4" fmla="*/ 444 w 1302"/>
                <a:gd name="T5" fmla="*/ 0 h 1299"/>
                <a:gd name="T6" fmla="*/ 870 w 1302"/>
                <a:gd name="T7" fmla="*/ 0 h 1299"/>
                <a:gd name="T8" fmla="*/ 870 w 1302"/>
                <a:gd name="T9" fmla="*/ 441 h 1299"/>
                <a:gd name="T10" fmla="*/ 1302 w 1302"/>
                <a:gd name="T11" fmla="*/ 441 h 1299"/>
                <a:gd name="T12" fmla="*/ 1302 w 1302"/>
                <a:gd name="T13" fmla="*/ 864 h 1299"/>
                <a:gd name="T14" fmla="*/ 870 w 1302"/>
                <a:gd name="T15" fmla="*/ 864 h 1299"/>
                <a:gd name="T16" fmla="*/ 870 w 1302"/>
                <a:gd name="T17" fmla="*/ 1299 h 1299"/>
                <a:gd name="T18" fmla="*/ 447 w 1302"/>
                <a:gd name="T19" fmla="*/ 1299 h 1299"/>
                <a:gd name="T20" fmla="*/ 447 w 1302"/>
                <a:gd name="T21" fmla="*/ 867 h 1299"/>
                <a:gd name="T22" fmla="*/ 0 w 1302"/>
                <a:gd name="T23" fmla="*/ 867 h 1299"/>
                <a:gd name="T24" fmla="*/ 3 w 1302"/>
                <a:gd name="T25" fmla="*/ 438 h 12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02"/>
                <a:gd name="T40" fmla="*/ 0 h 1299"/>
                <a:gd name="T41" fmla="*/ 1302 w 1302"/>
                <a:gd name="T42" fmla="*/ 1299 h 12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02" h="1299">
                  <a:moveTo>
                    <a:pt x="3" y="438"/>
                  </a:moveTo>
                  <a:lnTo>
                    <a:pt x="444" y="438"/>
                  </a:lnTo>
                  <a:lnTo>
                    <a:pt x="444" y="0"/>
                  </a:lnTo>
                  <a:lnTo>
                    <a:pt x="870" y="0"/>
                  </a:lnTo>
                  <a:lnTo>
                    <a:pt x="870" y="441"/>
                  </a:lnTo>
                  <a:lnTo>
                    <a:pt x="1302" y="441"/>
                  </a:lnTo>
                  <a:lnTo>
                    <a:pt x="1302" y="864"/>
                  </a:lnTo>
                  <a:lnTo>
                    <a:pt x="870" y="864"/>
                  </a:lnTo>
                  <a:lnTo>
                    <a:pt x="870" y="1299"/>
                  </a:lnTo>
                  <a:lnTo>
                    <a:pt x="447" y="1299"/>
                  </a:lnTo>
                  <a:lnTo>
                    <a:pt x="447" y="867"/>
                  </a:lnTo>
                  <a:lnTo>
                    <a:pt x="0" y="867"/>
                  </a:lnTo>
                  <a:lnTo>
                    <a:pt x="3" y="43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4213" name="Rectangle 21"/>
          <p:cNvSpPr>
            <a:spLocks noChangeArrowheads="1"/>
          </p:cNvSpPr>
          <p:nvPr/>
        </p:nvSpPr>
        <p:spPr bwMode="auto">
          <a:xfrm>
            <a:off x="1027113" y="3613150"/>
            <a:ext cx="7345362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6213" indent="-176213" eaLnBrk="1" hangingPunct="1">
              <a:lnSpc>
                <a:spcPct val="90000"/>
              </a:lnSpc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Arial" pitchFamily="34" charset="0"/>
              </a:rPr>
              <a:t>не требуют </a:t>
            </a:r>
            <a:r>
              <a:rPr lang="ru-RU" sz="2400" b="1">
                <a:solidFill>
                  <a:srgbClr val="000000"/>
                </a:solidFill>
                <a:latin typeface="Arial" pitchFamily="34" charset="0"/>
              </a:rPr>
              <a:t>питания</a:t>
            </a:r>
            <a:r>
              <a:rPr lang="ru-RU" sz="2400">
                <a:solidFill>
                  <a:srgbClr val="000000"/>
                </a:solidFill>
                <a:latin typeface="Arial" pitchFamily="34" charset="0"/>
              </a:rPr>
              <a:t> для хранения</a:t>
            </a:r>
          </a:p>
          <a:p>
            <a:pPr marL="176213" indent="-176213" eaLnBrk="1" hangingPunct="1">
              <a:lnSpc>
                <a:spcPct val="90000"/>
              </a:lnSpc>
              <a:buFontTx/>
              <a:buChar char="•"/>
            </a:pPr>
            <a:r>
              <a:rPr lang="ru-RU" sz="2400">
                <a:solidFill>
                  <a:srgbClr val="000000"/>
                </a:solidFill>
                <a:latin typeface="Arial" pitchFamily="34" charset="0"/>
              </a:rPr>
              <a:t>высокая </a:t>
            </a:r>
            <a:r>
              <a:rPr lang="ru-RU" sz="2400" b="1">
                <a:solidFill>
                  <a:srgbClr val="000000"/>
                </a:solidFill>
                <a:latin typeface="Arial" pitchFamily="34" charset="0"/>
              </a:rPr>
              <a:t>скорость (</a:t>
            </a:r>
            <a:r>
              <a:rPr lang="en-US" sz="2400" b="1">
                <a:solidFill>
                  <a:srgbClr val="000000"/>
                </a:solidFill>
                <a:latin typeface="Arial" pitchFamily="34" charset="0"/>
              </a:rPr>
              <a:t>usb 3.0</a:t>
            </a:r>
            <a:r>
              <a:rPr lang="ru-RU" sz="2400" b="1">
                <a:solidFill>
                  <a:srgbClr val="000000"/>
                </a:solidFill>
                <a:latin typeface="Arial" pitchFamily="34" charset="0"/>
              </a:rPr>
              <a:t>)</a:t>
            </a:r>
          </a:p>
          <a:p>
            <a:pPr marL="176213" indent="-176213" eaLnBrk="1" hangingPunct="1">
              <a:lnSpc>
                <a:spcPct val="90000"/>
              </a:lnSpc>
              <a:buFontTx/>
              <a:buChar char="•"/>
            </a:pPr>
            <a:r>
              <a:rPr lang="ru-RU" sz="2400" b="1">
                <a:solidFill>
                  <a:srgbClr val="000000"/>
                </a:solidFill>
                <a:latin typeface="Arial" pitchFamily="34" charset="0"/>
              </a:rPr>
              <a:t>Компактность</a:t>
            </a:r>
          </a:p>
          <a:p>
            <a:pPr marL="176213" indent="-176213" eaLnBrk="1" hangingPunct="1">
              <a:lnSpc>
                <a:spcPct val="90000"/>
              </a:lnSpc>
              <a:buFontTx/>
              <a:buChar char="•"/>
            </a:pPr>
            <a:r>
              <a:rPr lang="ru-RU" sz="2400" b="1">
                <a:solidFill>
                  <a:srgbClr val="000000"/>
                </a:solidFill>
                <a:latin typeface="Arial" pitchFamily="34" charset="0"/>
              </a:rPr>
              <a:t>Цена</a:t>
            </a:r>
            <a:r>
              <a:rPr lang="en-US" sz="2400" b="1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1600" b="1">
                <a:solidFill>
                  <a:srgbClr val="000000"/>
                </a:solidFill>
                <a:latin typeface="Arial" pitchFamily="34" charset="0"/>
              </a:rPr>
              <a:t>(8</a:t>
            </a:r>
            <a:r>
              <a:rPr lang="ru-RU" sz="1600" b="1">
                <a:solidFill>
                  <a:srgbClr val="000000"/>
                </a:solidFill>
                <a:latin typeface="Arial" pitchFamily="34" charset="0"/>
              </a:rPr>
              <a:t>Гб≈300р.</a:t>
            </a:r>
            <a:r>
              <a:rPr lang="en-US" sz="1600" b="1">
                <a:solidFill>
                  <a:srgbClr val="000000"/>
                </a:solidFill>
                <a:latin typeface="Arial" pitchFamily="34" charset="0"/>
              </a:rPr>
              <a:t>)</a:t>
            </a:r>
            <a:endParaRPr lang="ru-RU" sz="1600" b="1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4" name="Group 22"/>
          <p:cNvGrpSpPr>
            <a:grpSpLocks noChangeAspect="1"/>
          </p:cNvGrpSpPr>
          <p:nvPr/>
        </p:nvGrpSpPr>
        <p:grpSpPr bwMode="auto">
          <a:xfrm>
            <a:off x="485775" y="5091113"/>
            <a:ext cx="395288" cy="395287"/>
            <a:chOff x="552" y="2523"/>
            <a:chExt cx="1728" cy="1728"/>
          </a:xfrm>
        </p:grpSpPr>
        <p:sp>
          <p:nvSpPr>
            <p:cNvPr id="48151" name="Oval 23"/>
            <p:cNvSpPr>
              <a:spLocks noChangeAspect="1" noChangeArrowheads="1"/>
            </p:cNvSpPr>
            <p:nvPr/>
          </p:nvSpPr>
          <p:spPr bwMode="auto">
            <a:xfrm>
              <a:off x="552" y="2523"/>
              <a:ext cx="1728" cy="17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8152" name="Rectangle 24"/>
            <p:cNvSpPr>
              <a:spLocks noChangeAspect="1" noChangeArrowheads="1"/>
            </p:cNvSpPr>
            <p:nvPr/>
          </p:nvSpPr>
          <p:spPr bwMode="auto">
            <a:xfrm>
              <a:off x="774" y="3183"/>
              <a:ext cx="1299" cy="42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264217" name="Rectangle 25"/>
          <p:cNvSpPr>
            <a:spLocks noChangeArrowheads="1"/>
          </p:cNvSpPr>
          <p:nvPr/>
        </p:nvSpPr>
        <p:spPr bwMode="auto">
          <a:xfrm>
            <a:off x="1050925" y="5024438"/>
            <a:ext cx="7950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sz="2400">
                <a:solidFill>
                  <a:srgbClr val="000000"/>
                </a:solidFill>
                <a:latin typeface="Arial" pitchFamily="34" charset="0"/>
              </a:rPr>
              <a:t>изнашивание при стирании и записи (</a:t>
            </a:r>
            <a:r>
              <a:rPr lang="ru-RU" sz="2400" b="1">
                <a:solidFill>
                  <a:srgbClr val="000000"/>
                </a:solidFill>
                <a:latin typeface="Arial" pitchFamily="34" charset="0"/>
              </a:rPr>
              <a:t>100000</a:t>
            </a:r>
            <a:r>
              <a:rPr lang="ru-RU" sz="2400">
                <a:solidFill>
                  <a:srgbClr val="000000"/>
                </a:solidFill>
                <a:latin typeface="Arial" pitchFamily="34" charset="0"/>
              </a:rPr>
              <a:t> циклов)</a:t>
            </a:r>
          </a:p>
        </p:txBody>
      </p: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436563" y="5510213"/>
            <a:ext cx="8428037" cy="936625"/>
            <a:chOff x="217" y="2767"/>
            <a:chExt cx="5309" cy="590"/>
          </a:xfrm>
        </p:grpSpPr>
        <p:sp>
          <p:nvSpPr>
            <p:cNvPr id="48149" name="Text Box 27"/>
            <p:cNvSpPr txBox="1">
              <a:spLocks noChangeArrowheads="1"/>
            </p:cNvSpPr>
            <p:nvPr/>
          </p:nvSpPr>
          <p:spPr bwMode="auto">
            <a:xfrm>
              <a:off x="511" y="2834"/>
              <a:ext cx="5015" cy="523"/>
            </a:xfrm>
            <a:prstGeom prst="rect">
              <a:avLst/>
            </a:prstGeom>
            <a:solidFill>
              <a:srgbClr val="D1D1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</p:spPr>
          <p:txBody>
            <a:bodyPr lIns="180000" rIns="0">
              <a:spAutoFit/>
            </a:bodyPr>
            <a:lstStyle>
              <a:lvl1pPr marL="271463" indent="-184150">
                <a:defRPr>
                  <a:solidFill>
                    <a:schemeClr val="tx1"/>
                  </a:solidFill>
                  <a:latin typeface="Impac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Impac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9pPr>
            </a:lstStyle>
            <a:p>
              <a:pPr>
                <a:buFontTx/>
                <a:buChar char="•"/>
              </a:pPr>
              <a:r>
                <a:rPr lang="ru-RU" sz="2400" b="1">
                  <a:solidFill>
                    <a:srgbClr val="000000"/>
                  </a:solidFill>
                  <a:latin typeface="Arial" pitchFamily="34" charset="0"/>
                </a:rPr>
                <a:t>Фото: полностью заполнять, потом все стирать.</a:t>
              </a:r>
            </a:p>
            <a:p>
              <a:pPr>
                <a:buFontTx/>
                <a:buChar char="•"/>
              </a:pPr>
              <a:r>
                <a:rPr lang="ru-RU" sz="2400" b="1">
                  <a:solidFill>
                    <a:srgbClr val="000000"/>
                  </a:solidFill>
                  <a:latin typeface="Arial" pitchFamily="34" charset="0"/>
                </a:rPr>
                <a:t>Не редактируйте файлы на флэш-диске!</a:t>
              </a:r>
            </a:p>
          </p:txBody>
        </p:sp>
        <p:sp>
          <p:nvSpPr>
            <p:cNvPr id="48150" name="Oval 28"/>
            <p:cNvSpPr>
              <a:spLocks noChangeArrowheads="1"/>
            </p:cNvSpPr>
            <p:nvPr/>
          </p:nvSpPr>
          <p:spPr bwMode="auto">
            <a:xfrm>
              <a:off x="217" y="2767"/>
              <a:ext cx="409" cy="418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4400" b="1">
                  <a:solidFill>
                    <a:srgbClr val="FFFFFF"/>
                  </a:solidFill>
                  <a:latin typeface="Arial Black" pitchFamily="34" charset="0"/>
                </a:rPr>
                <a:t>!</a:t>
              </a:r>
            </a:p>
          </p:txBody>
        </p:sp>
      </p:grpSp>
      <p:pic>
        <p:nvPicPr>
          <p:cNvPr id="93186" name="Picture 2" descr="Десять фактов о USB 2.0 и USB 3.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0" y="4324350"/>
            <a:ext cx="447675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" name="Рукописные данные 2"/>
              <p14:cNvContentPartPr/>
              <p14:nvPr/>
            </p14:nvContentPartPr>
            <p14:xfrm>
              <a:off x="7239000" y="4107240"/>
              <a:ext cx="1457640" cy="693360"/>
            </p14:xfrm>
          </p:contentPart>
        </mc:Choice>
        <mc:Fallback xmlns="">
          <p:pic>
            <p:nvPicPr>
              <p:cNvPr id="3" name="Рукописные данные 2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229640" y="4097880"/>
                <a:ext cx="1476360" cy="71208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Прямоугольник 5"/>
          <p:cNvSpPr/>
          <p:nvPr/>
        </p:nvSpPr>
        <p:spPr>
          <a:xfrm>
            <a:off x="6380163" y="361950"/>
            <a:ext cx="27432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+mj-lt"/>
              </a:rPr>
              <a:t>Твердотельный накопитель</a:t>
            </a:r>
            <a:r>
              <a:rPr lang="ru-RU" dirty="0">
                <a:latin typeface="+mj-lt"/>
              </a:rPr>
              <a:t> </a:t>
            </a:r>
            <a:r>
              <a:rPr lang="ru-RU">
                <a:latin typeface="+mj-lt"/>
              </a:rPr>
              <a:t>(</a:t>
            </a:r>
            <a:r>
              <a:rPr lang="ru-RU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англ. </a:t>
            </a:r>
            <a:r>
              <a:rPr lang="ru-RU" dirty="0">
                <a:latin typeface="+mj-lt"/>
              </a:rPr>
              <a:t> </a:t>
            </a:r>
            <a:r>
              <a:rPr lang="ru-RU" i="1" dirty="0">
                <a:latin typeface="+mj-lt"/>
              </a:rPr>
              <a:t>SSD, </a:t>
            </a:r>
            <a:r>
              <a:rPr lang="ru-RU" i="1" dirty="0" err="1">
                <a:latin typeface="+mj-lt"/>
              </a:rPr>
              <a:t>solid-state</a:t>
            </a:r>
            <a:r>
              <a:rPr lang="ru-RU" i="1" dirty="0">
                <a:latin typeface="+mj-lt"/>
              </a:rPr>
              <a:t> </a:t>
            </a:r>
            <a:r>
              <a:rPr lang="ru-RU" i="1" dirty="0" err="1">
                <a:latin typeface="+mj-lt"/>
              </a:rPr>
              <a:t>drive</a:t>
            </a:r>
            <a:r>
              <a:rPr lang="ru-RU" dirty="0">
                <a:latin typeface="+mj-lt"/>
              </a:rPr>
              <a:t>)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4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4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64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64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64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64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4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64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6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64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64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64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64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205" grpId="0"/>
      <p:bldP spid="264206" grpId="0"/>
      <p:bldP spid="264213" grpId="0" build="p"/>
      <p:bldP spid="264217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8"/>
          <p:cNvSpPr>
            <a:spLocks noGrp="1"/>
          </p:cNvSpPr>
          <p:nvPr>
            <p:ph type="title"/>
          </p:nvPr>
        </p:nvSpPr>
        <p:spPr>
          <a:xfrm>
            <a:off x="377060" y="-22225"/>
            <a:ext cx="8538340" cy="784225"/>
          </a:xfrm>
          <a:extLst/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Сравнение типов внешней памяти</a:t>
            </a:r>
          </a:p>
        </p:txBody>
      </p:sp>
      <p:sp>
        <p:nvSpPr>
          <p:cNvPr id="4915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CFF11153-0A3E-402A-92E1-017D402929D2}" type="slidenum">
              <a:rPr lang="ru-RU" b="1" smtClean="0">
                <a:solidFill>
                  <a:srgbClr val="000000"/>
                </a:solidFill>
                <a:latin typeface="Arial" pitchFamily="34" charset="0"/>
              </a:rPr>
              <a:pPr/>
              <a:t>41</a:t>
            </a:fld>
            <a:endParaRPr lang="ru-RU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graphicFrame>
        <p:nvGraphicFramePr>
          <p:cNvPr id="377044" name="Group 212"/>
          <p:cNvGraphicFramePr>
            <a:graphicFrameLocks noGrp="1"/>
          </p:cNvGraphicFramePr>
          <p:nvPr/>
        </p:nvGraphicFramePr>
        <p:xfrm>
          <a:off x="457200" y="1382713"/>
          <a:ext cx="5999163" cy="1584616"/>
        </p:xfrm>
        <a:graphic>
          <a:graphicData uri="http://schemas.openxmlformats.org/drawingml/2006/table">
            <a:tbl>
              <a:tblPr/>
              <a:tblGrid>
                <a:gridCol w="3706813"/>
                <a:gridCol w="2292350"/>
              </a:tblGrid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CD-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диски</a:t>
                      </a:r>
                    </a:p>
                  </a:txBody>
                  <a:tcPr marT="45677" marB="4567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650-700 Мбайт</a:t>
                      </a:r>
                    </a:p>
                  </a:txBody>
                  <a:tcPr marT="45677" marB="4567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FF"/>
                    </a:solidFill>
                  </a:tcPr>
                </a:tc>
              </a:tr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флэш-память</a:t>
                      </a:r>
                    </a:p>
                  </a:txBody>
                  <a:tcPr marT="45677" marB="4567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 128 Гбайт</a:t>
                      </a:r>
                    </a:p>
                  </a:txBody>
                  <a:tcPr marT="45677" marB="4567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</a:tr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DVD-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диски</a:t>
                      </a:r>
                    </a:p>
                  </a:txBody>
                  <a:tcPr marT="45677" marB="4567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Гбайт</a:t>
                      </a:r>
                    </a:p>
                  </a:txBody>
                  <a:tcPr marT="45677" marB="4567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FF"/>
                    </a:solidFill>
                  </a:tcPr>
                </a:tc>
              </a:tr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винчестеры</a:t>
                      </a:r>
                    </a:p>
                  </a:txBody>
                  <a:tcPr marT="45677" marB="45677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Тбайт</a:t>
                      </a:r>
                    </a:p>
                  </a:txBody>
                  <a:tcPr marT="45677" marB="45677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</a:tr>
            </a:tbl>
          </a:graphicData>
        </a:graphic>
      </p:graphicFrame>
      <p:sp>
        <p:nvSpPr>
          <p:cNvPr id="49165" name="Rectangle 99"/>
          <p:cNvSpPr>
            <a:spLocks noChangeArrowheads="1"/>
          </p:cNvSpPr>
          <p:nvPr/>
        </p:nvSpPr>
        <p:spPr bwMode="auto">
          <a:xfrm>
            <a:off x="327025" y="858838"/>
            <a:ext cx="5056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ru-RU" sz="2800" b="1">
                <a:solidFill>
                  <a:srgbClr val="333399"/>
                </a:solidFill>
                <a:latin typeface="Arial" pitchFamily="34" charset="0"/>
              </a:rPr>
              <a:t>По максимальной емкости:</a:t>
            </a:r>
          </a:p>
        </p:txBody>
      </p:sp>
      <p:graphicFrame>
        <p:nvGraphicFramePr>
          <p:cNvPr id="377049" name="Group 217"/>
          <p:cNvGraphicFramePr>
            <a:graphicFrameLocks noGrp="1"/>
          </p:cNvGraphicFramePr>
          <p:nvPr/>
        </p:nvGraphicFramePr>
        <p:xfrm>
          <a:off x="533400" y="3986213"/>
          <a:ext cx="6007100" cy="1981200"/>
        </p:xfrm>
        <a:graphic>
          <a:graphicData uri="http://schemas.openxmlformats.org/drawingml/2006/table">
            <a:tbl>
              <a:tblPr/>
              <a:tblGrid>
                <a:gridCol w="3738562"/>
                <a:gridCol w="2268538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CD-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диски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FF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 8 Мбайт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FF9B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DVD-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диски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FF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 24 Мбайт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FFE6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флэш-память 2.0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FF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 60 Мбайт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FF9B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винчестеры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FF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 125 Мбайт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FFE6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флэш-память 3.0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FF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 625 Мбайт/с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FF9B"/>
                    </a:solidFill>
                  </a:tcPr>
                </a:tc>
              </a:tr>
            </a:tbl>
          </a:graphicData>
        </a:graphic>
      </p:graphicFrame>
      <p:sp>
        <p:nvSpPr>
          <p:cNvPr id="49177" name="Rectangle 170"/>
          <p:cNvSpPr>
            <a:spLocks noChangeArrowheads="1"/>
          </p:cNvSpPr>
          <p:nvPr/>
        </p:nvSpPr>
        <p:spPr bwMode="auto">
          <a:xfrm>
            <a:off x="365125" y="3462338"/>
            <a:ext cx="6807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ru-RU" sz="2800" b="1">
                <a:solidFill>
                  <a:srgbClr val="333399"/>
                </a:solidFill>
                <a:latin typeface="Arial" pitchFamily="34" charset="0"/>
              </a:rPr>
              <a:t>По максимальной скорости (чтения):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5"/>
          <p:cNvSpPr>
            <a:spLocks noGrp="1"/>
          </p:cNvSpPr>
          <p:nvPr>
            <p:ph type="title"/>
          </p:nvPr>
        </p:nvSpPr>
        <p:spPr>
          <a:xfrm>
            <a:off x="386364" y="0"/>
            <a:ext cx="8305800" cy="1143000"/>
          </a:xfrm>
          <a:extLst/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Опасные воздействия</a:t>
            </a:r>
            <a:endParaRPr lang="ru-RU" dirty="0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fld id="{695D1DE6-62BB-44EF-B491-AAF115AB7E4B}" type="slidenum">
              <a:rPr lang="ru-RU" b="1" smtClean="0">
                <a:solidFill>
                  <a:srgbClr val="000000"/>
                </a:solidFill>
                <a:latin typeface="Arial" pitchFamily="34" charset="0"/>
              </a:rPr>
              <a:pPr/>
              <a:t>42</a:t>
            </a:fld>
            <a:endParaRPr lang="ru-RU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2306" name="Rectangle 99"/>
          <p:cNvSpPr>
            <a:spLocks noChangeArrowheads="1"/>
          </p:cNvSpPr>
          <p:nvPr/>
        </p:nvSpPr>
        <p:spPr bwMode="auto">
          <a:xfrm>
            <a:off x="307975" y="1066800"/>
            <a:ext cx="8461375" cy="449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333399"/>
                </a:solidFill>
                <a:latin typeface="Arial" pitchFamily="34" charset="0"/>
              </a:rPr>
              <a:t>Дискеты</a:t>
            </a:r>
            <a:r>
              <a:rPr lang="ru-RU" sz="2800">
                <a:solidFill>
                  <a:srgbClr val="000000"/>
                </a:solidFill>
                <a:latin typeface="Arial" pitchFamily="34" charset="0"/>
              </a:rPr>
              <a:t> (ГМД = гибкие магнитные диски)</a:t>
            </a:r>
            <a:r>
              <a:rPr lang="ru-RU" sz="2800" b="1">
                <a:solidFill>
                  <a:srgbClr val="333399"/>
                </a:solidFill>
                <a:latin typeface="Arial" pitchFamily="34" charset="0"/>
              </a:rPr>
              <a:t>:</a:t>
            </a:r>
          </a:p>
          <a:p>
            <a:pPr lvl="1" eaLnBrk="1" hangingPunct="1">
              <a:spcBef>
                <a:spcPct val="20000"/>
              </a:spcBef>
            </a:pPr>
            <a:r>
              <a:rPr lang="ru-RU" sz="2800">
                <a:solidFill>
                  <a:srgbClr val="000000"/>
                </a:solidFill>
                <a:latin typeface="Arial" pitchFamily="34" charset="0"/>
              </a:rPr>
              <a:t>магнитные поля, грязь, температура</a:t>
            </a:r>
            <a:endParaRPr lang="en-US" sz="2800">
              <a:solidFill>
                <a:srgbClr val="000000"/>
              </a:solidFill>
              <a:latin typeface="Arial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333399"/>
                </a:solidFill>
                <a:latin typeface="Arial" pitchFamily="34" charset="0"/>
              </a:rPr>
              <a:t>Винчестеры </a:t>
            </a:r>
            <a:r>
              <a:rPr lang="ru-RU" sz="2800">
                <a:solidFill>
                  <a:srgbClr val="000000"/>
                </a:solidFill>
                <a:latin typeface="Arial" pitchFamily="34" charset="0"/>
              </a:rPr>
              <a:t>(ЖМД = жесткие магнитные диски):</a:t>
            </a:r>
          </a:p>
          <a:p>
            <a:pPr lvl="1" eaLnBrk="1" hangingPunct="1">
              <a:spcBef>
                <a:spcPct val="20000"/>
              </a:spcBef>
            </a:pPr>
            <a:r>
              <a:rPr lang="ru-RU" sz="2800">
                <a:solidFill>
                  <a:srgbClr val="000000"/>
                </a:solidFill>
                <a:latin typeface="Arial" pitchFamily="34" charset="0"/>
              </a:rPr>
              <a:t>магнитные поля, удары, вибрация</a:t>
            </a:r>
            <a:endParaRPr lang="en-US" sz="2800">
              <a:solidFill>
                <a:srgbClr val="000000"/>
              </a:solidFill>
              <a:latin typeface="Arial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800" b="1">
                <a:solidFill>
                  <a:srgbClr val="333399"/>
                </a:solidFill>
                <a:latin typeface="Arial" pitchFamily="34" charset="0"/>
              </a:rPr>
              <a:t>CD, DVD-</a:t>
            </a:r>
            <a:r>
              <a:rPr lang="ru-RU" sz="2800" b="1">
                <a:solidFill>
                  <a:srgbClr val="333399"/>
                </a:solidFill>
                <a:latin typeface="Arial" pitchFamily="34" charset="0"/>
              </a:rPr>
              <a:t>диски:</a:t>
            </a:r>
          </a:p>
          <a:p>
            <a:pPr lvl="1" eaLnBrk="1" hangingPunct="1">
              <a:spcBef>
                <a:spcPct val="20000"/>
              </a:spcBef>
            </a:pPr>
            <a:r>
              <a:rPr lang="ru-RU" sz="2800">
                <a:solidFill>
                  <a:srgbClr val="000000"/>
                </a:solidFill>
                <a:latin typeface="Arial" pitchFamily="34" charset="0"/>
              </a:rPr>
              <a:t>царапины, грязь</a:t>
            </a:r>
            <a:endParaRPr lang="en-US" sz="2800">
              <a:solidFill>
                <a:srgbClr val="000000"/>
              </a:solidFill>
              <a:latin typeface="Arial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800" b="1">
                <a:solidFill>
                  <a:srgbClr val="333399"/>
                </a:solidFill>
                <a:latin typeface="Arial" pitchFamily="34" charset="0"/>
              </a:rPr>
              <a:t>Flash-</a:t>
            </a:r>
            <a:r>
              <a:rPr lang="ru-RU" sz="2800" b="1">
                <a:solidFill>
                  <a:srgbClr val="333399"/>
                </a:solidFill>
                <a:latin typeface="Arial" pitchFamily="34" charset="0"/>
              </a:rPr>
              <a:t>диски:</a:t>
            </a:r>
          </a:p>
          <a:p>
            <a:pPr lvl="1" eaLnBrk="1" hangingPunct="1">
              <a:spcBef>
                <a:spcPct val="20000"/>
              </a:spcBef>
            </a:pPr>
            <a:r>
              <a:rPr lang="ru-RU" sz="2800">
                <a:solidFill>
                  <a:srgbClr val="000000"/>
                </a:solidFill>
                <a:latin typeface="Arial" pitchFamily="34" charset="0"/>
              </a:rPr>
              <a:t>сбои питания, отсоединение во время записи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3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3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3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3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382000" cy="1143000"/>
          </a:xfrm>
        </p:spPr>
        <p:txBody>
          <a:bodyPr/>
          <a:lstStyle/>
          <a:p>
            <a:pPr algn="dist" eaLnBrk="1" hangingPunct="1"/>
            <a:r>
              <a:rPr lang="ru-RU" sz="5400" b="1" smtClean="0">
                <a:latin typeface="Crystal" pitchFamily="82" charset="0"/>
              </a:rPr>
              <a:t>Магистраль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>
          <a:xfrm>
            <a:off x="152400" y="1981200"/>
            <a:ext cx="8839200" cy="4114800"/>
          </a:xfrm>
        </p:spPr>
        <p:txBody>
          <a:bodyPr/>
          <a:lstStyle/>
          <a:p>
            <a:pPr eaLnBrk="1" hangingPunct="1"/>
            <a:r>
              <a:rPr lang="ru-RU" smtClean="0"/>
              <a:t>Физически </a:t>
            </a:r>
            <a:r>
              <a:rPr lang="ru-RU" u="sng" smtClean="0"/>
              <a:t>магистраль</a:t>
            </a:r>
            <a:r>
              <a:rPr lang="ru-RU" smtClean="0"/>
              <a:t> представляет собой многопроводную линию с гнездами для подключения электронных схем. Совокупность проводов магистрали разделяется на отдельные группы: </a:t>
            </a:r>
            <a:r>
              <a:rPr lang="ru-RU" i="1" smtClean="0"/>
              <a:t>шину адреса, шину данных и шину управления. 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1434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D2A129FB-6D83-4BB8-ADB4-B933933FAD54}" type="slidenum">
              <a:rPr lang="ru-RU" smtClean="0"/>
              <a:pPr lvl="1"/>
              <a:t>5</a:t>
            </a:fld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82000" cy="1143000"/>
          </a:xfrm>
        </p:spPr>
        <p:txBody>
          <a:bodyPr/>
          <a:lstStyle/>
          <a:p>
            <a:pPr algn="dist" eaLnBrk="1" hangingPunct="1"/>
            <a:r>
              <a:rPr lang="ru-RU" sz="5400" b="1" smtClean="0">
                <a:latin typeface="Crystal" pitchFamily="82" charset="0"/>
              </a:rPr>
              <a:t>Магистраль</a:t>
            </a:r>
          </a:p>
        </p:txBody>
      </p:sp>
      <p:sp>
        <p:nvSpPr>
          <p:cNvPr id="3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15364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4DEE1182-362F-49AC-B643-118E97AAB90D}" type="slidenum">
              <a:rPr lang="ru-RU" smtClean="0"/>
              <a:pPr lvl="1"/>
              <a:t>6</a:t>
            </a:fld>
            <a:endParaRPr lang="ru-RU" smtClean="0">
              <a:latin typeface="Times New Roman" pitchFamily="18" charset="0"/>
            </a:endParaRP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228600" y="5181600"/>
            <a:ext cx="2057400" cy="914400"/>
            <a:chOff x="144" y="3264"/>
            <a:chExt cx="1296" cy="576"/>
          </a:xfrm>
        </p:grpSpPr>
        <p:sp>
          <p:nvSpPr>
            <p:cNvPr id="15395" name="Rectangle 8"/>
            <p:cNvSpPr>
              <a:spLocks noChangeArrowheads="1"/>
            </p:cNvSpPr>
            <p:nvPr/>
          </p:nvSpPr>
          <p:spPr bwMode="auto">
            <a:xfrm>
              <a:off x="192" y="3264"/>
              <a:ext cx="1200" cy="5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6" name="Text Box 18"/>
            <p:cNvSpPr txBox="1">
              <a:spLocks noChangeArrowheads="1"/>
            </p:cNvSpPr>
            <p:nvPr/>
          </p:nvSpPr>
          <p:spPr bwMode="auto">
            <a:xfrm>
              <a:off x="144" y="3312"/>
              <a:ext cx="129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Impac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Impac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УСТРОЙСТВА ВВОДА</a:t>
              </a:r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2438400" y="5181600"/>
            <a:ext cx="1981200" cy="914400"/>
            <a:chOff x="1536" y="3264"/>
            <a:chExt cx="1248" cy="576"/>
          </a:xfrm>
        </p:grpSpPr>
        <p:sp>
          <p:nvSpPr>
            <p:cNvPr id="15393" name="Rectangle 9"/>
            <p:cNvSpPr>
              <a:spLocks noChangeArrowheads="1"/>
            </p:cNvSpPr>
            <p:nvPr/>
          </p:nvSpPr>
          <p:spPr bwMode="auto">
            <a:xfrm>
              <a:off x="1584" y="3264"/>
              <a:ext cx="1200" cy="5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4" name="Text Box 19"/>
            <p:cNvSpPr txBox="1">
              <a:spLocks noChangeArrowheads="1"/>
            </p:cNvSpPr>
            <p:nvPr/>
          </p:nvSpPr>
          <p:spPr bwMode="auto">
            <a:xfrm>
              <a:off x="1536" y="3312"/>
              <a:ext cx="124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Impac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Impac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 sz="2000">
                  <a:latin typeface="Times New Roman" pitchFamily="18" charset="0"/>
                </a:rPr>
                <a:t>Долговременная память</a:t>
              </a:r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4724400" y="5181600"/>
            <a:ext cx="1981200" cy="914400"/>
            <a:chOff x="2976" y="3264"/>
            <a:chExt cx="1248" cy="576"/>
          </a:xfrm>
        </p:grpSpPr>
        <p:sp>
          <p:nvSpPr>
            <p:cNvPr id="15391" name="Rectangle 10"/>
            <p:cNvSpPr>
              <a:spLocks noChangeArrowheads="1"/>
            </p:cNvSpPr>
            <p:nvPr/>
          </p:nvSpPr>
          <p:spPr bwMode="auto">
            <a:xfrm>
              <a:off x="3024" y="3264"/>
              <a:ext cx="1200" cy="5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2" name="Text Box 20"/>
            <p:cNvSpPr txBox="1">
              <a:spLocks noChangeArrowheads="1"/>
            </p:cNvSpPr>
            <p:nvPr/>
          </p:nvSpPr>
          <p:spPr bwMode="auto">
            <a:xfrm>
              <a:off x="2976" y="3312"/>
              <a:ext cx="124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Impac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Impac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УСТРОЙСТВА</a:t>
              </a:r>
              <a:r>
                <a:rPr lang="ru-RU">
                  <a:latin typeface="Times New Roman" pitchFamily="18" charset="0"/>
                </a:rPr>
                <a:t> </a:t>
              </a:r>
              <a:r>
                <a:rPr lang="ru-RU" sz="2000" b="1">
                  <a:latin typeface="Times New Roman" pitchFamily="18" charset="0"/>
                </a:rPr>
                <a:t>ВЫВОДА</a:t>
              </a:r>
            </a:p>
          </p:txBody>
        </p:sp>
      </p:grpSp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6858000" y="5181600"/>
            <a:ext cx="2133600" cy="914400"/>
            <a:chOff x="4320" y="3264"/>
            <a:chExt cx="1344" cy="576"/>
          </a:xfrm>
        </p:grpSpPr>
        <p:sp>
          <p:nvSpPr>
            <p:cNvPr id="15389" name="Rectangle 11"/>
            <p:cNvSpPr>
              <a:spLocks noChangeArrowheads="1"/>
            </p:cNvSpPr>
            <p:nvPr/>
          </p:nvSpPr>
          <p:spPr bwMode="auto">
            <a:xfrm>
              <a:off x="4416" y="3264"/>
              <a:ext cx="1200" cy="5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0" name="Text Box 21"/>
            <p:cNvSpPr txBox="1">
              <a:spLocks noChangeArrowheads="1"/>
            </p:cNvSpPr>
            <p:nvPr/>
          </p:nvSpPr>
          <p:spPr bwMode="auto">
            <a:xfrm>
              <a:off x="4320" y="3312"/>
              <a:ext cx="134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Impac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Impac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СЕТЕВЫЕ УСТРОЙСТВА</a:t>
              </a:r>
            </a:p>
          </p:txBody>
        </p:sp>
      </p:grpSp>
      <p:sp>
        <p:nvSpPr>
          <p:cNvPr id="15369" name="Line 22"/>
          <p:cNvSpPr>
            <a:spLocks noChangeShapeType="1"/>
          </p:cNvSpPr>
          <p:nvPr/>
        </p:nvSpPr>
        <p:spPr bwMode="auto">
          <a:xfrm>
            <a:off x="1600200" y="2819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0" name="Line 23"/>
          <p:cNvSpPr>
            <a:spLocks noChangeShapeType="1"/>
          </p:cNvSpPr>
          <p:nvPr/>
        </p:nvSpPr>
        <p:spPr bwMode="auto">
          <a:xfrm>
            <a:off x="7391400" y="2819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1" name="Line 24"/>
          <p:cNvSpPr>
            <a:spLocks noChangeShapeType="1"/>
          </p:cNvSpPr>
          <p:nvPr/>
        </p:nvSpPr>
        <p:spPr bwMode="auto">
          <a:xfrm>
            <a:off x="1219200" y="4572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2" name="Line 25"/>
          <p:cNvSpPr>
            <a:spLocks noChangeShapeType="1"/>
          </p:cNvSpPr>
          <p:nvPr/>
        </p:nvSpPr>
        <p:spPr bwMode="auto">
          <a:xfrm>
            <a:off x="3429000" y="4572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3" name="Line 26"/>
          <p:cNvSpPr>
            <a:spLocks noChangeShapeType="1"/>
          </p:cNvSpPr>
          <p:nvPr/>
        </p:nvSpPr>
        <p:spPr bwMode="auto">
          <a:xfrm>
            <a:off x="5791200" y="4648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4" name="Line 27"/>
          <p:cNvSpPr>
            <a:spLocks noChangeShapeType="1"/>
          </p:cNvSpPr>
          <p:nvPr/>
        </p:nvSpPr>
        <p:spPr bwMode="auto">
          <a:xfrm>
            <a:off x="7924800" y="4572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304800" y="1905000"/>
            <a:ext cx="2971800" cy="914400"/>
            <a:chOff x="192" y="1200"/>
            <a:chExt cx="1872" cy="576"/>
          </a:xfrm>
        </p:grpSpPr>
        <p:sp>
          <p:nvSpPr>
            <p:cNvPr id="15387" name="Rectangle 6"/>
            <p:cNvSpPr>
              <a:spLocks noChangeArrowheads="1"/>
            </p:cNvSpPr>
            <p:nvPr/>
          </p:nvSpPr>
          <p:spPr bwMode="auto">
            <a:xfrm>
              <a:off x="192" y="1200"/>
              <a:ext cx="1872" cy="576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8" name="Text Box 28"/>
            <p:cNvSpPr txBox="1">
              <a:spLocks noChangeArrowheads="1"/>
            </p:cNvSpPr>
            <p:nvPr/>
          </p:nvSpPr>
          <p:spPr bwMode="auto">
            <a:xfrm>
              <a:off x="288" y="1344"/>
              <a:ext cx="163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Impac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Impac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 sz="2400" b="1">
                  <a:solidFill>
                    <a:srgbClr val="FFCC00"/>
                  </a:solidFill>
                  <a:latin typeface="Times New Roman" pitchFamily="18" charset="0"/>
                </a:rPr>
                <a:t>ПРОЦЕССОР</a:t>
              </a:r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5943600" y="1905000"/>
            <a:ext cx="2971800" cy="914400"/>
            <a:chOff x="3744" y="1200"/>
            <a:chExt cx="1872" cy="576"/>
          </a:xfrm>
        </p:grpSpPr>
        <p:sp>
          <p:nvSpPr>
            <p:cNvPr id="15385" name="Rectangle 7"/>
            <p:cNvSpPr>
              <a:spLocks noChangeArrowheads="1"/>
            </p:cNvSpPr>
            <p:nvPr/>
          </p:nvSpPr>
          <p:spPr bwMode="auto">
            <a:xfrm>
              <a:off x="3744" y="1200"/>
              <a:ext cx="1872" cy="576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6" name="Text Box 29"/>
            <p:cNvSpPr txBox="1">
              <a:spLocks noChangeArrowheads="1"/>
            </p:cNvSpPr>
            <p:nvPr/>
          </p:nvSpPr>
          <p:spPr bwMode="auto">
            <a:xfrm>
              <a:off x="3840" y="1200"/>
              <a:ext cx="1632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Impac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Impac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 sz="2400" b="1">
                  <a:solidFill>
                    <a:srgbClr val="FFCC00"/>
                  </a:solidFill>
                  <a:latin typeface="Times New Roman" pitchFamily="18" charset="0"/>
                </a:rPr>
                <a:t>ВНУТРЕННЯЯ ПАМЯТЬ</a:t>
              </a:r>
            </a:p>
          </p:txBody>
        </p:sp>
      </p:grpSp>
      <p:grpSp>
        <p:nvGrpSpPr>
          <p:cNvPr id="8" name="Group 31"/>
          <p:cNvGrpSpPr>
            <a:grpSpLocks/>
          </p:cNvGrpSpPr>
          <p:nvPr/>
        </p:nvGrpSpPr>
        <p:grpSpPr bwMode="auto">
          <a:xfrm>
            <a:off x="304800" y="3200400"/>
            <a:ext cx="8610600" cy="1371600"/>
            <a:chOff x="192" y="2016"/>
            <a:chExt cx="5424" cy="864"/>
          </a:xfrm>
        </p:grpSpPr>
        <p:sp>
          <p:nvSpPr>
            <p:cNvPr id="15378" name="Rectangle 5"/>
            <p:cNvSpPr>
              <a:spLocks noChangeArrowheads="1"/>
            </p:cNvSpPr>
            <p:nvPr/>
          </p:nvSpPr>
          <p:spPr bwMode="auto">
            <a:xfrm>
              <a:off x="192" y="2016"/>
              <a:ext cx="5424" cy="86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9" name="Line 12"/>
            <p:cNvSpPr>
              <a:spLocks noChangeShapeType="1"/>
            </p:cNvSpPr>
            <p:nvPr/>
          </p:nvSpPr>
          <p:spPr bwMode="auto">
            <a:xfrm>
              <a:off x="192" y="2304"/>
              <a:ext cx="30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80" name="Line 13"/>
            <p:cNvSpPr>
              <a:spLocks noChangeShapeType="1"/>
            </p:cNvSpPr>
            <p:nvPr/>
          </p:nvSpPr>
          <p:spPr bwMode="auto">
            <a:xfrm>
              <a:off x="192" y="2592"/>
              <a:ext cx="30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81" name="Text Box 14"/>
            <p:cNvSpPr txBox="1">
              <a:spLocks noChangeArrowheads="1"/>
            </p:cNvSpPr>
            <p:nvPr/>
          </p:nvSpPr>
          <p:spPr bwMode="auto">
            <a:xfrm>
              <a:off x="3504" y="2304"/>
              <a:ext cx="1968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Impac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Impac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 sz="2800" b="1">
                  <a:solidFill>
                    <a:schemeClr val="bg2"/>
                  </a:solidFill>
                  <a:latin typeface="AG_Cooper" pitchFamily="34" charset="0"/>
                </a:rPr>
                <a:t>МАГИСТРАЛЬ</a:t>
              </a:r>
            </a:p>
          </p:txBody>
        </p:sp>
        <p:sp>
          <p:nvSpPr>
            <p:cNvPr id="15382" name="Text Box 15"/>
            <p:cNvSpPr txBox="1">
              <a:spLocks noChangeArrowheads="1"/>
            </p:cNvSpPr>
            <p:nvPr/>
          </p:nvSpPr>
          <p:spPr bwMode="auto">
            <a:xfrm>
              <a:off x="240" y="2016"/>
              <a:ext cx="268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Impac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Impac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ru-RU" sz="2000" b="1">
                  <a:solidFill>
                    <a:schemeClr val="bg1"/>
                  </a:solidFill>
                  <a:latin typeface="Times New Roman" pitchFamily="18" charset="0"/>
                </a:rPr>
                <a:t>ШИННА ДАННЫХ</a:t>
              </a:r>
            </a:p>
          </p:txBody>
        </p:sp>
        <p:sp>
          <p:nvSpPr>
            <p:cNvPr id="15383" name="Text Box 17"/>
            <p:cNvSpPr txBox="1">
              <a:spLocks noChangeArrowheads="1"/>
            </p:cNvSpPr>
            <p:nvPr/>
          </p:nvSpPr>
          <p:spPr bwMode="auto">
            <a:xfrm>
              <a:off x="240" y="2592"/>
              <a:ext cx="268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Impac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Impac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ru-RU" sz="2000" b="1">
                  <a:solidFill>
                    <a:schemeClr val="bg1"/>
                  </a:solidFill>
                  <a:latin typeface="Times New Roman" pitchFamily="18" charset="0"/>
                </a:rPr>
                <a:t>ШИННА УПРАВЛЕНИЯ</a:t>
              </a:r>
            </a:p>
          </p:txBody>
        </p:sp>
        <p:sp>
          <p:nvSpPr>
            <p:cNvPr id="15384" name="Text Box 16"/>
            <p:cNvSpPr txBox="1">
              <a:spLocks noChangeArrowheads="1"/>
            </p:cNvSpPr>
            <p:nvPr/>
          </p:nvSpPr>
          <p:spPr bwMode="auto">
            <a:xfrm>
              <a:off x="240" y="2304"/>
              <a:ext cx="268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Impact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Impact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Impact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Impact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ru-RU" sz="2000" b="1">
                  <a:solidFill>
                    <a:schemeClr val="bg1"/>
                  </a:solidFill>
                  <a:latin typeface="Times New Roman" pitchFamily="18" charset="0"/>
                </a:rPr>
                <a:t>ШИННА АДРЕСА</a:t>
              </a:r>
            </a:p>
          </p:txBody>
        </p:sp>
      </p:grp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458200" cy="1143000"/>
          </a:xfrm>
          <a:noFill/>
        </p:spPr>
        <p:txBody>
          <a:bodyPr/>
          <a:lstStyle/>
          <a:p>
            <a:pPr algn="dist" eaLnBrk="1" hangingPunct="1"/>
            <a:r>
              <a:rPr lang="ru-RU" sz="5400" b="1" smtClean="0">
                <a:latin typeface="Crystal" pitchFamily="82" charset="0"/>
              </a:rPr>
              <a:t>Магистраль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idx="1"/>
          </p:nvPr>
        </p:nvSpPr>
        <p:spPr>
          <a:xfrm>
            <a:off x="2133600" y="1447800"/>
            <a:ext cx="4953000" cy="609600"/>
          </a:xfrm>
          <a:solidFill>
            <a:schemeClr val="accent2"/>
          </a:solidFill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solidFill>
                  <a:schemeClr val="bg1"/>
                </a:solidFill>
                <a:latin typeface="AGHelveticaCyr" pitchFamily="34" charset="0"/>
              </a:rPr>
              <a:t>ШИНА ДАННЫХ</a:t>
            </a:r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1638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3A4CB704-DBA2-4FC9-80B0-DBEF6C28A863}" type="slidenum">
              <a:rPr lang="ru-RU" smtClean="0"/>
              <a:pPr lvl="1"/>
              <a:t>7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228600" y="2209800"/>
            <a:ext cx="86106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800">
                <a:latin typeface="Times New Roman" pitchFamily="18" charset="0"/>
              </a:rPr>
              <a:t>По этой шине данные передаются между различными устройствами.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400800" y="3505200"/>
            <a:ext cx="23622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800">
                <a:latin typeface="Times New Roman" pitchFamily="18" charset="0"/>
              </a:rPr>
              <a:t>Оперативная память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04800" y="3505200"/>
            <a:ext cx="2590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800">
                <a:latin typeface="Times New Roman" pitchFamily="18" charset="0"/>
              </a:rPr>
              <a:t>Оперативная</a:t>
            </a:r>
            <a:r>
              <a:rPr lang="ru-RU">
                <a:latin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</a:rPr>
              <a:t>память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3733800" y="3733800"/>
            <a:ext cx="1828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800">
                <a:latin typeface="Times New Roman" pitchFamily="18" charset="0"/>
              </a:rPr>
              <a:t>Процессор</a:t>
            </a:r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>
            <a:off x="2743200" y="4038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>
            <a:off x="5562600" y="40386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0" y="4648200"/>
            <a:ext cx="9144000" cy="376238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dist"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  <a:latin typeface="Times New Roman" pitchFamily="18" charset="0"/>
              </a:rPr>
              <a:t>ХАРАКТЕРИСТИКА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838200" y="5181600"/>
            <a:ext cx="7315200" cy="457200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FFFF66"/>
                </a:solidFill>
                <a:latin typeface="Times New Roman" pitchFamily="18" charset="0"/>
              </a:rPr>
              <a:t>Разрядность шины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58" presetID="37" presetClass="entr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65" presetID="2" presetClass="entr" presetSubtype="12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/>
      <p:bldP spid="11274" grpId="0"/>
      <p:bldP spid="11275" grpId="0"/>
      <p:bldP spid="11276" grpId="0"/>
      <p:bldP spid="11277" grpId="0" animBg="1"/>
      <p:bldP spid="11278" grpId="0" animBg="1"/>
      <p:bldP spid="11280" grpId="0" animBg="1"/>
      <p:bldP spid="1128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80375" cy="1143000"/>
          </a:xfrm>
          <a:noFill/>
        </p:spPr>
        <p:txBody>
          <a:bodyPr/>
          <a:lstStyle/>
          <a:p>
            <a:pPr algn="dist" eaLnBrk="1" hangingPunct="1"/>
            <a:r>
              <a:rPr lang="ru-RU" sz="5400" b="1" smtClean="0">
                <a:latin typeface="Crystal" pitchFamily="82" charset="0"/>
              </a:rPr>
              <a:t>Магистраль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447800"/>
            <a:ext cx="4953000" cy="609600"/>
          </a:xfrm>
          <a:solidFill>
            <a:schemeClr val="accent2"/>
          </a:solidFill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solidFill>
                  <a:schemeClr val="bg1"/>
                </a:solidFill>
                <a:latin typeface="AGHelveticaCyr" pitchFamily="34" charset="0"/>
              </a:rPr>
              <a:t>ШИНА АДРЕСА</a:t>
            </a:r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1741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862A212B-C33D-41ED-9AF0-0D83091CEB7E}" type="slidenum">
              <a:rPr lang="ru-RU" smtClean="0"/>
              <a:pPr lvl="1"/>
              <a:t>8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17414" name="Text Box 4"/>
          <p:cNvSpPr txBox="1">
            <a:spLocks noChangeArrowheads="1"/>
          </p:cNvSpPr>
          <p:nvPr/>
        </p:nvSpPr>
        <p:spPr bwMode="auto">
          <a:xfrm>
            <a:off x="228600" y="2209800"/>
            <a:ext cx="86106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800">
                <a:latin typeface="Times New Roman" pitchFamily="18" charset="0"/>
              </a:rPr>
              <a:t>Выбор устройства, откуда и куда пересылаются данные, производит процессор.</a:t>
            </a:r>
          </a:p>
        </p:txBody>
      </p:sp>
      <p:sp>
        <p:nvSpPr>
          <p:cNvPr id="17415" name="Text Box 10"/>
          <p:cNvSpPr txBox="1">
            <a:spLocks noChangeArrowheads="1"/>
          </p:cNvSpPr>
          <p:nvPr/>
        </p:nvSpPr>
        <p:spPr bwMode="auto">
          <a:xfrm>
            <a:off x="0" y="4572000"/>
            <a:ext cx="9144000" cy="376238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dist"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  <a:latin typeface="Times New Roman" pitchFamily="18" charset="0"/>
              </a:rPr>
              <a:t>ХАРАКТЕРИСТИКА</a:t>
            </a:r>
          </a:p>
        </p:txBody>
      </p:sp>
      <p:sp>
        <p:nvSpPr>
          <p:cNvPr id="17416" name="Text Box 11"/>
          <p:cNvSpPr txBox="1">
            <a:spLocks noChangeArrowheads="1"/>
          </p:cNvSpPr>
          <p:nvPr/>
        </p:nvSpPr>
        <p:spPr bwMode="auto">
          <a:xfrm>
            <a:off x="838200" y="5181600"/>
            <a:ext cx="7315200" cy="457200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FFFF66"/>
                </a:solidFill>
                <a:latin typeface="Times New Roman" pitchFamily="18" charset="0"/>
              </a:rPr>
              <a:t>Разрядность шины адреса</a:t>
            </a:r>
          </a:p>
        </p:txBody>
      </p:sp>
      <p:sp>
        <p:nvSpPr>
          <p:cNvPr id="17417" name="Text Box 12"/>
          <p:cNvSpPr txBox="1">
            <a:spLocks noChangeArrowheads="1"/>
          </p:cNvSpPr>
          <p:nvPr/>
        </p:nvSpPr>
        <p:spPr bwMode="auto">
          <a:xfrm>
            <a:off x="0" y="3124200"/>
            <a:ext cx="9144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Каждое устройство имеет свой адрес.</a:t>
            </a:r>
          </a:p>
        </p:txBody>
      </p:sp>
      <p:sp>
        <p:nvSpPr>
          <p:cNvPr id="17418" name="Text Box 13"/>
          <p:cNvSpPr txBox="1">
            <a:spLocks noChangeArrowheads="1"/>
          </p:cNvSpPr>
          <p:nvPr/>
        </p:nvSpPr>
        <p:spPr bwMode="auto">
          <a:xfrm>
            <a:off x="0" y="3581400"/>
            <a:ext cx="91440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800">
                <a:latin typeface="Times New Roman" pitchFamily="18" charset="0"/>
              </a:rPr>
              <a:t>Адрес передается по этой шине, причем в одном направлении: от процессора к устройствам</a:t>
            </a:r>
          </a:p>
        </p:txBody>
      </p:sp>
      <p:sp>
        <p:nvSpPr>
          <p:cNvPr id="17419" name="Text Box 14"/>
          <p:cNvSpPr txBox="1">
            <a:spLocks noChangeArrowheads="1"/>
          </p:cNvSpPr>
          <p:nvPr/>
        </p:nvSpPr>
        <p:spPr bwMode="auto">
          <a:xfrm>
            <a:off x="762000" y="5791200"/>
            <a:ext cx="746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400">
                <a:solidFill>
                  <a:schemeClr val="accent2"/>
                </a:solidFill>
                <a:latin typeface="Times New Roman" pitchFamily="18" charset="0"/>
              </a:rPr>
              <a:t>Определяется объемом адресуемой памяти. (36 бит.)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229600" cy="1143000"/>
          </a:xfrm>
          <a:noFill/>
        </p:spPr>
        <p:txBody>
          <a:bodyPr/>
          <a:lstStyle/>
          <a:p>
            <a:pPr algn="dist" eaLnBrk="1" hangingPunct="1"/>
            <a:r>
              <a:rPr lang="ru-RU" sz="5400" b="1" smtClean="0">
                <a:latin typeface="Crystal" pitchFamily="82" charset="0"/>
              </a:rPr>
              <a:t>Магистраль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447800"/>
            <a:ext cx="4953000" cy="609600"/>
          </a:xfrm>
          <a:solidFill>
            <a:schemeClr val="accent2"/>
          </a:solidFill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>
                <a:solidFill>
                  <a:schemeClr val="bg1"/>
                </a:solidFill>
                <a:latin typeface="AGHelveticaCyr" pitchFamily="34" charset="0"/>
              </a:rPr>
              <a:t>ШИНА УПРАВЛЕНИЯ</a:t>
            </a:r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Устройство компьютера</a:t>
            </a:r>
          </a:p>
        </p:txBody>
      </p:sp>
      <p:sp>
        <p:nvSpPr>
          <p:cNvPr id="1843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marL="342900" indent="-342900">
              <a:defRPr>
                <a:solidFill>
                  <a:schemeClr val="tx1"/>
                </a:solidFill>
                <a:latin typeface="Impact" pitchFamily="34" charset="0"/>
              </a:defRPr>
            </a:lvl1pPr>
            <a:lvl2pPr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lvl="1"/>
            <a:fld id="{C36BD900-3A8C-400A-92D7-64D0C5148884}" type="slidenum">
              <a:rPr lang="ru-RU" smtClean="0"/>
              <a:pPr lvl="1"/>
              <a:t>9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18438" name="Text Box 10"/>
          <p:cNvSpPr txBox="1">
            <a:spLocks noChangeArrowheads="1"/>
          </p:cNvSpPr>
          <p:nvPr/>
        </p:nvSpPr>
        <p:spPr bwMode="auto">
          <a:xfrm>
            <a:off x="609600" y="2819400"/>
            <a:ext cx="80772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dist">
              <a:spcBef>
                <a:spcPct val="50000"/>
              </a:spcBef>
            </a:pPr>
            <a:r>
              <a:rPr lang="ru-RU" sz="2800">
                <a:latin typeface="Times New Roman" pitchFamily="18" charset="0"/>
              </a:rPr>
              <a:t>По шине управления передаются </a:t>
            </a:r>
            <a:r>
              <a:rPr lang="ru-RU" sz="2800" i="1">
                <a:latin typeface="Times New Roman" pitchFamily="18" charset="0"/>
              </a:rPr>
              <a:t>сигналы</a:t>
            </a:r>
            <a:r>
              <a:rPr lang="ru-RU" sz="2800">
                <a:latin typeface="Times New Roman" pitchFamily="18" charset="0"/>
              </a:rPr>
              <a:t>, определяющие характер обмена информации.</a:t>
            </a:r>
          </a:p>
        </p:txBody>
      </p:sp>
      <p:sp>
        <p:nvSpPr>
          <p:cNvPr id="18439" name="Text Box 11"/>
          <p:cNvSpPr txBox="1">
            <a:spLocks noChangeArrowheads="1"/>
          </p:cNvSpPr>
          <p:nvPr/>
        </p:nvSpPr>
        <p:spPr bwMode="auto">
          <a:xfrm>
            <a:off x="1981200" y="4038600"/>
            <a:ext cx="579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3200">
                <a:latin typeface="Times New Roman" pitchFamily="18" charset="0"/>
              </a:rPr>
              <a:t>Что делать с информацией?</a:t>
            </a:r>
          </a:p>
        </p:txBody>
      </p:sp>
      <p:sp>
        <p:nvSpPr>
          <p:cNvPr id="18440" name="Line 12"/>
          <p:cNvSpPr>
            <a:spLocks noChangeShapeType="1"/>
          </p:cNvSpPr>
          <p:nvPr/>
        </p:nvSpPr>
        <p:spPr bwMode="auto">
          <a:xfrm flipH="1">
            <a:off x="3124200" y="48006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1" name="Line 13"/>
          <p:cNvSpPr>
            <a:spLocks noChangeShapeType="1"/>
          </p:cNvSpPr>
          <p:nvPr/>
        </p:nvSpPr>
        <p:spPr bwMode="auto">
          <a:xfrm>
            <a:off x="5867400" y="48006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2" name="Text Box 14"/>
          <p:cNvSpPr txBox="1">
            <a:spLocks noChangeArrowheads="1"/>
          </p:cNvSpPr>
          <p:nvPr/>
        </p:nvSpPr>
        <p:spPr bwMode="auto">
          <a:xfrm>
            <a:off x="1676400" y="5410200"/>
            <a:ext cx="2667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800">
                <a:latin typeface="Times New Roman" pitchFamily="18" charset="0"/>
              </a:rPr>
              <a:t>Записывать</a:t>
            </a:r>
            <a:r>
              <a:rPr lang="ru-RU">
                <a:latin typeface="Times New Roman" pitchFamily="18" charset="0"/>
              </a:rPr>
              <a:t> </a:t>
            </a:r>
          </a:p>
        </p:txBody>
      </p:sp>
      <p:sp>
        <p:nvSpPr>
          <p:cNvPr id="18443" name="Text Box 15"/>
          <p:cNvSpPr txBox="1">
            <a:spLocks noChangeArrowheads="1"/>
          </p:cNvSpPr>
          <p:nvPr/>
        </p:nvSpPr>
        <p:spPr bwMode="auto">
          <a:xfrm>
            <a:off x="5410200" y="5410200"/>
            <a:ext cx="2438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Impac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mpac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mpac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mpac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mpac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mpact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800">
                <a:latin typeface="Times New Roman" pitchFamily="18" charset="0"/>
              </a:rPr>
              <a:t>Считывать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1157</TotalTime>
  <Words>1357</Words>
  <Application>Microsoft Office PowerPoint</Application>
  <PresentationFormat>Экран (4:3)</PresentationFormat>
  <Paragraphs>394</Paragraphs>
  <Slides>42</Slides>
  <Notes>18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4" baseType="lpstr">
      <vt:lpstr>Поток</vt:lpstr>
      <vt:lpstr>Image</vt:lpstr>
      <vt:lpstr>Устройство компьютера</vt:lpstr>
      <vt:lpstr>Содержание</vt:lpstr>
      <vt:lpstr>Магистрально-модульный принцип построения компьютера</vt:lpstr>
      <vt:lpstr>Презентация PowerPoint</vt:lpstr>
      <vt:lpstr>Магистраль</vt:lpstr>
      <vt:lpstr>Магистраль</vt:lpstr>
      <vt:lpstr>Магистраль</vt:lpstr>
      <vt:lpstr>Магистраль</vt:lpstr>
      <vt:lpstr>Магистраль</vt:lpstr>
      <vt:lpstr>ПРОЦЕССОР</vt:lpstr>
      <vt:lpstr>ПРОЦЕССОР</vt:lpstr>
      <vt:lpstr>ПРОЦЕССОР</vt:lpstr>
      <vt:lpstr>ПРОЦЕССОР</vt:lpstr>
      <vt:lpstr>ПРОЦЕССОР</vt:lpstr>
      <vt:lpstr>Характеристики процессора</vt:lpstr>
      <vt:lpstr>Характеристики процессора</vt:lpstr>
      <vt:lpstr>Внутренняя память</vt:lpstr>
      <vt:lpstr>Внутренняя память</vt:lpstr>
      <vt:lpstr>Оперативная память</vt:lpstr>
      <vt:lpstr>Оперативная память</vt:lpstr>
      <vt:lpstr>Характеристики</vt:lpstr>
      <vt:lpstr>Характеристики</vt:lpstr>
      <vt:lpstr>Презентация PowerPoint</vt:lpstr>
      <vt:lpstr>Кэш - память</vt:lpstr>
      <vt:lpstr>Характеристики</vt:lpstr>
      <vt:lpstr>Специальная память</vt:lpstr>
      <vt:lpstr>Устройство компьютера</vt:lpstr>
      <vt:lpstr>Презентация PowerPoint</vt:lpstr>
      <vt:lpstr>Презентация PowerPoint</vt:lpstr>
      <vt:lpstr>Дискеты</vt:lpstr>
      <vt:lpstr>Дискеты</vt:lpstr>
      <vt:lpstr>ЖЕСТКИЕ МАГНИТНЫЕ ДИСКИ</vt:lpstr>
      <vt:lpstr>ХАРАКТЕРИСТИКИ</vt:lpstr>
      <vt:lpstr>Оптический-диск</vt:lpstr>
      <vt:lpstr>Лазерные CD-диски</vt:lpstr>
      <vt:lpstr>Оптический принцип считывания информации</vt:lpstr>
      <vt:lpstr>Дисковод DVD-ROM</vt:lpstr>
      <vt:lpstr>DVD-диски</vt:lpstr>
      <vt:lpstr>Blu-ray диски высокой плотности</vt:lpstr>
      <vt:lpstr>Флэш-память</vt:lpstr>
      <vt:lpstr>Сравнение типов внешней памяти</vt:lpstr>
      <vt:lpstr>Опасные воздействия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</dc:creator>
  <cp:lastModifiedBy>zotovAG</cp:lastModifiedBy>
  <cp:revision>44</cp:revision>
  <cp:lastPrinted>1601-01-01T00:00:00Z</cp:lastPrinted>
  <dcterms:created xsi:type="dcterms:W3CDTF">1601-01-01T00:00:00Z</dcterms:created>
  <dcterms:modified xsi:type="dcterms:W3CDTF">2013-01-16T19:53:43Z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