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  <p:sldMasterId id="2147483736" r:id="rId2"/>
  </p:sldMasterIdLst>
  <p:sldIdLst>
    <p:sldId id="274" r:id="rId3"/>
    <p:sldId id="275" r:id="rId4"/>
    <p:sldId id="257" r:id="rId5"/>
    <p:sldId id="268" r:id="rId6"/>
    <p:sldId id="272" r:id="rId7"/>
    <p:sldId id="261" r:id="rId8"/>
    <p:sldId id="264" r:id="rId9"/>
    <p:sldId id="273" r:id="rId10"/>
    <p:sldId id="259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2949E49D-2FFA-4E96-A9DA-7F68733E6A69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22765-4425-44ED-98B0-A8DCFE5BE422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A4D67-AE77-4FEC-A38B-5499B2793A19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1C295150-4FD7-4802-B0EB-D52217513A72}" type="datetime1">
              <a:rPr lang="en-US" smtClean="0"/>
              <a:pPr/>
              <a:t>12/21/2011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92BEB-5202-498C-89F7-BBD3BEE1B887}" type="datetime1">
              <a:rPr lang="en-US" smtClean="0"/>
              <a:pPr/>
              <a:t>12/21/2011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2B6C6-10FF-4510-A888-F0B9C6A788B0}" type="datetime1">
              <a:rPr lang="en-US" smtClean="0"/>
              <a:pPr/>
              <a:t>12/21/2011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47B31-A4E1-4FCE-8661-5EC33A675437}" type="datetime1">
              <a:rPr lang="en-US" smtClean="0"/>
              <a:pPr/>
              <a:t>12/21/2011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D832D-B7F8-4A85-B115-3F84BE9AC26D}" type="datetime1">
              <a:rPr lang="en-US" smtClean="0"/>
              <a:pPr/>
              <a:t>12/21/2011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34F3-05F7-41C1-B84E-68CE2E00C83C}" type="datetime1">
              <a:rPr lang="en-US" smtClean="0"/>
              <a:pPr/>
              <a:t>12/21/2011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47F82-2B2E-4837-B3AB-C94C672FBECB}" type="datetime1">
              <a:rPr lang="en-US" smtClean="0"/>
              <a:pPr/>
              <a:t>12/21/2011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81E57738-F4B0-48EA-9B71-E0F723F8BF6C}" type="datetime1">
              <a:rPr lang="en-US" smtClean="0"/>
              <a:pPr/>
              <a:t>12/21/2011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E6493-C6DD-43D8-AF16-FBB8D0073E60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E600D5EF-7D26-425F-8C45-B9312ACE18BC}" type="datetime1">
              <a:rPr lang="en-US" smtClean="0"/>
              <a:pPr/>
              <a:t>12/21/2011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1895A-832A-4167-BE9B-7448CA062309}" type="datetime1">
              <a:rPr lang="en-US" smtClean="0"/>
              <a:pPr/>
              <a:t>12/21/2011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571FF-D602-4BB6-9683-7A1E909D4296}" type="datetime1">
              <a:rPr lang="en-US" smtClean="0"/>
              <a:pPr/>
              <a:t>12/21/2011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416087"/>
      </p:ext>
    </p:extLst>
  </p:cSld>
  <p:clrMapOvr>
    <a:masterClrMapping/>
  </p:clrMapOvr>
  <p:transition advClick="0" advTm="10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DC63-B68F-4A9B-AD14-825A63B7FE62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F112F-DAFA-4C3C-91FE-10773A7BFA26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1A703-3681-4663-BAE6-03604F4FBE2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5063F-47D8-48BE-8428-8F77AE4DC62F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438C6-8876-4135-91A1-BB531D0D1A1E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280272B7-1E56-450F-8D31-E6BE7A16533B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C0C3FE7B-1167-4198-AC66-BC1BCA97C152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4C335D3-8068-409B-93BF-9F34BE540320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4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4C335D3-8068-409B-93BF-9F34BE540320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morehealthy.ru/sites/default/files/imagecache/resizeimgpost-500-500/u84/2011/09/gepatit-c111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hyperlink" Target="http://micro.moy.su/Microbio/4.4.gif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620689"/>
            <a:ext cx="6933361" cy="1224136"/>
          </a:xfrm>
        </p:spPr>
        <p:txBody>
          <a:bodyPr>
            <a:noAutofit/>
          </a:bodyPr>
          <a:lstStyle/>
          <a:p>
            <a:r>
              <a:rPr lang="ru-RU" sz="6000" b="1" i="1" dirty="0" smtClean="0">
                <a:solidFill>
                  <a:srgbClr val="0070C0"/>
                </a:solidFill>
              </a:rPr>
              <a:t>Тема урока</a:t>
            </a:r>
            <a:endParaRPr lang="ru-RU" sz="6000" b="1" i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700808"/>
            <a:ext cx="7128792" cy="4320480"/>
          </a:xfrm>
          <a:ln w="28575">
            <a:solidFill>
              <a:srgbClr val="9900FF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>Вирусы </a:t>
            </a:r>
            <a:r>
              <a:rPr lang="ru-RU" sz="3200" b="1" i="1" dirty="0">
                <a:solidFill>
                  <a:schemeClr val="tx2">
                    <a:lumMod val="75000"/>
                  </a:schemeClr>
                </a:solidFill>
              </a:rPr>
              <a:t>– неклеточная форма жизни. Особенности строения и размножения. Значение в природе и жизни человека. Меры профилактики распространения вирусных заболеваний. Профилактика </a:t>
            </a:r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>СПИДа.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77650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>
                <a:solidFill>
                  <a:srgbClr val="FF0000"/>
                </a:solidFill>
              </a:rPr>
              <a:t>Некоторые типы вирусов. </a:t>
            </a:r>
            <a:r>
              <a:rPr lang="ru-RU" sz="3600" b="1" i="1" dirty="0" smtClean="0">
                <a:solidFill>
                  <a:srgbClr val="FF0000"/>
                </a:solidFill>
              </a:rPr>
              <a:t/>
            </a:r>
            <a:br>
              <a:rPr lang="ru-RU" sz="3600" b="1" i="1" dirty="0" smtClean="0">
                <a:solidFill>
                  <a:srgbClr val="FF0000"/>
                </a:solidFill>
              </a:rPr>
            </a:br>
            <a:r>
              <a:rPr lang="ru-RU" sz="2000" b="1" i="1" dirty="0" smtClean="0">
                <a:solidFill>
                  <a:schemeClr val="tx2"/>
                </a:solidFill>
              </a:rPr>
              <a:t>На </a:t>
            </a:r>
            <a:r>
              <a:rPr lang="ru-RU" sz="2000" b="1" i="1" dirty="0">
                <a:solidFill>
                  <a:schemeClr val="tx2"/>
                </a:solidFill>
              </a:rPr>
              <a:t>красном фоне – вирусы, поражающие животных и человека, на зеленом – растения, на синем – </a:t>
            </a:r>
            <a:r>
              <a:rPr lang="ru-RU" sz="2000" b="1" i="1" dirty="0" smtClean="0">
                <a:solidFill>
                  <a:schemeClr val="tx2"/>
                </a:solidFill>
              </a:rPr>
              <a:t>бактериофаги).</a:t>
            </a:r>
            <a:endParaRPr lang="ru-RU" sz="2000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22530" name="Picture 2" descr="http://www.chemport.ru/newsimages/1165571904viru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214554"/>
            <a:ext cx="5616000" cy="3744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764704"/>
            <a:ext cx="7992888" cy="739209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Цели урока на языке действий учащихся: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484784"/>
            <a:ext cx="7632848" cy="511256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i="1" dirty="0">
                <a:solidFill>
                  <a:srgbClr val="9900FF"/>
                </a:solidFill>
              </a:rPr>
              <a:t>Образовательные:                                                                                                                                </a:t>
            </a:r>
            <a:r>
              <a:rPr lang="ru-RU" i="1" dirty="0"/>
              <a:t>-изучат особенности строения и жизнедеятельности </a:t>
            </a:r>
            <a:r>
              <a:rPr lang="ru-RU" i="1" dirty="0" smtClean="0"/>
              <a:t>вирусов;                                                      </a:t>
            </a:r>
          </a:p>
          <a:p>
            <a:pPr marL="0" indent="0">
              <a:buNone/>
            </a:pPr>
            <a:r>
              <a:rPr lang="ru-RU" i="1" dirty="0" smtClean="0"/>
              <a:t>-</a:t>
            </a:r>
            <a:r>
              <a:rPr lang="ru-RU" i="1" dirty="0"/>
              <a:t>выяснят  роль вирусов в возникновении инфекционных заболеваний</a:t>
            </a:r>
            <a:r>
              <a:rPr lang="ru-RU" i="1" dirty="0" smtClean="0"/>
              <a:t>;</a:t>
            </a:r>
          </a:p>
          <a:p>
            <a:pPr marL="0" indent="0">
              <a:buNone/>
            </a:pPr>
            <a:r>
              <a:rPr lang="ru-RU" i="1" dirty="0" smtClean="0"/>
              <a:t>-</a:t>
            </a:r>
            <a:r>
              <a:rPr lang="ru-RU" i="1" dirty="0"/>
              <a:t>узнают о способах распространения и мерах профилактики различных вирусных заболеваний, в том числе СПИДа.                                                                                                                                                       </a:t>
            </a:r>
            <a:r>
              <a:rPr lang="ru-RU" i="1" dirty="0">
                <a:solidFill>
                  <a:srgbClr val="9900FF"/>
                </a:solidFill>
              </a:rPr>
              <a:t>Развивающие:                                                                                                                                                                                </a:t>
            </a:r>
            <a:r>
              <a:rPr lang="ru-RU" i="1" dirty="0"/>
              <a:t>-продолжат </a:t>
            </a:r>
            <a:r>
              <a:rPr lang="ru-RU" i="1" dirty="0" smtClean="0"/>
              <a:t>формирование </a:t>
            </a:r>
            <a:r>
              <a:rPr lang="ru-RU" i="1" dirty="0" err="1" smtClean="0"/>
              <a:t>валеологических</a:t>
            </a:r>
            <a:r>
              <a:rPr lang="ru-RU" i="1" dirty="0" smtClean="0"/>
              <a:t> </a:t>
            </a:r>
            <a:r>
              <a:rPr lang="ru-RU" i="1" dirty="0"/>
              <a:t>знаний о правилах личной гигиены;                                       </a:t>
            </a:r>
            <a:r>
              <a:rPr lang="ru-RU" i="1" dirty="0" smtClean="0"/>
              <a:t>                       -</a:t>
            </a:r>
            <a:r>
              <a:rPr lang="ru-RU" i="1" dirty="0"/>
              <a:t>смогут проявить и закрепить </a:t>
            </a:r>
            <a:r>
              <a:rPr lang="ru-RU" i="1" dirty="0" smtClean="0"/>
              <a:t>навыки исследовательской </a:t>
            </a:r>
            <a:r>
              <a:rPr lang="ru-RU" i="1" dirty="0"/>
              <a:t>и групповой работы.                                                                                    </a:t>
            </a:r>
            <a:r>
              <a:rPr lang="ru-RU" i="1" dirty="0">
                <a:solidFill>
                  <a:srgbClr val="9900FF"/>
                </a:solidFill>
              </a:rPr>
              <a:t>Воспитательные: </a:t>
            </a:r>
            <a:endParaRPr lang="ru-RU" i="1" dirty="0" smtClean="0">
              <a:solidFill>
                <a:srgbClr val="9900FF"/>
              </a:solidFill>
            </a:endParaRPr>
          </a:p>
          <a:p>
            <a:pPr marL="0" indent="0">
              <a:buNone/>
            </a:pPr>
            <a:r>
              <a:rPr lang="ru-RU" i="1" dirty="0" smtClean="0"/>
              <a:t>- убедятся </a:t>
            </a:r>
            <a:r>
              <a:rPr lang="ru-RU" i="1" dirty="0"/>
              <a:t>в необходимости ведения здорового образа жизни;                                                                     </a:t>
            </a:r>
            <a:r>
              <a:rPr lang="ru-RU" i="1" dirty="0" smtClean="0"/>
              <a:t>                                   </a:t>
            </a:r>
            <a:r>
              <a:rPr lang="ru-RU" i="1" dirty="0"/>
              <a:t>- </a:t>
            </a:r>
            <a:r>
              <a:rPr lang="ru-RU" i="1" dirty="0" smtClean="0"/>
              <a:t>проведут самоанализ собственной деятельности</a:t>
            </a:r>
            <a:r>
              <a:rPr lang="ru-RU" i="1" dirty="0"/>
              <a:t>;                                                                                                      -повысят уровень коммуникативной </a:t>
            </a:r>
            <a:r>
              <a:rPr lang="ru-RU" i="1" dirty="0" smtClean="0"/>
              <a:t>культуры.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171897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20688"/>
            <a:ext cx="6965245" cy="1728192"/>
          </a:xfrm>
        </p:spPr>
        <p:txBody>
          <a:bodyPr>
            <a:noAutofit/>
          </a:bodyPr>
          <a:lstStyle/>
          <a:p>
            <a:pPr algn="ctr"/>
            <a:r>
              <a:rPr lang="ru-RU" sz="4000" b="1" cap="all" dirty="0">
                <a:ln w="0"/>
                <a:solidFill>
                  <a:schemeClr val="tx2"/>
                </a:solidFill>
                <a:effectLst>
                  <a:reflection blurRad="12700" stA="50000" endPos="50000" dist="5000" dir="5400000" sy="-100000" rotWithShape="0"/>
                </a:effectLst>
              </a:rPr>
              <a:t>ВИРУСЫ – «ПЛОХИЕ НОВОСТИ» В УПАКОВКЕ ИЗ БЕЛКА</a:t>
            </a:r>
            <a:endParaRPr lang="ru-RU" sz="4000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1463040" y="5723068"/>
            <a:ext cx="6196405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098" name="Picture 2" descr="http://www.scorcher.ru/art/theory/evolition/evolution7/biotec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584" y="2446890"/>
            <a:ext cx="3663083" cy="3780000"/>
          </a:xfrm>
          <a:prstGeom prst="rect">
            <a:avLst/>
          </a:prstGeom>
          <a:noFill/>
        </p:spPr>
      </p:pic>
      <p:pic>
        <p:nvPicPr>
          <p:cNvPr id="6146" name="Picture 2" descr="Картинка 123 из 267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3312" y="2908140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7848872" cy="2304256"/>
          </a:xfrm>
        </p:spPr>
        <p:txBody>
          <a:bodyPr>
            <a:noAutofit/>
          </a:bodyPr>
          <a:lstStyle/>
          <a:p>
            <a:pPr lvl="0">
              <a:spcBef>
                <a:spcPct val="20000"/>
              </a:spcBef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1892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году русский ученый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Дмитрий Иосифович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Ивановский 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изучил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мозаичную болезнь табака и пришел к выводу, что заболевание вызывают очень маленькие существа, 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которые  невозможно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выращивать на питательных 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средах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 Позже их назвали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вирусами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что значит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яд.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810468"/>
            <a:ext cx="4546848" cy="363326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Картинка 1 из 28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3" y="3006345"/>
            <a:ext cx="4207265" cy="30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Вирус табачной мозаики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41524" y="2825245"/>
            <a:ext cx="2628000" cy="32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8917834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biol107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07704" y="908720"/>
            <a:ext cx="5314950" cy="22987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99592" y="3357563"/>
            <a:ext cx="7330008" cy="2187575"/>
          </a:xfrm>
        </p:spPr>
        <p:txBody>
          <a:bodyPr>
            <a:normAutofit fontScale="92500"/>
          </a:bodyPr>
          <a:lstStyle/>
          <a:p>
            <a:pPr marL="0" indent="0"/>
            <a:r>
              <a:rPr lang="ru-RU" sz="2800" dirty="0"/>
              <a:t>  </a:t>
            </a:r>
            <a:r>
              <a:rPr lang="ru-RU" sz="2800" dirty="0">
                <a:solidFill>
                  <a:srgbClr val="0099FF"/>
                </a:solidFill>
              </a:rPr>
              <a:t>Вирус табачной мозаики:</a:t>
            </a:r>
          </a:p>
          <a:p>
            <a:pPr marL="0" indent="0"/>
            <a:r>
              <a:rPr lang="ru-RU" sz="2800" dirty="0"/>
              <a:t> </a:t>
            </a:r>
            <a:r>
              <a:rPr lang="ru-RU" sz="2800" dirty="0">
                <a:solidFill>
                  <a:srgbClr val="0099FF"/>
                </a:solidFill>
              </a:rPr>
              <a:t>I — лист, пораженный вирусом, II — вирус в клетке листа, III — строение вируса;</a:t>
            </a:r>
            <a:r>
              <a:rPr lang="ru-RU" sz="2800" dirty="0">
                <a:solidFill>
                  <a:srgbClr val="FF00FF"/>
                </a:solidFill>
              </a:rPr>
              <a:t> </a:t>
            </a:r>
          </a:p>
          <a:p>
            <a:pPr marL="0" indent="0"/>
            <a:r>
              <a:rPr lang="ru-RU" sz="2800" dirty="0">
                <a:solidFill>
                  <a:srgbClr val="0099FF"/>
                </a:solidFill>
              </a:rPr>
              <a:t>1 — цепочка ДНК, 2 — белковая оболочка.</a:t>
            </a:r>
          </a:p>
        </p:txBody>
      </p:sp>
    </p:spTree>
    <p:extLst>
      <p:ext uri="{BB962C8B-B14F-4D97-AF65-F5344CB8AC3E}">
        <p14:creationId xmlns:p14="http://schemas.microsoft.com/office/powerpoint/2010/main" val="2301139396"/>
      </p:ext>
    </p:extLst>
  </p:cSld>
  <p:clrMapOvr>
    <a:masterClrMapping/>
  </p:clrMapOvr>
  <p:transition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1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41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41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://www.center-hc.ru/img/virus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3608" y="764704"/>
            <a:ext cx="7200800" cy="54006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://meduniver.com/Medical/Microbiology/Img/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9592" y="642918"/>
            <a:ext cx="7272808" cy="559439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>
          <a:xfrm>
            <a:off x="755650" y="642918"/>
            <a:ext cx="8197850" cy="107157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БАКТЕРИОФАГИ –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> паразиты бактерий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5126" name="Picture 6" descr="b0000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628" y="2285992"/>
            <a:ext cx="2788519" cy="3603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1475656" y="2686432"/>
            <a:ext cx="2664296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2"/>
                </a:solidFill>
                <a:latin typeface="Arial" charset="0"/>
              </a:rPr>
              <a:t>Схема строения частицы бактериофага  кишечной палочки.</a:t>
            </a:r>
          </a:p>
        </p:txBody>
      </p:sp>
      <p:pic>
        <p:nvPicPr>
          <p:cNvPr id="5" name="Picture 6" descr="b00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314" y="1785926"/>
            <a:ext cx="3342854" cy="43200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684371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1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9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  <p:bldP spid="51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Механизм проникновения вируса в клетку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7170" name="Picture 2" descr="РЕПЛИКАЦИЯ ВИРУС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785926"/>
            <a:ext cx="5854740" cy="4320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221</Words>
  <Application>Microsoft Office PowerPoint</Application>
  <PresentationFormat>Экран (4:3)</PresentationFormat>
  <Paragraphs>16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Кнопка</vt:lpstr>
      <vt:lpstr>1_Кнопка</vt:lpstr>
      <vt:lpstr>Тема урока</vt:lpstr>
      <vt:lpstr>Цели урока на языке действий учащихся:</vt:lpstr>
      <vt:lpstr>ВИРУСЫ – «ПЛОХИЕ НОВОСТИ» В УПАКОВКЕ ИЗ БЕЛКА</vt:lpstr>
      <vt:lpstr>В 1892 году русский ученый Дмитрий Иосифович Ивановский изучил мозаичную болезнь табака и пришел к выводу, что заболевание вызывают очень маленькие существа, которые  невозможно выращивать на питательных средах. Позже их назвали вирусами, что значит яд.</vt:lpstr>
      <vt:lpstr>Презентация PowerPoint</vt:lpstr>
      <vt:lpstr>Презентация PowerPoint</vt:lpstr>
      <vt:lpstr>Презентация PowerPoint</vt:lpstr>
      <vt:lpstr>БАКТЕРИОФАГИ –  паразиты бактерий</vt:lpstr>
      <vt:lpstr>Механизм проникновения вируса в клетку</vt:lpstr>
      <vt:lpstr>Некоторые типы вирусов.  На красном фоне – вирусы, поражающие животных и человека, на зеленом – растения, на синем – бактериофаги).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toor_</cp:lastModifiedBy>
  <cp:revision>22</cp:revision>
  <dcterms:created xsi:type="dcterms:W3CDTF">2011-10-04T10:21:04Z</dcterms:created>
  <dcterms:modified xsi:type="dcterms:W3CDTF">2011-12-21T13:46:25Z</dcterms:modified>
</cp:coreProperties>
</file>