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620688"/>
            <a:ext cx="76328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Информационное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общество. Роль и значение информационных революций. Информатизация как глобальный процесс </a:t>
            </a:r>
          </a:p>
        </p:txBody>
      </p:sp>
    </p:spTree>
    <p:extLst>
      <p:ext uri="{BB962C8B-B14F-4D97-AF65-F5344CB8AC3E}">
        <p14:creationId xmlns:p14="http://schemas.microsoft.com/office/powerpoint/2010/main" val="3129069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620688"/>
            <a:ext cx="6912768" cy="561662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/>
              <a:t>Прогнозируется превращение всего мирового пространства в </a:t>
            </a:r>
            <a:r>
              <a:rPr lang="ru-RU" dirty="0" smtClean="0"/>
              <a:t>единое </a:t>
            </a:r>
            <a:r>
              <a:rPr lang="ru-RU" dirty="0"/>
              <a:t>компьютеризированное и информационное сообщество </a:t>
            </a:r>
            <a:r>
              <a:rPr lang="ru-RU" dirty="0" smtClean="0"/>
              <a:t>людей</a:t>
            </a:r>
            <a:r>
              <a:rPr lang="ru-RU" dirty="0"/>
              <a:t>, проживающих в домах, оснащенных всевозможными </a:t>
            </a:r>
            <a:r>
              <a:rPr lang="ru-RU" dirty="0" smtClean="0"/>
              <a:t>электронными </a:t>
            </a:r>
            <a:r>
              <a:rPr lang="ru-RU" dirty="0"/>
              <a:t>приборами и «интеллектуальными» устройствами. </a:t>
            </a: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  <a:p>
            <a:pPr marL="0" indent="0">
              <a:spcBef>
                <a:spcPts val="0"/>
              </a:spcBef>
              <a:buNone/>
            </a:pP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Деятельность </a:t>
            </a:r>
            <a:r>
              <a:rPr lang="ru-RU" dirty="0"/>
              <a:t>людей будет сосредоточена главным образом на </a:t>
            </a:r>
            <a:r>
              <a:rPr lang="ru-RU" dirty="0" smtClean="0"/>
              <a:t>обработке </a:t>
            </a:r>
            <a:r>
              <a:rPr lang="ru-RU" dirty="0"/>
              <a:t>информации, </a:t>
            </a: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а </a:t>
            </a:r>
            <a:r>
              <a:rPr lang="ru-RU" dirty="0"/>
              <a:t>производство энергии и материальных продуктов будет возложено на машины</a:t>
            </a:r>
          </a:p>
        </p:txBody>
      </p:sp>
      <p:pic>
        <p:nvPicPr>
          <p:cNvPr id="8194" name="Picture 2" descr="C:\Users\Marina\Desktop\Презентации к диплому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996605"/>
            <a:ext cx="3395821" cy="155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272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9377" y="692696"/>
            <a:ext cx="6965245" cy="1027242"/>
          </a:xfrm>
        </p:spPr>
        <p:txBody>
          <a:bodyPr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Информатизация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7604" y="1772816"/>
            <a:ext cx="7128792" cy="217749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/>
              <a:t>Информатизация</a:t>
            </a:r>
            <a:r>
              <a:rPr lang="ru-RU" dirty="0"/>
              <a:t> — это процесс, 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при </a:t>
            </a:r>
            <a:r>
              <a:rPr lang="ru-RU" dirty="0"/>
              <a:t>котором создаются условия </a:t>
            </a:r>
            <a:r>
              <a:rPr lang="ru-RU" dirty="0" smtClean="0"/>
              <a:t>удовлетворения </a:t>
            </a:r>
            <a:r>
              <a:rPr lang="ru-RU" dirty="0"/>
              <a:t>потребностей </a:t>
            </a:r>
            <a:r>
              <a:rPr lang="ru-RU" dirty="0" smtClean="0"/>
              <a:t>любого </a:t>
            </a:r>
            <a:r>
              <a:rPr lang="ru-RU" dirty="0"/>
              <a:t>человека 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в </a:t>
            </a:r>
            <a:r>
              <a:rPr lang="ru-RU" dirty="0"/>
              <a:t>получении </a:t>
            </a:r>
            <a:r>
              <a:rPr lang="ru-RU" dirty="0" smtClean="0"/>
              <a:t>необходимой </a:t>
            </a:r>
            <a:r>
              <a:rPr lang="ru-RU" dirty="0"/>
              <a:t>информации.</a:t>
            </a:r>
          </a:p>
        </p:txBody>
      </p:sp>
      <p:pic>
        <p:nvPicPr>
          <p:cNvPr id="10243" name="Picture 3" descr="C:\Users\Marina\Desktop\Презентации к диплому\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79571"/>
            <a:ext cx="4176464" cy="245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123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2492896"/>
            <a:ext cx="3200400" cy="360273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Информатизация общества </a:t>
            </a:r>
            <a:r>
              <a:rPr lang="ru-RU" dirty="0"/>
              <a:t>оказывает революционное воздействие </a:t>
            </a: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на </a:t>
            </a:r>
            <a:r>
              <a:rPr lang="ru-RU" dirty="0"/>
              <a:t>все сферы человеческого общества, изменяет условия жизни и культуру людей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5004048" y="2523086"/>
            <a:ext cx="3200400" cy="360521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/>
              <a:t>Результатом </a:t>
            </a:r>
            <a:r>
              <a:rPr lang="ru-RU" dirty="0" smtClean="0"/>
              <a:t>процесса </a:t>
            </a:r>
            <a:r>
              <a:rPr lang="ru-RU" dirty="0"/>
              <a:t>информатизации является создание информационного </a:t>
            </a:r>
            <a:r>
              <a:rPr lang="ru-RU" dirty="0" smtClean="0"/>
              <a:t>общества</a:t>
            </a:r>
            <a:r>
              <a:rPr lang="ru-RU" dirty="0"/>
              <a:t>, </a:t>
            </a: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в </a:t>
            </a:r>
            <a:r>
              <a:rPr lang="ru-RU" dirty="0"/>
              <a:t>котором главную роль играют интеллект и знания.</a:t>
            </a:r>
          </a:p>
        </p:txBody>
      </p:sp>
      <p:pic>
        <p:nvPicPr>
          <p:cNvPr id="11266" name="Picture 2" descr="C:\Users\Marina\Desktop\Презентации к диплому\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764704"/>
            <a:ext cx="331236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9309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7717" y="908274"/>
            <a:ext cx="6196405" cy="144016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Процесс информатизации общества является базовой </a:t>
            </a:r>
            <a:r>
              <a:rPr lang="ru-RU" dirty="0" smtClean="0"/>
              <a:t>составляющей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/>
              <a:t>пятой </a:t>
            </a:r>
            <a:r>
              <a:rPr lang="ru-RU" b="1" dirty="0"/>
              <a:t>информационной революции</a:t>
            </a:r>
          </a:p>
        </p:txBody>
      </p:sp>
      <p:pic>
        <p:nvPicPr>
          <p:cNvPr id="12290" name="Picture 2" descr="C:\Users\Marina\Desktop\Презентации к диплому\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220" y="2363993"/>
            <a:ext cx="28194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271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Индустриальное общество 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547664" y="1916832"/>
            <a:ext cx="6254491" cy="1152128"/>
          </a:xfrm>
        </p:spPr>
        <p:txBody>
          <a:bodyPr>
            <a:normAutofit fontScale="70000" lnSpcReduction="20000"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  <a:buClr>
                <a:srgbClr val="AA2B1E"/>
              </a:buClr>
            </a:pPr>
            <a:r>
              <a:rPr lang="ru-RU" sz="3100" dirty="0">
                <a:solidFill>
                  <a:prstClr val="black"/>
                </a:solidFill>
              </a:rPr>
              <a:t>Индустриальное общество </a:t>
            </a:r>
            <a:r>
              <a:rPr lang="ru-RU" sz="3100" b="0" dirty="0">
                <a:solidFill>
                  <a:prstClr val="black"/>
                </a:solidFill>
              </a:rPr>
              <a:t>— это общество, определяемое уровнем развития промышленности и ее технической базы.</a:t>
            </a: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1043608" y="3184213"/>
            <a:ext cx="3494947" cy="2849665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Индустриальное </a:t>
            </a:r>
            <a:r>
              <a:rPr lang="ru-RU" dirty="0"/>
              <a:t>общество ориентировано в первую очередь на </a:t>
            </a:r>
            <a:r>
              <a:rPr lang="ru-RU" dirty="0" smtClean="0"/>
              <a:t>развитие </a:t>
            </a:r>
            <a:r>
              <a:rPr lang="ru-RU" dirty="0"/>
              <a:t>промышленности, совершенствование средств </a:t>
            </a:r>
            <a:r>
              <a:rPr lang="ru-RU" dirty="0" smtClean="0"/>
              <a:t>производства</a:t>
            </a:r>
            <a:r>
              <a:rPr lang="ru-RU" dirty="0"/>
              <a:t>, усиление системы накопления и контроля капитала. </a:t>
            </a:r>
          </a:p>
        </p:txBody>
      </p:sp>
      <p:pic>
        <p:nvPicPr>
          <p:cNvPr id="1027" name="Picture 3" descr="C:\Users\Marina\Desktop\Презентации к диплому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3536191" cy="236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960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rina\Desktop\Презентации к диплому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509120"/>
            <a:ext cx="2798289" cy="164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55576" y="692696"/>
            <a:ext cx="7704856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Информационные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революции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971600" y="1988840"/>
            <a:ext cx="7272808" cy="2088232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Этапы появления средств и методов 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обработки информации</a:t>
            </a:r>
            <a:r>
              <a:rPr lang="ru-RU" dirty="0"/>
              <a:t>, 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вызвавших </a:t>
            </a:r>
            <a:r>
              <a:rPr lang="ru-RU" dirty="0"/>
              <a:t>кардинальные изменения 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в </a:t>
            </a:r>
            <a:r>
              <a:rPr lang="ru-RU" dirty="0"/>
              <a:t>обществе, 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определяются </a:t>
            </a:r>
            <a:r>
              <a:rPr lang="ru-RU" dirty="0"/>
              <a:t>как 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/>
              <a:t>информационные </a:t>
            </a:r>
            <a:r>
              <a:rPr lang="ru-RU" b="1" dirty="0"/>
              <a:t>революции. </a:t>
            </a:r>
          </a:p>
        </p:txBody>
      </p:sp>
    </p:spTree>
    <p:extLst>
      <p:ext uri="{BB962C8B-B14F-4D97-AF65-F5344CB8AC3E}">
        <p14:creationId xmlns:p14="http://schemas.microsoft.com/office/powerpoint/2010/main" val="602302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5923" y="3429000"/>
            <a:ext cx="7056784" cy="2786743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dirty="0"/>
              <a:t>Информационные революции определяют переломные моменты </a:t>
            </a:r>
            <a:endParaRPr lang="ru-RU" sz="28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во </a:t>
            </a:r>
            <a:r>
              <a:rPr lang="ru-RU" sz="2800" dirty="0"/>
              <a:t>всемирной истории, </a:t>
            </a:r>
            <a:endParaRPr lang="ru-RU" sz="28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после </a:t>
            </a:r>
            <a:r>
              <a:rPr lang="ru-RU" sz="2800" dirty="0"/>
              <a:t>которых начинаются новые </a:t>
            </a:r>
            <a:r>
              <a:rPr lang="ru-RU" sz="2800" dirty="0" smtClean="0"/>
              <a:t>этапы </a:t>
            </a:r>
            <a:r>
              <a:rPr lang="ru-RU" sz="2800" dirty="0"/>
              <a:t>развития цивилизации, </a:t>
            </a:r>
            <a:endParaRPr lang="ru-RU" sz="28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появляются </a:t>
            </a:r>
            <a:r>
              <a:rPr lang="ru-RU" sz="2800" dirty="0"/>
              <a:t>и развиваются </a:t>
            </a:r>
            <a:r>
              <a:rPr lang="ru-RU" sz="2800" dirty="0" smtClean="0"/>
              <a:t>принципиально </a:t>
            </a:r>
            <a:r>
              <a:rPr lang="ru-RU" sz="2800" dirty="0"/>
              <a:t>новые технологии.</a:t>
            </a:r>
          </a:p>
        </p:txBody>
      </p:sp>
      <p:pic>
        <p:nvPicPr>
          <p:cNvPr id="9218" name="Picture 2" descr="C:\Users\Marina\Desktop\Презентации к диплому\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108" y="764702"/>
            <a:ext cx="4092119" cy="260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55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1595438"/>
            <a:ext cx="3600400" cy="4032447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/>
              <a:t>Первая информационная </a:t>
            </a:r>
            <a:r>
              <a:rPr lang="ru-RU" dirty="0" smtClean="0"/>
              <a:t>революция </a:t>
            </a:r>
            <a:r>
              <a:rPr lang="ru-RU" dirty="0"/>
              <a:t>связана 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с </a:t>
            </a:r>
            <a:r>
              <a:rPr lang="ru-RU" dirty="0"/>
              <a:t>изобретением </a:t>
            </a:r>
            <a:r>
              <a:rPr lang="ru-RU" b="1" i="1" dirty="0"/>
              <a:t>письменности</a:t>
            </a:r>
            <a:r>
              <a:rPr lang="ru-RU" dirty="0"/>
              <a:t>, обусловившей </a:t>
            </a:r>
            <a:r>
              <a:rPr lang="ru-RU" dirty="0" smtClean="0"/>
              <a:t>гигантский </a:t>
            </a:r>
            <a:r>
              <a:rPr lang="ru-RU" dirty="0"/>
              <a:t>качественный скачок 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в </a:t>
            </a:r>
            <a:r>
              <a:rPr lang="ru-RU" dirty="0"/>
              <a:t>развитии цивилизации. </a:t>
            </a:r>
          </a:p>
        </p:txBody>
      </p:sp>
      <p:pic>
        <p:nvPicPr>
          <p:cNvPr id="3074" name="Picture 2" descr="C:\Users\Marina\Desktop\Презентации к диплому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3270622" cy="4253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69031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5" y="980728"/>
            <a:ext cx="3960440" cy="5040560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/>
              <a:t>Вторая информационная </a:t>
            </a:r>
            <a:r>
              <a:rPr lang="ru-RU" b="1" dirty="0" smtClean="0"/>
              <a:t>революция 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(</a:t>
            </a:r>
            <a:r>
              <a:rPr lang="ru-RU" dirty="0"/>
              <a:t>середина XVI века) началась </a:t>
            </a:r>
            <a:endParaRPr lang="ru-RU" dirty="0" smtClean="0"/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в </a:t>
            </a:r>
            <a:r>
              <a:rPr lang="ru-RU" dirty="0"/>
              <a:t>эпоху Возрождения </a:t>
            </a:r>
            <a:endParaRPr lang="ru-RU" dirty="0" smtClean="0"/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и </a:t>
            </a:r>
            <a:r>
              <a:rPr lang="ru-RU" dirty="0"/>
              <a:t>связана с изобретением </a:t>
            </a:r>
            <a:r>
              <a:rPr lang="ru-RU" b="1" i="1" dirty="0"/>
              <a:t>книгопечатания</a:t>
            </a:r>
            <a:r>
              <a:rPr lang="ru-RU" dirty="0"/>
              <a:t>, </a:t>
            </a:r>
            <a:r>
              <a:rPr lang="ru-RU" dirty="0" smtClean="0"/>
              <a:t>изменившего </a:t>
            </a:r>
            <a:r>
              <a:rPr lang="ru-RU" dirty="0"/>
              <a:t>человеческое общество, культуру и организацию </a:t>
            </a:r>
            <a:r>
              <a:rPr lang="ru-RU" dirty="0" smtClean="0"/>
              <a:t>деятельности </a:t>
            </a:r>
            <a:r>
              <a:rPr lang="ru-RU" dirty="0"/>
              <a:t>самым радикальным образом</a:t>
            </a:r>
          </a:p>
        </p:txBody>
      </p:sp>
      <p:pic>
        <p:nvPicPr>
          <p:cNvPr id="4098" name="Picture 2" descr="C:\Users\Marina\Desktop\Презентации к диплому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44824"/>
            <a:ext cx="3018284" cy="33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488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764704"/>
            <a:ext cx="6196405" cy="266429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Третья информационная </a:t>
            </a:r>
            <a:r>
              <a:rPr lang="ru-RU" b="1" dirty="0" smtClean="0"/>
              <a:t>революция </a:t>
            </a:r>
            <a:r>
              <a:rPr lang="ru-RU" dirty="0"/>
              <a:t>(конец XIX века) связана с изобретением </a:t>
            </a:r>
            <a:r>
              <a:rPr lang="ru-RU" b="1" i="1" dirty="0"/>
              <a:t>электричества</a:t>
            </a:r>
            <a:r>
              <a:rPr lang="ru-RU" dirty="0"/>
              <a:t>, благодаря которому появились </a:t>
            </a:r>
            <a:r>
              <a:rPr lang="ru-RU" dirty="0" smtClean="0"/>
              <a:t>телеграф</a:t>
            </a:r>
            <a:r>
              <a:rPr lang="ru-RU" dirty="0"/>
              <a:t>, телефон и радио, </a:t>
            </a:r>
            <a:r>
              <a:rPr lang="ru-RU" dirty="0" smtClean="0"/>
              <a:t>позволяющие </a:t>
            </a:r>
            <a:r>
              <a:rPr lang="ru-RU" dirty="0"/>
              <a:t>оперативно передавать информацию в любом объеме. </a:t>
            </a:r>
          </a:p>
        </p:txBody>
      </p:sp>
      <p:pic>
        <p:nvPicPr>
          <p:cNvPr id="5122" name="Picture 2" descr="C:\Users\Marina\Desktop\Презентации к диплому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309" y="3356992"/>
            <a:ext cx="3918891" cy="2623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945267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84784"/>
            <a:ext cx="4536504" cy="4032448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/>
              <a:t>Четвертая </a:t>
            </a:r>
            <a:endParaRPr lang="ru-RU" b="1" dirty="0" smtClean="0"/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 smtClean="0"/>
              <a:t>информационная </a:t>
            </a:r>
            <a:r>
              <a:rPr lang="ru-RU" b="1" dirty="0"/>
              <a:t>революция </a:t>
            </a:r>
            <a:endParaRPr lang="ru-RU" b="1" dirty="0" smtClean="0"/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(</a:t>
            </a:r>
            <a:r>
              <a:rPr lang="ru-RU" dirty="0"/>
              <a:t>70-е годы XX </a:t>
            </a:r>
            <a:r>
              <a:rPr lang="ru-RU" dirty="0" smtClean="0"/>
              <a:t>столетия</a:t>
            </a:r>
            <a:r>
              <a:rPr lang="ru-RU" dirty="0"/>
              <a:t>) связана с изобретением </a:t>
            </a:r>
            <a:r>
              <a:rPr lang="ru-RU" b="1" i="1" dirty="0"/>
              <a:t>микропроцессорной технологии </a:t>
            </a:r>
            <a:endParaRPr lang="ru-RU" b="1" i="1" dirty="0" smtClean="0"/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и </a:t>
            </a:r>
            <a:r>
              <a:rPr lang="ru-RU" dirty="0"/>
              <a:t>появлением </a:t>
            </a:r>
            <a:endParaRPr lang="ru-RU" dirty="0" smtClean="0"/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i="1" dirty="0" smtClean="0"/>
              <a:t>персональных </a:t>
            </a:r>
            <a:r>
              <a:rPr lang="ru-RU" b="1" i="1" dirty="0"/>
              <a:t>компьютеров</a:t>
            </a:r>
            <a:r>
              <a:rPr lang="ru-RU" dirty="0"/>
              <a:t>. </a:t>
            </a:r>
          </a:p>
        </p:txBody>
      </p:sp>
      <p:pic>
        <p:nvPicPr>
          <p:cNvPr id="6146" name="Picture 2" descr="C:\Users\Marina\Desktop\Презентации к диплому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505" y="1919894"/>
            <a:ext cx="2929895" cy="317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241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9"/>
            <a:ext cx="7560840" cy="100811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Информационное общество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575" y="1772816"/>
            <a:ext cx="6196405" cy="2029823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/>
              <a:t>Информационное общество </a:t>
            </a:r>
            <a:r>
              <a:rPr lang="ru-RU" dirty="0" smtClean="0"/>
              <a:t>—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это общество, в котором большинство работающих занято производством, хранением, переработкой, продажей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и обменом информацией.</a:t>
            </a:r>
            <a:endParaRPr lang="ru-RU" dirty="0"/>
          </a:p>
        </p:txBody>
      </p:sp>
      <p:pic>
        <p:nvPicPr>
          <p:cNvPr id="7170" name="Picture 2" descr="C:\Users\Marina\Desktop\Презентации к диплому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801937"/>
            <a:ext cx="3458921" cy="239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00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61</TotalTime>
  <Words>311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Кнопка</vt:lpstr>
      <vt:lpstr>       Информационное общество. Роль и значение информационных революций. Информатизация как глобальный процесс </vt:lpstr>
      <vt:lpstr>Индустриальное общество </vt:lpstr>
      <vt:lpstr>Информационные революции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Информационное общество </vt:lpstr>
      <vt:lpstr>Презентация PowerPoint</vt:lpstr>
      <vt:lpstr>Информатизация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Информационное общество. Роль и значение информационных революций. Информатизация как глобальный процесс </dc:title>
  <dc:creator>Marina</dc:creator>
  <cp:lastModifiedBy>Marina</cp:lastModifiedBy>
  <cp:revision>14</cp:revision>
  <dcterms:created xsi:type="dcterms:W3CDTF">2013-01-10T14:58:05Z</dcterms:created>
  <dcterms:modified xsi:type="dcterms:W3CDTF">2013-01-14T12:23:45Z</dcterms:modified>
</cp:coreProperties>
</file>