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7000"/>
            <a:duotone>
              <a:schemeClr val="bg2">
                <a:shade val="3000"/>
                <a:satMod val="110000"/>
              </a:schemeClr>
              <a:schemeClr val="bg2">
                <a:tint val="60000"/>
                <a:satMod val="425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16202"/>
            <a:ext cx="9144000" cy="47413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Информационная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культура.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Факторы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развития информационной культуры</a:t>
            </a:r>
          </a:p>
        </p:txBody>
      </p:sp>
    </p:spTree>
    <p:extLst>
      <p:ext uri="{BB962C8B-B14F-4D97-AF65-F5344CB8AC3E}">
        <p14:creationId xmlns:p14="http://schemas.microsoft.com/office/powerpoint/2010/main" val="1408504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cap="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Информационная культура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2747468"/>
          </a:xfrm>
        </p:spPr>
        <p:txBody>
          <a:bodyPr/>
          <a:lstStyle/>
          <a:p>
            <a:pPr marL="137160" indent="0" algn="ctr">
              <a:spcBef>
                <a:spcPts val="0"/>
              </a:spcBef>
              <a:buNone/>
            </a:pPr>
            <a:r>
              <a:rPr lang="ru-RU" b="1" dirty="0">
                <a:solidFill>
                  <a:schemeClr val="bg1"/>
                </a:solidFill>
              </a:rPr>
              <a:t>Информационная культура </a:t>
            </a:r>
            <a:r>
              <a:rPr lang="ru-RU" dirty="0">
                <a:solidFill>
                  <a:schemeClr val="bg1"/>
                </a:solidFill>
              </a:rPr>
              <a:t>— </a:t>
            </a:r>
            <a:endParaRPr lang="ru-RU" dirty="0" smtClean="0">
              <a:solidFill>
                <a:schemeClr val="bg1"/>
              </a:solidFill>
            </a:endParaRPr>
          </a:p>
          <a:p>
            <a:pPr marL="13716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</a:rPr>
              <a:t>это </a:t>
            </a:r>
            <a:r>
              <a:rPr lang="ru-RU" dirty="0">
                <a:solidFill>
                  <a:schemeClr val="bg1"/>
                </a:solidFill>
              </a:rPr>
              <a:t>умение целенаправленно </a:t>
            </a:r>
            <a:r>
              <a:rPr lang="ru-RU" dirty="0" smtClean="0">
                <a:solidFill>
                  <a:schemeClr val="bg1"/>
                </a:solidFill>
              </a:rPr>
              <a:t>работать </a:t>
            </a:r>
          </a:p>
          <a:p>
            <a:pPr marL="13716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</a:rPr>
              <a:t>с </a:t>
            </a:r>
            <a:r>
              <a:rPr lang="ru-RU" dirty="0">
                <a:solidFill>
                  <a:schemeClr val="bg1"/>
                </a:solidFill>
              </a:rPr>
              <a:t>информацией и использовать для ее получения, обработки и передачи компьютерную информационную технологию, </a:t>
            </a:r>
            <a:endParaRPr lang="ru-RU" dirty="0" smtClean="0">
              <a:solidFill>
                <a:schemeClr val="bg1"/>
              </a:solidFill>
            </a:endParaRPr>
          </a:p>
          <a:p>
            <a:pPr marL="13716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</a:rPr>
              <a:t>современные </a:t>
            </a:r>
            <a:r>
              <a:rPr lang="ru-RU" dirty="0">
                <a:solidFill>
                  <a:schemeClr val="bg1"/>
                </a:solidFill>
              </a:rPr>
              <a:t>технические средства и методы.</a:t>
            </a:r>
          </a:p>
        </p:txBody>
      </p:sp>
      <p:pic>
        <p:nvPicPr>
          <p:cNvPr id="1026" name="Picture 2" descr="C:\Users\Marina\Desktop\Презентации к диплому\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232252"/>
            <a:ext cx="3337339" cy="2503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856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331640" y="1135208"/>
            <a:ext cx="6624736" cy="1368152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Аспекты понятия «информационная культура»</a:t>
            </a:r>
            <a:endParaRPr lang="ru-RU" sz="36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3977444"/>
            <a:ext cx="4176464" cy="1368152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Информологический</a:t>
            </a:r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88024" y="3977444"/>
            <a:ext cx="4176464" cy="1368152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Культурологический</a:t>
            </a:r>
            <a:endParaRPr lang="ru-RU" sz="2800" b="1" dirty="0"/>
          </a:p>
        </p:txBody>
      </p:sp>
      <p:cxnSp>
        <p:nvCxnSpPr>
          <p:cNvPr id="8" name="Прямая со стрелкой 7"/>
          <p:cNvCxnSpPr>
            <a:endCxn id="6" idx="0"/>
          </p:cNvCxnSpPr>
          <p:nvPr/>
        </p:nvCxnSpPr>
        <p:spPr>
          <a:xfrm flipH="1">
            <a:off x="2411760" y="2503360"/>
            <a:ext cx="648072" cy="1474084"/>
          </a:xfrm>
          <a:prstGeom prst="straightConnector1">
            <a:avLst/>
          </a:prstGeom>
          <a:ln w="508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7" idx="0"/>
          </p:cNvCxnSpPr>
          <p:nvPr/>
        </p:nvCxnSpPr>
        <p:spPr>
          <a:xfrm>
            <a:off x="6228184" y="2503360"/>
            <a:ext cx="648072" cy="1474084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714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Autofit/>
          </a:bodyPr>
          <a:lstStyle/>
          <a:p>
            <a:pPr marL="13716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000" dirty="0">
                <a:solidFill>
                  <a:schemeClr val="bg1"/>
                </a:solidFill>
              </a:rPr>
              <a:t>В рамках </a:t>
            </a:r>
            <a:r>
              <a:rPr lang="ru-RU" sz="3000" b="1" i="1" dirty="0">
                <a:solidFill>
                  <a:schemeClr val="bg1"/>
                </a:solidFill>
              </a:rPr>
              <a:t>информологического подхода </a:t>
            </a:r>
            <a:endParaRPr lang="ru-RU" sz="3000" b="1" i="1" dirty="0" smtClean="0">
              <a:solidFill>
                <a:schemeClr val="bg1"/>
              </a:solidFill>
            </a:endParaRPr>
          </a:p>
          <a:p>
            <a:pPr marL="13716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bg1"/>
                </a:solidFill>
              </a:rPr>
              <a:t>под </a:t>
            </a:r>
            <a:r>
              <a:rPr lang="ru-RU" sz="3000" dirty="0">
                <a:solidFill>
                  <a:schemeClr val="bg1"/>
                </a:solidFill>
              </a:rPr>
              <a:t>информационной культурой подразумевается совокупность знаний, </a:t>
            </a:r>
            <a:endParaRPr lang="ru-RU" sz="3000" dirty="0" smtClean="0">
              <a:solidFill>
                <a:schemeClr val="bg1"/>
              </a:solidFill>
            </a:endParaRPr>
          </a:p>
          <a:p>
            <a:pPr marL="13716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bg1"/>
                </a:solidFill>
              </a:rPr>
              <a:t>умений </a:t>
            </a:r>
            <a:r>
              <a:rPr lang="ru-RU" sz="3000" dirty="0">
                <a:solidFill>
                  <a:schemeClr val="bg1"/>
                </a:solidFill>
              </a:rPr>
              <a:t>и </a:t>
            </a:r>
            <a:r>
              <a:rPr lang="ru-RU" sz="3000" dirty="0" smtClean="0">
                <a:solidFill>
                  <a:schemeClr val="bg1"/>
                </a:solidFill>
              </a:rPr>
              <a:t>навыков </a:t>
            </a:r>
            <a:r>
              <a:rPr lang="ru-RU" sz="3000" dirty="0">
                <a:solidFill>
                  <a:schemeClr val="bg1"/>
                </a:solidFill>
              </a:rPr>
              <a:t>поиска, отбора, хранения, анализа информации, </a:t>
            </a:r>
            <a:endParaRPr lang="ru-RU" sz="3000" dirty="0" smtClean="0">
              <a:solidFill>
                <a:schemeClr val="bg1"/>
              </a:solidFill>
            </a:endParaRPr>
          </a:p>
          <a:p>
            <a:pPr marL="13716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bg1"/>
                </a:solidFill>
              </a:rPr>
              <a:t>то </a:t>
            </a:r>
            <a:r>
              <a:rPr lang="ru-RU" sz="3000" dirty="0">
                <a:solidFill>
                  <a:schemeClr val="bg1"/>
                </a:solidFill>
              </a:rPr>
              <a:t>есть всего, что включается в информационную деятельность, </a:t>
            </a:r>
            <a:r>
              <a:rPr lang="ru-RU" sz="3000" dirty="0" smtClean="0">
                <a:solidFill>
                  <a:schemeClr val="bg1"/>
                </a:solidFill>
              </a:rPr>
              <a:t>направленную </a:t>
            </a:r>
            <a:r>
              <a:rPr lang="ru-RU" sz="3000" dirty="0">
                <a:solidFill>
                  <a:schemeClr val="bg1"/>
                </a:solidFill>
              </a:rPr>
              <a:t>на удовлетворение информационных потребностей.</a:t>
            </a:r>
          </a:p>
        </p:txBody>
      </p:sp>
    </p:spTree>
    <p:extLst>
      <p:ext uri="{BB962C8B-B14F-4D97-AF65-F5344CB8AC3E}">
        <p14:creationId xmlns:p14="http://schemas.microsoft.com/office/powerpoint/2010/main" val="2592458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/>
          </a:bodyPr>
          <a:lstStyle/>
          <a:p>
            <a:pPr marL="13716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000" dirty="0">
                <a:solidFill>
                  <a:schemeClr val="bg1"/>
                </a:solidFill>
              </a:rPr>
              <a:t>При использовании </a:t>
            </a:r>
            <a:r>
              <a:rPr lang="ru-RU" sz="3000" b="1" i="1" dirty="0">
                <a:solidFill>
                  <a:schemeClr val="bg1"/>
                </a:solidFill>
              </a:rPr>
              <a:t>культурологического подхода</a:t>
            </a:r>
            <a:r>
              <a:rPr lang="ru-RU" sz="3000" dirty="0">
                <a:solidFill>
                  <a:schemeClr val="bg1"/>
                </a:solidFill>
              </a:rPr>
              <a:t> информационная культура рассматривается как способ жизнедеятельности человека в информационном обществе, как составляющая процесса формирования культуры человечества.</a:t>
            </a:r>
          </a:p>
        </p:txBody>
      </p:sp>
    </p:spTree>
    <p:extLst>
      <p:ext uri="{BB962C8B-B14F-4D97-AF65-F5344CB8AC3E}">
        <p14:creationId xmlns:p14="http://schemas.microsoft.com/office/powerpoint/2010/main" val="543768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cap="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Аспекты проявления информационной культуры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1631504"/>
            <a:ext cx="5184576" cy="4680520"/>
          </a:xfrm>
        </p:spPr>
        <p:txBody>
          <a:bodyPr>
            <a:normAutofit lnSpcReduction="10000"/>
          </a:bodyPr>
          <a:lstStyle/>
          <a:p>
            <a:pPr marL="137160" indent="0" algn="ctr"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buClrTx/>
              <a:buFont typeface="Wingdings" pitchFamily="2" charset="2"/>
              <a:buChar char="Ø"/>
            </a:pPr>
            <a:r>
              <a:rPr lang="ru-RU" sz="2200" b="1" dirty="0">
                <a:solidFill>
                  <a:schemeClr val="bg1"/>
                </a:solidFill>
              </a:rPr>
              <a:t>в конкретных навыках по использованию технических </a:t>
            </a:r>
            <a:r>
              <a:rPr lang="ru-RU" sz="2200" b="1" dirty="0" smtClean="0">
                <a:solidFill>
                  <a:schemeClr val="bg1"/>
                </a:solidFill>
              </a:rPr>
              <a:t>устройств</a:t>
            </a:r>
            <a:r>
              <a:rPr lang="ru-RU" sz="2200" b="1" dirty="0">
                <a:solidFill>
                  <a:schemeClr val="bg1"/>
                </a:solidFill>
              </a:rPr>
              <a:t>, от телефона до персонального компьютера и </a:t>
            </a:r>
            <a:r>
              <a:rPr lang="ru-RU" sz="2200" b="1" dirty="0" smtClean="0">
                <a:solidFill>
                  <a:schemeClr val="bg1"/>
                </a:solidFill>
              </a:rPr>
              <a:t>компьютерных </a:t>
            </a:r>
            <a:r>
              <a:rPr lang="ru-RU" sz="2200" b="1" dirty="0">
                <a:solidFill>
                  <a:schemeClr val="bg1"/>
                </a:solidFill>
              </a:rPr>
              <a:t>сетей;</a:t>
            </a:r>
          </a:p>
          <a:p>
            <a:pPr>
              <a:spcBef>
                <a:spcPts val="0"/>
              </a:spcBef>
              <a:buClrTx/>
              <a:buFont typeface="Wingdings" pitchFamily="2" charset="2"/>
              <a:buChar char="Ø"/>
            </a:pPr>
            <a:endParaRPr lang="ru-RU" sz="2200" b="1" dirty="0" smtClean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buClrTx/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bg1"/>
                </a:solidFill>
              </a:rPr>
              <a:t>в </a:t>
            </a:r>
            <a:r>
              <a:rPr lang="ru-RU" sz="2200" b="1" dirty="0">
                <a:solidFill>
                  <a:schemeClr val="bg1"/>
                </a:solidFill>
              </a:rPr>
              <a:t>способности использовать в своей деятельности </a:t>
            </a:r>
            <a:r>
              <a:rPr lang="ru-RU" sz="2200" b="1" dirty="0" smtClean="0">
                <a:solidFill>
                  <a:schemeClr val="bg1"/>
                </a:solidFill>
              </a:rPr>
              <a:t>компьютерную </a:t>
            </a:r>
            <a:r>
              <a:rPr lang="ru-RU" sz="2200" b="1" dirty="0">
                <a:solidFill>
                  <a:schemeClr val="bg1"/>
                </a:solidFill>
              </a:rPr>
              <a:t>информационную технологию, базовой составляющей </a:t>
            </a:r>
            <a:r>
              <a:rPr lang="ru-RU" sz="2200" b="1" dirty="0" smtClean="0">
                <a:solidFill>
                  <a:schemeClr val="bg1"/>
                </a:solidFill>
              </a:rPr>
              <a:t>которой </a:t>
            </a:r>
            <a:r>
              <a:rPr lang="ru-RU" sz="2200" b="1" dirty="0">
                <a:solidFill>
                  <a:schemeClr val="bg1"/>
                </a:solidFill>
              </a:rPr>
              <a:t>являются многочисленные программные продукты;</a:t>
            </a:r>
          </a:p>
          <a:p>
            <a:pPr marL="137160" indent="0">
              <a:buNone/>
            </a:pPr>
            <a:endParaRPr lang="ru-RU" sz="2000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Users\Marina\Desktop\Презентации к диплому\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2896690" cy="425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434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4680520" cy="6624736"/>
          </a:xfrm>
        </p:spPr>
        <p:txBody>
          <a:bodyPr>
            <a:normAutofit lnSpcReduction="10000"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ru-RU" sz="2200" b="1" dirty="0">
                <a:solidFill>
                  <a:schemeClr val="bg1"/>
                </a:solidFill>
              </a:rPr>
              <a:t>в умении извлекать информацию из различных источников, как из периодической печати, так и из электронных коммуникационных систем, представлять ее в понятном виде и уметь эффективно использовать;</a:t>
            </a:r>
          </a:p>
          <a:p>
            <a:pPr>
              <a:buClrTx/>
              <a:buFont typeface="Wingdings" pitchFamily="2" charset="2"/>
              <a:buChar char="Ø"/>
            </a:pPr>
            <a:endParaRPr lang="ru-RU" sz="2200" b="1" dirty="0" smtClean="0">
              <a:solidFill>
                <a:schemeClr val="bg1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bg1"/>
                </a:solidFill>
              </a:rPr>
              <a:t>во </a:t>
            </a:r>
            <a:r>
              <a:rPr lang="ru-RU" sz="2200" b="1" dirty="0">
                <a:solidFill>
                  <a:schemeClr val="bg1"/>
                </a:solidFill>
              </a:rPr>
              <a:t>владении основами аналитической переработки информации;</a:t>
            </a:r>
          </a:p>
          <a:p>
            <a:pPr>
              <a:buClrTx/>
              <a:buFont typeface="Wingdings" pitchFamily="2" charset="2"/>
              <a:buChar char="Ø"/>
            </a:pPr>
            <a:endParaRPr lang="ru-RU" sz="2200" b="1" dirty="0" smtClean="0">
              <a:solidFill>
                <a:schemeClr val="bg1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bg1"/>
                </a:solidFill>
              </a:rPr>
              <a:t>в </a:t>
            </a:r>
            <a:r>
              <a:rPr lang="ru-RU" sz="2200" b="1" dirty="0">
                <a:solidFill>
                  <a:schemeClr val="bg1"/>
                </a:solidFill>
              </a:rPr>
              <a:t>умении работать с различной информацией;</a:t>
            </a:r>
          </a:p>
          <a:p>
            <a:pPr>
              <a:buClrTx/>
              <a:buFont typeface="Wingdings" pitchFamily="2" charset="2"/>
              <a:buChar char="Ø"/>
            </a:pPr>
            <a:endParaRPr lang="ru-RU" sz="2200" b="1" dirty="0" smtClean="0">
              <a:solidFill>
                <a:schemeClr val="bg1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bg1"/>
                </a:solidFill>
              </a:rPr>
              <a:t>в </a:t>
            </a:r>
            <a:r>
              <a:rPr lang="ru-RU" sz="2200" b="1" dirty="0">
                <a:solidFill>
                  <a:schemeClr val="bg1"/>
                </a:solidFill>
              </a:rPr>
              <a:t>знании особенностей информационных потоков в своей области </a:t>
            </a:r>
            <a:r>
              <a:rPr lang="ru-RU" sz="2200" b="1" dirty="0" smtClean="0">
                <a:solidFill>
                  <a:schemeClr val="bg1"/>
                </a:solidFill>
              </a:rPr>
              <a:t>деятельности.</a:t>
            </a:r>
            <a:endParaRPr lang="ru-RU" sz="2200" dirty="0"/>
          </a:p>
          <a:p>
            <a:endParaRPr lang="ru-RU" dirty="0"/>
          </a:p>
        </p:txBody>
      </p:sp>
      <p:pic>
        <p:nvPicPr>
          <p:cNvPr id="4098" name="Picture 2" descr="C:\Users\Marina\Desktop\Презентации к диплому\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12776"/>
            <a:ext cx="394136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849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cap="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Факторы развития информационной культуры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709160"/>
          </a:xfrm>
        </p:spPr>
        <p:txBody>
          <a:bodyPr>
            <a:normAutofit lnSpcReduction="10000"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ru-RU" dirty="0">
                <a:solidFill>
                  <a:schemeClr val="bg1"/>
                </a:solidFill>
              </a:rPr>
              <a:t>система образования, определяющая общий уровень </a:t>
            </a:r>
            <a:r>
              <a:rPr lang="ru-RU" dirty="0" smtClean="0">
                <a:solidFill>
                  <a:schemeClr val="bg1"/>
                </a:solidFill>
              </a:rPr>
              <a:t>интеллектуального </a:t>
            </a:r>
            <a:r>
              <a:rPr lang="ru-RU" dirty="0">
                <a:solidFill>
                  <a:schemeClr val="bg1"/>
                </a:solidFill>
              </a:rPr>
              <a:t>развития людей;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информационная </a:t>
            </a:r>
            <a:r>
              <a:rPr lang="ru-RU" dirty="0">
                <a:solidFill>
                  <a:schemeClr val="bg1"/>
                </a:solidFill>
              </a:rPr>
              <a:t>инфраструктура, определяющая </a:t>
            </a:r>
            <a:r>
              <a:rPr lang="ru-RU" dirty="0" smtClean="0">
                <a:solidFill>
                  <a:schemeClr val="bg1"/>
                </a:solidFill>
              </a:rPr>
              <a:t>возможности </a:t>
            </a:r>
            <a:r>
              <a:rPr lang="ru-RU" dirty="0">
                <a:solidFill>
                  <a:schemeClr val="bg1"/>
                </a:solidFill>
              </a:rPr>
              <a:t>людей получать, передавать, хранить и использовать </a:t>
            </a:r>
            <a:r>
              <a:rPr lang="ru-RU" dirty="0" smtClean="0">
                <a:solidFill>
                  <a:schemeClr val="bg1"/>
                </a:solidFill>
              </a:rPr>
              <a:t>информацию</a:t>
            </a:r>
            <a:r>
              <a:rPr lang="ru-RU" dirty="0">
                <a:solidFill>
                  <a:schemeClr val="bg1"/>
                </a:solidFill>
              </a:rPr>
              <a:t>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</a:rPr>
              <a:t>развитие </a:t>
            </a:r>
            <a:r>
              <a:rPr lang="ru-RU" dirty="0">
                <a:solidFill>
                  <a:schemeClr val="bg1"/>
                </a:solidFill>
              </a:rPr>
              <a:t>экономики страны, определяющей материальные возможности людей при использовании современных </a:t>
            </a:r>
            <a:r>
              <a:rPr lang="ru-RU" dirty="0" smtClean="0">
                <a:solidFill>
                  <a:schemeClr val="bg1"/>
                </a:solidFill>
              </a:rPr>
              <a:t>информационных </a:t>
            </a:r>
            <a:r>
              <a:rPr lang="ru-RU" dirty="0">
                <a:solidFill>
                  <a:schemeClr val="bg1"/>
                </a:solidFill>
              </a:rPr>
              <a:t>технических средств: компьютеров, телевизоров, электронных средств коммуникации и т. 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7824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429000"/>
            <a:ext cx="8928992" cy="3196992"/>
          </a:xfrm>
        </p:spPr>
        <p:txBody>
          <a:bodyPr>
            <a:normAutofit/>
          </a:bodyPr>
          <a:lstStyle/>
          <a:p>
            <a:pPr marL="13716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dirty="0">
                <a:solidFill>
                  <a:schemeClr val="bg1"/>
                </a:solidFill>
              </a:rPr>
              <a:t>Для активной и плодотворной жизни </a:t>
            </a:r>
            <a:endParaRPr lang="ru-RU" sz="3000" dirty="0" smtClean="0">
              <a:solidFill>
                <a:schemeClr val="bg1"/>
              </a:solidFill>
            </a:endParaRPr>
          </a:p>
          <a:p>
            <a:pPr marL="13716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bg1"/>
                </a:solidFill>
              </a:rPr>
              <a:t>в </a:t>
            </a:r>
            <a:r>
              <a:rPr lang="ru-RU" sz="3000" dirty="0">
                <a:solidFill>
                  <a:schemeClr val="bg1"/>
                </a:solidFill>
              </a:rPr>
              <a:t>информационном обществе необходимо начинать приобщаться к информационной культуре </a:t>
            </a:r>
            <a:r>
              <a:rPr lang="ru-RU" sz="3000" dirty="0" smtClean="0">
                <a:solidFill>
                  <a:schemeClr val="bg1"/>
                </a:solidFill>
              </a:rPr>
              <a:t>привлекая </a:t>
            </a:r>
            <a:r>
              <a:rPr lang="ru-RU" sz="3000" dirty="0">
                <a:solidFill>
                  <a:schemeClr val="bg1"/>
                </a:solidFill>
              </a:rPr>
              <a:t>персональный компьютер </a:t>
            </a:r>
            <a:endParaRPr lang="ru-RU" sz="3000" dirty="0" smtClean="0">
              <a:solidFill>
                <a:schemeClr val="bg1"/>
              </a:solidFill>
            </a:endParaRPr>
          </a:p>
          <a:p>
            <a:pPr marL="13716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bg1"/>
                </a:solidFill>
              </a:rPr>
              <a:t>и </a:t>
            </a:r>
            <a:r>
              <a:rPr lang="ru-RU" sz="3000" dirty="0">
                <a:solidFill>
                  <a:schemeClr val="bg1"/>
                </a:solidFill>
              </a:rPr>
              <a:t>изучая </a:t>
            </a:r>
            <a:r>
              <a:rPr lang="ru-RU" sz="3000" dirty="0" smtClean="0">
                <a:solidFill>
                  <a:schemeClr val="bg1"/>
                </a:solidFill>
              </a:rPr>
              <a:t>современные </a:t>
            </a:r>
            <a:r>
              <a:rPr lang="ru-RU" sz="3000" dirty="0">
                <a:solidFill>
                  <a:schemeClr val="bg1"/>
                </a:solidFill>
              </a:rPr>
              <a:t>информационные технологии.</a:t>
            </a:r>
          </a:p>
        </p:txBody>
      </p:sp>
      <p:pic>
        <p:nvPicPr>
          <p:cNvPr id="3074" name="Picture 2" descr="C:\Users\Marina\Desktop\Презентации к диплому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6632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555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</TotalTime>
  <Words>271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         Информационная культура.  Факторы развития информационной культуры</vt:lpstr>
      <vt:lpstr>Информационная культура</vt:lpstr>
      <vt:lpstr>Презентация PowerPoint</vt:lpstr>
      <vt:lpstr>Презентация PowerPoint</vt:lpstr>
      <vt:lpstr>Презентация PowerPoint</vt:lpstr>
      <vt:lpstr>Аспекты проявления информационной культуры</vt:lpstr>
      <vt:lpstr>Презентация PowerPoint</vt:lpstr>
      <vt:lpstr>Факторы развития информационной культуры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Информационная культура.  Факторы развития информационной культуры</dc:title>
  <dc:creator>Marina</dc:creator>
  <cp:lastModifiedBy>Marina</cp:lastModifiedBy>
  <cp:revision>10</cp:revision>
  <dcterms:created xsi:type="dcterms:W3CDTF">2013-01-10T16:08:19Z</dcterms:created>
  <dcterms:modified xsi:type="dcterms:W3CDTF">2013-01-14T12:25:20Z</dcterms:modified>
</cp:coreProperties>
</file>